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tags/tag1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</p:sldMasterIdLst>
  <p:notesMasterIdLst>
    <p:notesMasterId r:id="rId16"/>
  </p:notesMasterIdLst>
  <p:handoutMasterIdLst>
    <p:handoutMasterId r:id="rId17"/>
  </p:handoutMasterIdLst>
  <p:sldIdLst>
    <p:sldId id="795" r:id="rId3"/>
    <p:sldId id="932" r:id="rId4"/>
    <p:sldId id="916" r:id="rId5"/>
    <p:sldId id="941" r:id="rId6"/>
    <p:sldId id="939" r:id="rId7"/>
    <p:sldId id="938" r:id="rId8"/>
    <p:sldId id="937" r:id="rId9"/>
    <p:sldId id="943" r:id="rId10"/>
    <p:sldId id="942" r:id="rId11"/>
    <p:sldId id="935" r:id="rId12"/>
    <p:sldId id="940" r:id="rId13"/>
    <p:sldId id="934" r:id="rId14"/>
    <p:sldId id="944" r:id="rId15"/>
  </p:sldIdLst>
  <p:sldSz cx="12192000" cy="6858000"/>
  <p:notesSz cx="7315200" cy="9601200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Cover/Introduction" id="{08C0ED3C-2EA0-49A5-9E28-BEDE6C74F15E}">
          <p14:sldIdLst>
            <p14:sldId id="795"/>
          </p14:sldIdLst>
        </p14:section>
        <p14:section name="Background" id="{C2155917-8968-4FC5-A1C9-8C3643FA8E12}">
          <p14:sldIdLst>
            <p14:sldId id="932"/>
          </p14:sldIdLst>
        </p14:section>
        <p14:section name="Introduction" id="{EFB364D7-B022-43AC-8C2B-2C972C21AE24}">
          <p14:sldIdLst>
            <p14:sldId id="916"/>
            <p14:sldId id="941"/>
            <p14:sldId id="939"/>
            <p14:sldId id="938"/>
            <p14:sldId id="937"/>
            <p14:sldId id="943"/>
            <p14:sldId id="942"/>
            <p14:sldId id="935"/>
            <p14:sldId id="940"/>
            <p14:sldId id="934"/>
            <p14:sldId id="944"/>
          </p14:sldIdLst>
        </p14:section>
        <p14:section name="Executive Summary" id="{89733C88-4E63-4764-AAEC-AA6E3F5D034B}">
          <p14:sldIdLst/>
        </p14:section>
        <p14:section name="Possible Scenarios" id="{7F85ADE0-65D9-4322-9AC7-C3AED7C51EF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02" userDrawn="1">
          <p15:clr>
            <a:srgbClr val="A4A3A4"/>
          </p15:clr>
        </p15:guide>
        <p15:guide id="4" pos="1300" userDrawn="1">
          <p15:clr>
            <a:srgbClr val="A4A3A4"/>
          </p15:clr>
        </p15:guide>
        <p15:guide id="5" pos="6562" userDrawn="1">
          <p15:clr>
            <a:srgbClr val="A4A3A4"/>
          </p15:clr>
        </p15:guide>
        <p15:guide id="6" pos="75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shi, Alessandra (BR - Sao Paulo)" initials="NA(-SP" lastIdx="4" clrIdx="0">
    <p:extLst>
      <p:ext uri="{19B8F6BF-5375-455C-9EA6-DF929625EA0E}">
        <p15:presenceInfo xmlns:p15="http://schemas.microsoft.com/office/powerpoint/2012/main" userId="S-1-5-21-57989841-1897051121-725345543-15475" providerId="AD"/>
      </p:ext>
    </p:extLst>
  </p:cmAuthor>
  <p:cmAuthor id="2" name="Verginelli, Carolina Velloso (BR - Sao Paulo)" initials="VCV(-SP" lastIdx="6" clrIdx="1">
    <p:extLst>
      <p:ext uri="{19B8F6BF-5375-455C-9EA6-DF929625EA0E}">
        <p15:presenceInfo xmlns:p15="http://schemas.microsoft.com/office/powerpoint/2012/main" userId="S-1-5-21-57989841-1897051121-725345543-30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BC25"/>
    <a:srgbClr val="EEB500"/>
    <a:srgbClr val="012169"/>
    <a:srgbClr val="53565A"/>
    <a:srgbClr val="00A3E0"/>
    <a:srgbClr val="FF5050"/>
    <a:srgbClr val="001035"/>
    <a:srgbClr val="0079A6"/>
    <a:srgbClr val="0097A9"/>
    <a:srgbClr val="62B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94434" autoAdjust="0"/>
  </p:normalViewPr>
  <p:slideViewPr>
    <p:cSldViewPr>
      <p:cViewPr varScale="1">
        <p:scale>
          <a:sx n="59" d="100"/>
          <a:sy n="59" d="100"/>
        </p:scale>
        <p:origin x="692" y="60"/>
      </p:cViewPr>
      <p:guideLst>
        <p:guide orient="horz" pos="2160"/>
        <p:guide pos="3840"/>
        <p:guide pos="302"/>
        <p:guide pos="1300"/>
        <p:guide pos="6562"/>
        <p:guide pos="7514"/>
      </p:guideLst>
    </p:cSldViewPr>
  </p:slideViewPr>
  <p:outlineViewPr>
    <p:cViewPr>
      <p:scale>
        <a:sx n="33" d="100"/>
        <a:sy n="33" d="100"/>
      </p:scale>
      <p:origin x="0" y="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2" d="100"/>
        <a:sy n="92" d="100"/>
      </p:scale>
      <p:origin x="0" y="-4608"/>
    </p:cViewPr>
  </p:sorterViewPr>
  <p:notesViewPr>
    <p:cSldViewPr>
      <p:cViewPr varScale="1">
        <p:scale>
          <a:sx n="48" d="100"/>
          <a:sy n="48" d="100"/>
        </p:scale>
        <p:origin x="-3072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26" Type="http://schemas.openxmlformats.org/officeDocument/2006/relationships/customXml" Target="../customXml/item3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170717" cy="480137"/>
          </a:xfrm>
          <a:prstGeom prst="rect">
            <a:avLst/>
          </a:prstGeom>
        </p:spPr>
        <p:txBody>
          <a:bodyPr vert="horz" lIns="91728" tIns="45864" rIns="91728" bIns="4586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775" y="2"/>
            <a:ext cx="3170717" cy="480137"/>
          </a:xfrm>
          <a:prstGeom prst="rect">
            <a:avLst/>
          </a:prstGeom>
        </p:spPr>
        <p:txBody>
          <a:bodyPr vert="horz" lIns="91728" tIns="45864" rIns="91728" bIns="4586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469A3C1-5F3F-4743-9957-A33EB1D611E3}" type="datetimeFigureOut">
              <a:rPr lang="en-US"/>
              <a:pPr>
                <a:defRPr/>
              </a:pPr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519"/>
            <a:ext cx="3170717" cy="480136"/>
          </a:xfrm>
          <a:prstGeom prst="rect">
            <a:avLst/>
          </a:prstGeom>
        </p:spPr>
        <p:txBody>
          <a:bodyPr vert="horz" lIns="91728" tIns="45864" rIns="91728" bIns="4586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775" y="9119519"/>
            <a:ext cx="3170717" cy="480136"/>
          </a:xfrm>
          <a:prstGeom prst="rect">
            <a:avLst/>
          </a:prstGeom>
        </p:spPr>
        <p:txBody>
          <a:bodyPr vert="horz" wrap="square" lIns="91728" tIns="45864" rIns="91728" bIns="4586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B45AF57-07CF-4AEF-8574-38A25367F674}" type="slidenum">
              <a:rPr lang="en-US" altLang="pt-BR"/>
              <a:pPr>
                <a:defRPr/>
              </a:pPr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1639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170717" cy="480137"/>
          </a:xfrm>
          <a:prstGeom prst="rect">
            <a:avLst/>
          </a:prstGeom>
        </p:spPr>
        <p:txBody>
          <a:bodyPr vert="horz" lIns="91728" tIns="45864" rIns="91728" bIns="4586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775" y="2"/>
            <a:ext cx="3170717" cy="480137"/>
          </a:xfrm>
          <a:prstGeom prst="rect">
            <a:avLst/>
          </a:prstGeom>
        </p:spPr>
        <p:txBody>
          <a:bodyPr vert="horz" lIns="91728" tIns="45864" rIns="91728" bIns="4586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42CA4B2-C22B-4D24-A115-EFF5068ECD01}" type="datetimeFigureOut">
              <a:rPr lang="en-US"/>
              <a:pPr>
                <a:defRPr/>
              </a:pPr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28" tIns="45864" rIns="91728" bIns="4586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80" y="4560532"/>
            <a:ext cx="5852843" cy="4321235"/>
          </a:xfrm>
          <a:prstGeom prst="rect">
            <a:avLst/>
          </a:prstGeom>
        </p:spPr>
        <p:txBody>
          <a:bodyPr vert="horz" lIns="91728" tIns="45864" rIns="91728" bIns="45864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519"/>
            <a:ext cx="3170717" cy="480136"/>
          </a:xfrm>
          <a:prstGeom prst="rect">
            <a:avLst/>
          </a:prstGeom>
        </p:spPr>
        <p:txBody>
          <a:bodyPr vert="horz" lIns="91728" tIns="45864" rIns="91728" bIns="4586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775" y="9119519"/>
            <a:ext cx="3170717" cy="480136"/>
          </a:xfrm>
          <a:prstGeom prst="rect">
            <a:avLst/>
          </a:prstGeom>
        </p:spPr>
        <p:txBody>
          <a:bodyPr vert="horz" wrap="square" lIns="91728" tIns="45864" rIns="91728" bIns="4586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E3A4FD8-A043-4607-9405-0D3CEDAB025D}" type="slidenum">
              <a:rPr lang="en-US" altLang="pt-BR"/>
              <a:pPr>
                <a:defRPr/>
              </a:pPr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99950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5290" indent="-2866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6600" indent="-22932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5240" indent="-22932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63880" indent="-22932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22520" indent="-2293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81161" indent="-2293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39801" indent="-2293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98441" indent="-2293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400C67-2D37-4563-B125-35E128211726}" type="slidenum">
              <a:rPr lang="en-US" altLang="pt-BR" smtClean="0"/>
              <a:pPr>
                <a:spcBef>
                  <a:spcPct val="0"/>
                </a:spcBef>
              </a:pPr>
              <a:t>1</a:t>
            </a:fld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95258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70" y="1268412"/>
            <a:ext cx="8862646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0" rIns="91434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pt-BR" sz="3200" dirty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36070" y="2349525"/>
            <a:ext cx="8862646" cy="107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0" rIns="91434" bIns="0" numCol="1" anchor="t" anchorCtr="0" compatLnSpc="1">
            <a:prstTxWarp prst="textNoShape">
              <a:avLst/>
            </a:prstTxWarp>
          </a:bodyPr>
          <a:lstStyle>
            <a:lvl1pPr marL="0" indent="0" algn="l">
              <a:buNone/>
              <a:defRPr lang="en-US" sz="3200" b="0" i="0" dirty="0" smtClean="0">
                <a:solidFill>
                  <a:schemeClr val="accent2"/>
                </a:solidFill>
                <a:latin typeface="+mj-lt"/>
                <a:ea typeface="+mn-ea"/>
                <a:cs typeface="Arial" pitchFamily="34" charset="0"/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336062" y="5949975"/>
            <a:ext cx="5759938" cy="358775"/>
          </a:xfrm>
          <a:prstGeom prst="rect">
            <a:avLst/>
          </a:prstGeom>
        </p:spPr>
        <p:txBody>
          <a:bodyPr/>
          <a:lstStyle>
            <a:lvl1pPr marL="0" indent="0">
              <a:defRPr sz="1400" b="1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336061" y="4113126"/>
            <a:ext cx="8285758" cy="1008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744576"/>
      </p:ext>
    </p:extLst>
  </p:cSld>
  <p:clrMapOvr>
    <a:masterClrMapping/>
  </p:clrMapOvr>
  <p:transition spd="med"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sória Colorida - Azul">
    <p:bg>
      <p:bgPr>
        <a:solidFill>
          <a:srgbClr val="146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79015" y="2708275"/>
            <a:ext cx="11076923" cy="1441450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07742"/>
      </p:ext>
    </p:extLst>
  </p:cSld>
  <p:clrMapOvr>
    <a:masterClrMapping/>
  </p:clrMapOvr>
  <p:transition spd="med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sória Colorida - Azul D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79015" y="2708275"/>
            <a:ext cx="11076923" cy="1441450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34757"/>
      </p:ext>
    </p:extLst>
  </p:cSld>
  <p:clrMapOvr>
    <a:masterClrMapping/>
  </p:clrMapOvr>
  <p:transition spd="med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58" y="1593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77" name="think-cell Slide" r:id="rId4" imgW="421" imgH="420" progId="TCLayout.ActiveDocument.1">
                  <p:embed/>
                </p:oleObj>
              </mc:Choice>
              <mc:Fallback>
                <p:oleObj name="think-cell Slide" r:id="rId4" imgW="421" imgH="42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" y="1593"/>
                        <a:ext cx="1953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64" y="188913"/>
            <a:ext cx="11519877" cy="432000"/>
          </a:xfrm>
          <a:prstGeom prst="rect">
            <a:avLst/>
          </a:prstGeom>
        </p:spPr>
        <p:txBody>
          <a:bodyPr t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64" y="1268413"/>
            <a:ext cx="11519877" cy="5040312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600"/>
              </a:spcBef>
              <a:defRPr sz="1400">
                <a:latin typeface="Arial" pitchFamily="34" charset="0"/>
                <a:cs typeface="Arial" pitchFamily="34" charset="0"/>
              </a:defRPr>
            </a:lvl1pPr>
            <a:lvl2pPr algn="just">
              <a:spcBef>
                <a:spcPts val="300"/>
              </a:spcBef>
              <a:defRPr sz="1300">
                <a:latin typeface="Arial" pitchFamily="34" charset="0"/>
                <a:cs typeface="Arial" pitchFamily="34" charset="0"/>
              </a:defRPr>
            </a:lvl2pPr>
            <a:lvl3pPr algn="just">
              <a:spcBef>
                <a:spcPts val="300"/>
              </a:spcBef>
              <a:defRPr>
                <a:latin typeface="Arial" pitchFamily="34" charset="0"/>
                <a:cs typeface="Arial" pitchFamily="34" charset="0"/>
              </a:defRPr>
            </a:lvl3pPr>
            <a:lvl4pPr algn="just">
              <a:spcBef>
                <a:spcPts val="300"/>
              </a:spcBef>
              <a:defRPr>
                <a:latin typeface="Arial" pitchFamily="34" charset="0"/>
                <a:cs typeface="Arial" pitchFamily="34" charset="0"/>
              </a:defRPr>
            </a:lvl4pPr>
            <a:lvl5pPr algn="just">
              <a:spcBef>
                <a:spcPts val="300"/>
              </a:spcBef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336064" y="620513"/>
            <a:ext cx="11519877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0" rIns="91434" bIns="0" numCol="1" anchor="t" anchorCtr="0" compatLnSpc="1">
            <a:prstTxWarp prst="textNoShape">
              <a:avLst/>
            </a:prstTxWarp>
          </a:bodyPr>
          <a:lstStyle>
            <a:lvl1pPr marL="0" indent="0" algn="l">
              <a:buNone/>
              <a:defRPr lang="en-US" sz="2400" b="0" i="0" dirty="0" smtClean="0">
                <a:solidFill>
                  <a:schemeClr val="accent2"/>
                </a:solidFill>
                <a:latin typeface="+mj-lt"/>
                <a:ea typeface="+mn-ea"/>
                <a:cs typeface="Arial" pitchFamily="34" charset="0"/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36063" y="6529393"/>
            <a:ext cx="3190631" cy="1793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ts val="1338"/>
              </a:lnSpc>
              <a:defRPr sz="800">
                <a:solidFill>
                  <a:srgbClr val="53565A"/>
                </a:solidFill>
              </a:defRPr>
            </a:lvl1pPr>
          </a:lstStyle>
          <a:p>
            <a:pPr>
              <a:defRPr/>
            </a:pPr>
            <a:fld id="{F48EE58D-292C-4F22-ABC1-2AED5AF1BCBB}" type="slidenum">
              <a:rPr lang="en-US" altLang="pt-BR" smtClean="0"/>
              <a:pPr>
                <a:defRPr/>
              </a:pPr>
              <a:t>‹#›</a:t>
            </a:fld>
            <a:endParaRPr lang="en-US" alt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704513" y="65293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862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58" y="1593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00" name="think-cell Slide" r:id="rId4" imgW="421" imgH="420" progId="TCLayout.ActiveDocument.1">
                  <p:embed/>
                </p:oleObj>
              </mc:Choice>
              <mc:Fallback>
                <p:oleObj name="think-cell Slide" r:id="rId4" imgW="421" imgH="42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" y="1593"/>
                        <a:ext cx="1953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"/>
          <p:cNvSpPr>
            <a:spLocks noChangeArrowheads="1"/>
          </p:cNvSpPr>
          <p:nvPr userDrawn="1"/>
        </p:nvSpPr>
        <p:spPr bwMode="auto">
          <a:xfrm>
            <a:off x="8665310" y="6529393"/>
            <a:ext cx="3190630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1019175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1019175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1019175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1019175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1019175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>
              <a:lnSpc>
                <a:spcPts val="1200"/>
              </a:lnSpc>
              <a:defRPr/>
            </a:pPr>
            <a:r>
              <a:rPr lang="en-US" altLang="pt-BR" sz="800" dirty="0">
                <a:solidFill>
                  <a:srgbClr val="53565A"/>
                </a:solidFill>
              </a:rPr>
              <a:t>© 2016 Deloitte </a:t>
            </a:r>
            <a:r>
              <a:rPr lang="en-US" altLang="pt-BR" sz="800" dirty="0" err="1">
                <a:solidFill>
                  <a:srgbClr val="53565A"/>
                </a:solidFill>
              </a:rPr>
              <a:t>Touche</a:t>
            </a:r>
            <a:r>
              <a:rPr lang="en-US" altLang="pt-BR" sz="800" dirty="0">
                <a:solidFill>
                  <a:srgbClr val="53565A"/>
                </a:solidFill>
              </a:rPr>
              <a:t> Tohmatsu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64" y="188913"/>
            <a:ext cx="11519877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0" rIns="91434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pt-BR" sz="2800" b="1" dirty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061" y="1268413"/>
            <a:ext cx="5671385" cy="5040312"/>
          </a:xfrm>
          <a:prstGeom prst="rect">
            <a:avLst/>
          </a:prstGeom>
        </p:spPr>
        <p:txBody>
          <a:bodyPr/>
          <a:lstStyle>
            <a:lvl1pPr marL="0" indent="0" algn="just">
              <a:defRPr sz="1200">
                <a:latin typeface="Arial" pitchFamily="34" charset="0"/>
                <a:cs typeface="Arial" pitchFamily="34" charset="0"/>
              </a:defRPr>
            </a:lvl1pPr>
            <a:lvl2pPr algn="just">
              <a:defRPr sz="1100">
                <a:latin typeface="Arial" pitchFamily="34" charset="0"/>
                <a:cs typeface="Arial" pitchFamily="34" charset="0"/>
              </a:defRPr>
            </a:lvl2pPr>
            <a:lvl3pPr algn="just">
              <a:defRPr sz="1050">
                <a:latin typeface="Arial" pitchFamily="34" charset="0"/>
                <a:cs typeface="Arial" pitchFamily="34" charset="0"/>
              </a:defRPr>
            </a:lvl3pPr>
            <a:lvl4pPr algn="just">
              <a:defRPr sz="1000">
                <a:latin typeface="Arial" pitchFamily="34" charset="0"/>
                <a:cs typeface="Arial" pitchFamily="34" charset="0"/>
              </a:defRPr>
            </a:lvl4pPr>
            <a:lvl5pPr algn="just">
              <a:defRPr sz="10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556" y="1268413"/>
            <a:ext cx="5671385" cy="5040312"/>
          </a:xfrm>
          <a:prstGeom prst="rect">
            <a:avLst/>
          </a:prstGeom>
        </p:spPr>
        <p:txBody>
          <a:bodyPr/>
          <a:lstStyle>
            <a:lvl1pPr marL="0" indent="0" algn="just">
              <a:defRPr sz="1200">
                <a:latin typeface="Arial" pitchFamily="34" charset="0"/>
                <a:cs typeface="Arial" pitchFamily="34" charset="0"/>
              </a:defRPr>
            </a:lvl1pPr>
            <a:lvl2pPr algn="just">
              <a:defRPr sz="1100">
                <a:latin typeface="Arial" pitchFamily="34" charset="0"/>
                <a:cs typeface="Arial" pitchFamily="34" charset="0"/>
              </a:defRPr>
            </a:lvl2pPr>
            <a:lvl3pPr algn="just">
              <a:defRPr sz="1050">
                <a:latin typeface="Arial" pitchFamily="34" charset="0"/>
                <a:cs typeface="Arial" pitchFamily="34" charset="0"/>
              </a:defRPr>
            </a:lvl3pPr>
            <a:lvl4pPr algn="just">
              <a:defRPr sz="1000">
                <a:latin typeface="Arial" pitchFamily="34" charset="0"/>
                <a:cs typeface="Arial" pitchFamily="34" charset="0"/>
              </a:defRPr>
            </a:lvl4pPr>
            <a:lvl5pPr algn="just">
              <a:defRPr sz="10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0"/>
          </p:nvPr>
        </p:nvSpPr>
        <p:spPr>
          <a:xfrm>
            <a:off x="336064" y="620513"/>
            <a:ext cx="11519877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0" rIns="91434" bIns="0" numCol="1" anchor="t" anchorCtr="0" compatLnSpc="1">
            <a:prstTxWarp prst="textNoShape">
              <a:avLst/>
            </a:prstTxWarp>
          </a:bodyPr>
          <a:lstStyle>
            <a:lvl1pPr marL="0" indent="0" algn="l">
              <a:buNone/>
              <a:defRPr lang="en-US" sz="2400" b="0" i="0" dirty="0" smtClean="0">
                <a:solidFill>
                  <a:schemeClr val="accent2"/>
                </a:solidFill>
                <a:latin typeface="+mj-lt"/>
                <a:ea typeface="+mn-ea"/>
                <a:cs typeface="Arial" pitchFamily="34" charset="0"/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336063" y="6529393"/>
            <a:ext cx="3190631" cy="1793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ts val="1338"/>
              </a:lnSpc>
              <a:defRPr sz="800">
                <a:solidFill>
                  <a:srgbClr val="53565A"/>
                </a:solidFill>
              </a:defRPr>
            </a:lvl1pPr>
          </a:lstStyle>
          <a:p>
            <a:pPr>
              <a:defRPr/>
            </a:pPr>
            <a:fld id="{F310340E-C9F4-4404-B9FB-0DFB547C4153}" type="slidenum">
              <a:rPr lang="en-US" altLang="pt-BR" smtClean="0"/>
              <a:pPr>
                <a:defRPr/>
              </a:pPr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49312491"/>
      </p:ext>
    </p:extLst>
  </p:cSld>
  <p:clrMapOvr>
    <a:masterClrMapping/>
  </p:clrMapOvr>
  <p:transition spd="med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sória Colorida - Azul">
    <p:bg>
      <p:bgPr>
        <a:solidFill>
          <a:srgbClr val="146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58" y="1593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4" name="think-cell Slide" r:id="rId4" imgW="421" imgH="420" progId="TCLayout.ActiveDocument.1">
                  <p:embed/>
                </p:oleObj>
              </mc:Choice>
              <mc:Fallback>
                <p:oleObj name="think-cell Slide" r:id="rId4" imgW="421" imgH="42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" y="1593"/>
                        <a:ext cx="1953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4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79015" y="2708275"/>
            <a:ext cx="11076923" cy="1441450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77411"/>
      </p:ext>
    </p:extLst>
  </p:cSld>
  <p:clrMapOvr>
    <a:masterClrMapping/>
  </p:clrMapOvr>
  <p:transition spd="med"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sória Colorida - Azul D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58" y="1593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8" name="think-cell Slide" r:id="rId4" imgW="421" imgH="420" progId="TCLayout.ActiveDocument.1">
                  <p:embed/>
                </p:oleObj>
              </mc:Choice>
              <mc:Fallback>
                <p:oleObj name="think-cell Slide" r:id="rId4" imgW="421" imgH="42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" y="1593"/>
                        <a:ext cx="1953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4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79015" y="2708275"/>
            <a:ext cx="11076923" cy="1441450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35802"/>
      </p:ext>
    </p:extLst>
  </p:cSld>
  <p:clrMapOvr>
    <a:masterClrMapping/>
  </p:clrMapOvr>
  <p:transition spd="med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75947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EL_PRI_RGB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t="27351" r="9871" b="25598"/>
          <a:stretch>
            <a:fillRect/>
          </a:stretch>
        </p:blipFill>
        <p:spPr bwMode="auto">
          <a:xfrm>
            <a:off x="388819" y="287338"/>
            <a:ext cx="288778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70" y="1268412"/>
            <a:ext cx="8862646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0" rIns="91434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pt-BR" sz="3200" dirty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36070" y="2349525"/>
            <a:ext cx="8862646" cy="107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0" rIns="91434" bIns="0" numCol="1" anchor="t" anchorCtr="0" compatLnSpc="1">
            <a:prstTxWarp prst="textNoShape">
              <a:avLst/>
            </a:prstTxWarp>
          </a:bodyPr>
          <a:lstStyle>
            <a:lvl1pPr marL="0" indent="0" algn="l">
              <a:buNone/>
              <a:defRPr lang="en-US" sz="3200" b="0" i="0" dirty="0" smtClean="0">
                <a:solidFill>
                  <a:schemeClr val="accent2"/>
                </a:solidFill>
                <a:latin typeface="+mj-lt"/>
                <a:ea typeface="+mn-ea"/>
                <a:cs typeface="Arial" pitchFamily="34" charset="0"/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336062" y="5949975"/>
            <a:ext cx="5759938" cy="358775"/>
          </a:xfrm>
          <a:prstGeom prst="rect">
            <a:avLst/>
          </a:prstGeom>
        </p:spPr>
        <p:txBody>
          <a:bodyPr/>
          <a:lstStyle>
            <a:lvl1pPr marL="0" indent="0">
              <a:defRPr sz="1400" b="1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336061" y="4113126"/>
            <a:ext cx="8285758" cy="10080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6387950"/>
      </p:ext>
    </p:extLst>
  </p:cSld>
  <p:clrMapOvr>
    <a:masterClrMapping/>
  </p:clrMapOvr>
  <p:transition spd="med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8" y="1593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" y="1593"/>
                        <a:ext cx="1953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8665310" y="6529393"/>
            <a:ext cx="3190630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1019175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1019175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1019175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1019175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1019175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>
              <a:lnSpc>
                <a:spcPts val="1200"/>
              </a:lnSpc>
              <a:defRPr/>
            </a:pPr>
            <a:r>
              <a:rPr lang="en-US" altLang="pt-BR" sz="800" dirty="0">
                <a:solidFill>
                  <a:srgbClr val="53565A"/>
                </a:solidFill>
              </a:rPr>
              <a:t>© 2016 Deloitte </a:t>
            </a:r>
            <a:r>
              <a:rPr lang="en-US" altLang="pt-BR" sz="800" dirty="0" err="1">
                <a:solidFill>
                  <a:srgbClr val="53565A"/>
                </a:solidFill>
              </a:rPr>
              <a:t>Touche</a:t>
            </a:r>
            <a:r>
              <a:rPr lang="en-US" altLang="pt-BR" sz="800" dirty="0">
                <a:solidFill>
                  <a:srgbClr val="53565A"/>
                </a:solidFill>
              </a:rPr>
              <a:t> Tohmatsu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64" y="188913"/>
            <a:ext cx="11519877" cy="432000"/>
          </a:xfrm>
          <a:prstGeom prst="rect">
            <a:avLst/>
          </a:prstGeom>
        </p:spPr>
        <p:txBody>
          <a:bodyPr t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64" y="1268413"/>
            <a:ext cx="11519877" cy="5040312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600"/>
              </a:spcBef>
              <a:defRPr sz="1400">
                <a:latin typeface="Arial" pitchFamily="34" charset="0"/>
                <a:cs typeface="Arial" pitchFamily="34" charset="0"/>
              </a:defRPr>
            </a:lvl1pPr>
            <a:lvl2pPr algn="just">
              <a:spcBef>
                <a:spcPts val="300"/>
              </a:spcBef>
              <a:defRPr sz="1300">
                <a:latin typeface="Arial" pitchFamily="34" charset="0"/>
                <a:cs typeface="Arial" pitchFamily="34" charset="0"/>
              </a:defRPr>
            </a:lvl2pPr>
            <a:lvl3pPr algn="just">
              <a:spcBef>
                <a:spcPts val="300"/>
              </a:spcBef>
              <a:defRPr>
                <a:latin typeface="Arial" pitchFamily="34" charset="0"/>
                <a:cs typeface="Arial" pitchFamily="34" charset="0"/>
              </a:defRPr>
            </a:lvl3pPr>
            <a:lvl4pPr algn="just">
              <a:spcBef>
                <a:spcPts val="300"/>
              </a:spcBef>
              <a:defRPr>
                <a:latin typeface="Arial" pitchFamily="34" charset="0"/>
                <a:cs typeface="Arial" pitchFamily="34" charset="0"/>
              </a:defRPr>
            </a:lvl4pPr>
            <a:lvl5pPr algn="just">
              <a:spcBef>
                <a:spcPts val="300"/>
              </a:spcBef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336064" y="620513"/>
            <a:ext cx="11519877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0" rIns="91434" bIns="0" numCol="1" anchor="t" anchorCtr="0" compatLnSpc="1">
            <a:prstTxWarp prst="textNoShape">
              <a:avLst/>
            </a:prstTxWarp>
          </a:bodyPr>
          <a:lstStyle>
            <a:lvl1pPr marL="0" indent="0" algn="l">
              <a:buNone/>
              <a:defRPr lang="en-US" sz="2400" b="0" i="0" dirty="0" smtClean="0">
                <a:solidFill>
                  <a:schemeClr val="accent2"/>
                </a:solidFill>
                <a:latin typeface="+mj-lt"/>
                <a:ea typeface="+mn-ea"/>
                <a:cs typeface="Arial" pitchFamily="34" charset="0"/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36063" y="6529393"/>
            <a:ext cx="3190631" cy="1793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ts val="1338"/>
              </a:lnSpc>
              <a:defRPr sz="800">
                <a:solidFill>
                  <a:srgbClr val="53565A"/>
                </a:solidFill>
              </a:defRPr>
            </a:lvl1pPr>
          </a:lstStyle>
          <a:p>
            <a:pPr>
              <a:defRPr/>
            </a:pPr>
            <a:fld id="{D85FA9B5-B707-4333-A5E4-D23B137C9F05}" type="slidenum">
              <a:rPr lang="en-US" altLang="pt-BR" smtClean="0"/>
              <a:pPr>
                <a:defRPr/>
              </a:pPr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8212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8" y="1593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9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" y="1593"/>
                        <a:ext cx="1953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8665310" y="6529393"/>
            <a:ext cx="3190630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1019175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1019175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1019175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1019175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1019175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 eaLnBrk="1" hangingPunct="1">
              <a:lnSpc>
                <a:spcPts val="1200"/>
              </a:lnSpc>
              <a:defRPr/>
            </a:pPr>
            <a:r>
              <a:rPr lang="en-US" altLang="pt-BR" sz="800" dirty="0">
                <a:solidFill>
                  <a:srgbClr val="53565A"/>
                </a:solidFill>
              </a:rPr>
              <a:t>© 2016 Deloitte </a:t>
            </a:r>
            <a:r>
              <a:rPr lang="en-US" altLang="pt-BR" sz="800" dirty="0" err="1">
                <a:solidFill>
                  <a:srgbClr val="53565A"/>
                </a:solidFill>
              </a:rPr>
              <a:t>Touche</a:t>
            </a:r>
            <a:r>
              <a:rPr lang="en-US" altLang="pt-BR" sz="800" dirty="0">
                <a:solidFill>
                  <a:srgbClr val="53565A"/>
                </a:solidFill>
              </a:rPr>
              <a:t> Tohmatsu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64" y="188913"/>
            <a:ext cx="11519877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0" rIns="91434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pt-BR" sz="2800" b="1" dirty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061" y="1268413"/>
            <a:ext cx="5671385" cy="5040312"/>
          </a:xfrm>
          <a:prstGeom prst="rect">
            <a:avLst/>
          </a:prstGeom>
        </p:spPr>
        <p:txBody>
          <a:bodyPr/>
          <a:lstStyle>
            <a:lvl1pPr marL="0" indent="0" algn="just">
              <a:defRPr sz="1200">
                <a:latin typeface="Arial" pitchFamily="34" charset="0"/>
                <a:cs typeface="Arial" pitchFamily="34" charset="0"/>
              </a:defRPr>
            </a:lvl1pPr>
            <a:lvl2pPr algn="just">
              <a:defRPr sz="1100">
                <a:latin typeface="Arial" pitchFamily="34" charset="0"/>
                <a:cs typeface="Arial" pitchFamily="34" charset="0"/>
              </a:defRPr>
            </a:lvl2pPr>
            <a:lvl3pPr algn="just">
              <a:defRPr sz="1050">
                <a:latin typeface="Arial" pitchFamily="34" charset="0"/>
                <a:cs typeface="Arial" pitchFamily="34" charset="0"/>
              </a:defRPr>
            </a:lvl3pPr>
            <a:lvl4pPr algn="just">
              <a:defRPr sz="1000">
                <a:latin typeface="Arial" pitchFamily="34" charset="0"/>
                <a:cs typeface="Arial" pitchFamily="34" charset="0"/>
              </a:defRPr>
            </a:lvl4pPr>
            <a:lvl5pPr algn="just">
              <a:defRPr sz="10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556" y="1268413"/>
            <a:ext cx="5671385" cy="5040312"/>
          </a:xfrm>
          <a:prstGeom prst="rect">
            <a:avLst/>
          </a:prstGeom>
        </p:spPr>
        <p:txBody>
          <a:bodyPr/>
          <a:lstStyle>
            <a:lvl1pPr marL="0" indent="0" algn="just">
              <a:defRPr sz="1200">
                <a:latin typeface="Arial" pitchFamily="34" charset="0"/>
                <a:cs typeface="Arial" pitchFamily="34" charset="0"/>
              </a:defRPr>
            </a:lvl1pPr>
            <a:lvl2pPr algn="just">
              <a:defRPr sz="1100">
                <a:latin typeface="Arial" pitchFamily="34" charset="0"/>
                <a:cs typeface="Arial" pitchFamily="34" charset="0"/>
              </a:defRPr>
            </a:lvl2pPr>
            <a:lvl3pPr algn="just">
              <a:defRPr sz="1050">
                <a:latin typeface="Arial" pitchFamily="34" charset="0"/>
                <a:cs typeface="Arial" pitchFamily="34" charset="0"/>
              </a:defRPr>
            </a:lvl3pPr>
            <a:lvl4pPr algn="just">
              <a:defRPr sz="1000">
                <a:latin typeface="Arial" pitchFamily="34" charset="0"/>
                <a:cs typeface="Arial" pitchFamily="34" charset="0"/>
              </a:defRPr>
            </a:lvl4pPr>
            <a:lvl5pPr algn="just">
              <a:defRPr sz="10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0"/>
          </p:nvPr>
        </p:nvSpPr>
        <p:spPr>
          <a:xfrm>
            <a:off x="336064" y="620513"/>
            <a:ext cx="11519877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0" rIns="91434" bIns="0" numCol="1" anchor="t" anchorCtr="0" compatLnSpc="1">
            <a:prstTxWarp prst="textNoShape">
              <a:avLst/>
            </a:prstTxWarp>
          </a:bodyPr>
          <a:lstStyle>
            <a:lvl1pPr marL="0" indent="0" algn="l">
              <a:buNone/>
              <a:defRPr lang="en-US" sz="2400" b="0" i="0" dirty="0" smtClean="0">
                <a:solidFill>
                  <a:schemeClr val="accent2"/>
                </a:solidFill>
                <a:latin typeface="+mj-lt"/>
                <a:ea typeface="+mn-ea"/>
                <a:cs typeface="Arial" pitchFamily="34" charset="0"/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336063" y="6529393"/>
            <a:ext cx="3190631" cy="1793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ts val="1338"/>
              </a:lnSpc>
              <a:defRPr sz="800">
                <a:ln>
                  <a:noFill/>
                </a:ln>
                <a:solidFill>
                  <a:srgbClr val="53565A"/>
                </a:solidFill>
              </a:defRPr>
            </a:lvl1pPr>
          </a:lstStyle>
          <a:p>
            <a:pPr>
              <a:defRPr/>
            </a:pPr>
            <a:fld id="{E682FE37-0BDE-4D13-B44F-6464529943A1}" type="slidenum">
              <a:rPr lang="en-US" altLang="pt-BR" smtClean="0"/>
              <a:pPr>
                <a:defRPr/>
              </a:pPr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59156052"/>
      </p:ext>
    </p:extLst>
  </p:cSld>
  <p:clrMapOvr>
    <a:masterClrMapping/>
  </p:clrMapOvr>
  <p:transition spd="med"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slideLayout" Target="../slideLayouts/slideLayout9.xml"/><Relationship Id="rId7" Type="http://schemas.openxmlformats.org/officeDocument/2006/relationships/vmlDrawing" Target="../drawings/vmlDrawing6.v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10.xml"/><Relationship Id="rId9" Type="http://schemas.openxmlformats.org/officeDocument/2006/relationships/oleObject" Target="../embeddings/oleObject6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to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958" y="1593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" name="think-cell Slide" r:id="rId10" imgW="421" imgH="420" progId="TCLayout.ActiveDocument.1">
                  <p:embed/>
                </p:oleObj>
              </mc:Choice>
              <mc:Fallback>
                <p:oleObj name="think-cell Slide" r:id="rId10" imgW="421" imgH="420" progId="TCLayout.ActiveDocument.1">
                  <p:embed/>
                  <p:pic>
                    <p:nvPicPr>
                      <p:cNvPr id="0" name="Objeto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" y="1593"/>
                        <a:ext cx="1953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821" r:id="rId1"/>
    <p:sldLayoutId id="2147484822" r:id="rId2"/>
    <p:sldLayoutId id="2147484823" r:id="rId3"/>
    <p:sldLayoutId id="2147484824" r:id="rId4"/>
    <p:sldLayoutId id="2147484825" r:id="rId5"/>
    <p:sldLayoutId id="2147484833" r:id="rId6"/>
  </p:sldLayoutIdLst>
  <p:transition spd="med" advClick="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2800" b="1" dirty="0">
          <a:solidFill>
            <a:schemeClr val="tx2"/>
          </a:solidFill>
          <a:latin typeface="+mj-lt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12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6pPr>
      <a:lvl7pPr marL="914423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7pPr>
      <a:lvl8pPr marL="1371634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8pPr>
      <a:lvl9pPr marL="1828846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9pPr>
    </p:titleStyle>
    <p:bodyStyle>
      <a:lvl1pPr marL="342908" indent="-342908" algn="l" rtl="0" eaLnBrk="0" fontAlgn="base" hangingPunct="0">
        <a:spcBef>
          <a:spcPts val="1200"/>
        </a:spcBef>
        <a:spcAft>
          <a:spcPct val="0"/>
        </a:spcAft>
        <a:defRPr sz="16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360372" indent="-18098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Times New Roman" panose="02020603050405020304" pitchFamily="18" charset="0"/>
        <a:buChar char="●"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720743" indent="-18098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200">
          <a:solidFill>
            <a:schemeClr val="tx2"/>
          </a:solidFill>
          <a:latin typeface="Arial" pitchFamily="34" charset="0"/>
          <a:cs typeface="Arial" pitchFamily="34" charset="0"/>
        </a:defRPr>
      </a:lvl3pPr>
      <a:lvl4pPr marL="1081115" indent="-18098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Arial" panose="020B0604020202020204" pitchFamily="34" charset="0"/>
        <a:buChar char="►"/>
        <a:defRPr sz="1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441486" indent="-18098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»"/>
        <a:defRPr sz="12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1898697" indent="-18098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200">
          <a:solidFill>
            <a:schemeClr val="tx2"/>
          </a:solidFill>
          <a:latin typeface="+mn-lt"/>
        </a:defRPr>
      </a:lvl6pPr>
      <a:lvl7pPr marL="2355909" indent="-18098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200">
          <a:solidFill>
            <a:schemeClr val="tx2"/>
          </a:solidFill>
          <a:latin typeface="+mn-lt"/>
        </a:defRPr>
      </a:lvl7pPr>
      <a:lvl8pPr marL="2813120" indent="-18098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200">
          <a:solidFill>
            <a:schemeClr val="tx2"/>
          </a:solidFill>
          <a:latin typeface="+mn-lt"/>
        </a:defRPr>
      </a:lvl8pPr>
      <a:lvl9pPr marL="3270332" indent="-18098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200">
          <a:solidFill>
            <a:schemeClr val="tx2"/>
          </a:solidFill>
          <a:latin typeface="+mn-lt"/>
        </a:defRPr>
      </a:lvl9pPr>
    </p:bodyStyle>
    <p:otherStyle>
      <a:defPPr>
        <a:defRPr lang="pt-BR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958" y="1593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" name="think-cell Slide" r:id="rId9" imgW="360" imgH="360" progId="TCLayout.ActiveDocument.1">
                  <p:embed/>
                </p:oleObj>
              </mc:Choice>
              <mc:Fallback>
                <p:oleObj name="think-cell Slide" r:id="rId9" imgW="360" imgH="360" progId="TCLayout.ActiveDocument.1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" y="1593"/>
                        <a:ext cx="1953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826" r:id="rId1"/>
    <p:sldLayoutId id="2147484827" r:id="rId2"/>
    <p:sldLayoutId id="2147484828" r:id="rId3"/>
    <p:sldLayoutId id="2147484829" r:id="rId4"/>
    <p:sldLayoutId id="2147484830" r:id="rId5"/>
  </p:sldLayoutIdLst>
  <p:transition spd="med" advClick="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2800" b="1" dirty="0">
          <a:solidFill>
            <a:schemeClr val="tx2"/>
          </a:solidFill>
          <a:latin typeface="+mj-lt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12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6pPr>
      <a:lvl7pPr marL="914423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7pPr>
      <a:lvl8pPr marL="1371634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8pPr>
      <a:lvl9pPr marL="1828846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9pPr>
    </p:titleStyle>
    <p:bodyStyle>
      <a:lvl1pPr marL="342908" indent="-342908" algn="l" rtl="0" eaLnBrk="0" fontAlgn="base" hangingPunct="0">
        <a:spcBef>
          <a:spcPts val="1200"/>
        </a:spcBef>
        <a:spcAft>
          <a:spcPct val="0"/>
        </a:spcAft>
        <a:defRPr sz="16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360372" indent="-18098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Times New Roman" panose="02020603050405020304" pitchFamily="18" charset="0"/>
        <a:buChar char="●"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720743" indent="-18098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200">
          <a:solidFill>
            <a:schemeClr val="tx2"/>
          </a:solidFill>
          <a:latin typeface="Arial" pitchFamily="34" charset="0"/>
          <a:cs typeface="Arial" pitchFamily="34" charset="0"/>
        </a:defRPr>
      </a:lvl3pPr>
      <a:lvl4pPr marL="1081115" indent="-18098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Arial" panose="020B0604020202020204" pitchFamily="34" charset="0"/>
        <a:buChar char="►"/>
        <a:defRPr sz="1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441486" indent="-18098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»"/>
        <a:defRPr sz="12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1898697" indent="-18098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200">
          <a:solidFill>
            <a:schemeClr val="tx2"/>
          </a:solidFill>
          <a:latin typeface="+mn-lt"/>
        </a:defRPr>
      </a:lvl6pPr>
      <a:lvl7pPr marL="2355909" indent="-18098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200">
          <a:solidFill>
            <a:schemeClr val="tx2"/>
          </a:solidFill>
          <a:latin typeface="+mn-lt"/>
        </a:defRPr>
      </a:lvl7pPr>
      <a:lvl8pPr marL="2813120" indent="-18098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200">
          <a:solidFill>
            <a:schemeClr val="tx2"/>
          </a:solidFill>
          <a:latin typeface="+mn-lt"/>
        </a:defRPr>
      </a:lvl8pPr>
      <a:lvl9pPr marL="3270332" indent="-18098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200">
          <a:solidFill>
            <a:schemeClr val="tx2"/>
          </a:solidFill>
          <a:latin typeface="+mn-lt"/>
        </a:defRPr>
      </a:lvl9pPr>
    </p:bodyStyle>
    <p:otherStyle>
      <a:defPPr>
        <a:defRPr lang="pt-BR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44591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18" name="think-cell Slide" r:id="rId5" imgW="421" imgH="420" progId="TCLayout.ActiveDocument.1">
                  <p:embed/>
                </p:oleObj>
              </mc:Choice>
              <mc:Fallback>
                <p:oleObj name="think-cell Slide" r:id="rId5" imgW="421" imgH="42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91" y="1591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itle 2"/>
          <p:cNvSpPr txBox="1">
            <a:spLocks/>
          </p:cNvSpPr>
          <p:nvPr/>
        </p:nvSpPr>
        <p:spPr bwMode="gray">
          <a:xfrm>
            <a:off x="395288" y="5769295"/>
            <a:ext cx="8797056" cy="4361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dirty="0">
                <a:ln>
                  <a:noFill/>
                </a:ln>
                <a:effectLst/>
                <a:uLnTx/>
                <a:uFillTx/>
                <a:latin typeface="Verdana"/>
              </a:rPr>
              <a:t>Data </a:t>
            </a:r>
            <a:r>
              <a:rPr kumimoji="0" lang="pt-BR" sz="1800" b="1" i="0" u="none" strike="noStrike" kern="1200" cap="none" spc="0" normalizeH="0" dirty="0" err="1">
                <a:ln>
                  <a:noFill/>
                </a:ln>
                <a:effectLst/>
                <a:uLnTx/>
                <a:uFillTx/>
                <a:latin typeface="Verdana"/>
              </a:rPr>
              <a:t>Literacy</a:t>
            </a:r>
            <a:endParaRPr kumimoji="0" lang="pt-BR" sz="1800" b="1" i="0" u="none" strike="noStrike" kern="1200" cap="none" spc="0" normalizeH="0" dirty="0">
              <a:ln>
                <a:noFill/>
              </a:ln>
              <a:effectLst/>
              <a:uLnTx/>
              <a:uFillTx/>
              <a:latin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latin typeface="Verdana"/>
              </a:rPr>
              <a:t>Projeto Integrador – </a:t>
            </a:r>
            <a:r>
              <a:rPr lang="pt-BR" dirty="0" err="1">
                <a:latin typeface="Verdana"/>
              </a:rPr>
              <a:t>Squad</a:t>
            </a:r>
            <a:r>
              <a:rPr lang="pt-BR" dirty="0">
                <a:latin typeface="Verdana"/>
              </a:rPr>
              <a:t> 8</a:t>
            </a:r>
            <a:endParaRPr kumimoji="0" lang="pt-BR" sz="1800" b="1" i="0" u="none" strike="noStrike" kern="1200" cap="none" spc="0" normalizeH="0" dirty="0">
              <a:ln>
                <a:noFill/>
              </a:ln>
              <a:effectLst/>
              <a:uLnTx/>
              <a:uFillTx/>
              <a:latin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/>
            </a:endParaRPr>
          </a:p>
        </p:txBody>
      </p:sp>
      <p:sp>
        <p:nvSpPr>
          <p:cNvPr id="25" name="Subtitle 3"/>
          <p:cNvSpPr txBox="1">
            <a:spLocks/>
          </p:cNvSpPr>
          <p:nvPr/>
        </p:nvSpPr>
        <p:spPr bwMode="gray">
          <a:xfrm>
            <a:off x="395288" y="5864229"/>
            <a:ext cx="4176711" cy="5056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tabLst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Text Placeholder 4"/>
          <p:cNvSpPr txBox="1">
            <a:spLocks/>
          </p:cNvSpPr>
          <p:nvPr/>
        </p:nvSpPr>
        <p:spPr>
          <a:xfrm>
            <a:off x="395288" y="6399564"/>
            <a:ext cx="4176712" cy="2984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/>
                <a:ea typeface="+mn-ea"/>
                <a:cs typeface="+mn-cs"/>
              </a:rPr>
              <a:t>24 de </a:t>
            </a:r>
            <a:r>
              <a:rPr kumimoji="0" lang="en-GB" sz="1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Verdana"/>
                <a:ea typeface="+mn-ea"/>
                <a:cs typeface="+mn-cs"/>
              </a:rPr>
              <a:t>março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/>
                <a:ea typeface="+mn-ea"/>
                <a:cs typeface="+mn-cs"/>
              </a:rPr>
              <a:t> de 2022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507" y="515412"/>
            <a:ext cx="5526360" cy="552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22460"/>
      </p:ext>
    </p:extLst>
  </p:cSld>
  <p:clrMapOvr>
    <a:masterClrMapping/>
  </p:clrMapOvr>
  <p:transition spd="med"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pt-BR" sz="2600" b="0" dirty="0">
                <a:solidFill>
                  <a:schemeClr val="tx1"/>
                </a:solidFill>
                <a:latin typeface="+mn-lt"/>
              </a:rPr>
              <a:t>Projeto Integrador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0" rIns="91434" bIns="0" numCol="1" anchor="t" anchorCtr="0" compatLnSpc="1">
            <a:prstTxWarp prst="textNoShape">
              <a:avLst/>
            </a:prstTxWarp>
          </a:bodyPr>
          <a:lstStyle/>
          <a:p>
            <a:r>
              <a:rPr lang="pt-BR" sz="2200" dirty="0">
                <a:solidFill>
                  <a:srgbClr val="53565A"/>
                </a:solidFill>
                <a:latin typeface="+mn-lt"/>
              </a:rPr>
              <a:t>Análises</a:t>
            </a:r>
            <a:endParaRPr lang="pt-BR" sz="2200" dirty="0">
              <a:solidFill>
                <a:srgbClr val="53565A"/>
              </a:solidFill>
              <a:latin typeface="+mn-lt"/>
              <a:sym typeface="Montserrat"/>
            </a:endParaRPr>
          </a:p>
          <a:p>
            <a:endParaRPr lang="pt-BR" sz="2200" dirty="0">
              <a:solidFill>
                <a:srgbClr val="53565A"/>
              </a:solidFill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B8900F3-A8AF-489F-8C49-01FB07A8D28F}"/>
              </a:ext>
            </a:extLst>
          </p:cNvPr>
          <p:cNvPicPr/>
          <p:nvPr/>
        </p:nvPicPr>
        <p:blipFill rotWithShape="1">
          <a:blip r:embed="rId2"/>
          <a:srcRect l="13141" t="24598" r="50962" b="33522"/>
          <a:stretch/>
        </p:blipFill>
        <p:spPr bwMode="auto">
          <a:xfrm>
            <a:off x="839416" y="3160129"/>
            <a:ext cx="4736465" cy="31083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5850FE-5974-4ED0-810E-5A8EA188936A}"/>
              </a:ext>
            </a:extLst>
          </p:cNvPr>
          <p:cNvPicPr/>
          <p:nvPr/>
        </p:nvPicPr>
        <p:blipFill rotWithShape="1">
          <a:blip r:embed="rId2"/>
          <a:srcRect l="48077" t="24122" r="18696" b="33902"/>
          <a:stretch/>
        </p:blipFill>
        <p:spPr bwMode="auto">
          <a:xfrm>
            <a:off x="6384032" y="3222994"/>
            <a:ext cx="4286250" cy="30454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D5F93D2-CB5D-40AA-8304-194DC3F194CA}"/>
              </a:ext>
            </a:extLst>
          </p:cNvPr>
          <p:cNvSpPr txBox="1"/>
          <p:nvPr/>
        </p:nvSpPr>
        <p:spPr>
          <a:xfrm>
            <a:off x="303744" y="1196752"/>
            <a:ext cx="105851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effectLst/>
                <a:latin typeface="+mn-lt"/>
              </a:rPr>
              <a:t>No gráfico de Análise de variáveis de envelhecimento é possível observar que a expectativa de vida e a probabilidade de sobrevivência aos 60 anos aumentaram ao longo das décadas de forma proporcional. Para a taxa de envelhecimento, observou-se um crescimento praticamente linear de 15% em 30 anos.</a:t>
            </a:r>
          </a:p>
          <a:p>
            <a:pPr algn="l"/>
            <a:endParaRPr lang="pt-BR" sz="1200" b="0" i="0" dirty="0">
              <a:effectLst/>
              <a:latin typeface="+mn-lt"/>
            </a:endParaRPr>
          </a:p>
          <a:p>
            <a:pPr algn="l"/>
            <a:r>
              <a:rPr lang="pt-BR" sz="1200" b="0" i="0" dirty="0">
                <a:effectLst/>
                <a:latin typeface="+mn-lt"/>
              </a:rPr>
              <a:t>Acompanhando a análise de envelhecimento, pode-se observar no gráfico de Análise de variáveis de Expectativa de vida, que a taxa de mortalidade aos 5 anos decresceu de modo praticamente linear ao longo das décadas, em contrapartida ao aumento da expectativa de vida.</a:t>
            </a:r>
          </a:p>
        </p:txBody>
      </p:sp>
    </p:spTree>
    <p:extLst>
      <p:ext uri="{BB962C8B-B14F-4D97-AF65-F5344CB8AC3E}">
        <p14:creationId xmlns:p14="http://schemas.microsoft.com/office/powerpoint/2010/main" val="1705508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pt-BR" sz="2600" b="0" dirty="0">
                <a:solidFill>
                  <a:schemeClr val="tx1"/>
                </a:solidFill>
                <a:latin typeface="+mn-lt"/>
              </a:rPr>
              <a:t>Projeto Integrador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0" rIns="91434" bIns="0" numCol="1" anchor="t" anchorCtr="0" compatLnSpc="1">
            <a:prstTxWarp prst="textNoShape">
              <a:avLst/>
            </a:prstTxWarp>
          </a:bodyPr>
          <a:lstStyle/>
          <a:p>
            <a:r>
              <a:rPr lang="pt-BR" sz="2200" dirty="0">
                <a:solidFill>
                  <a:srgbClr val="53565A"/>
                </a:solidFill>
                <a:latin typeface="+mn-lt"/>
              </a:rPr>
              <a:t>Análises</a:t>
            </a:r>
            <a:endParaRPr lang="pt-BR" sz="2200" dirty="0">
              <a:solidFill>
                <a:srgbClr val="53565A"/>
              </a:solidFill>
              <a:latin typeface="+mn-lt"/>
              <a:sym typeface="Montserrat"/>
            </a:endParaRPr>
          </a:p>
          <a:p>
            <a:endParaRPr lang="pt-BR" sz="2200" dirty="0">
              <a:solidFill>
                <a:srgbClr val="53565A"/>
              </a:solidFill>
              <a:latin typeface="+mn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C2BF03-0224-42C8-AB37-CAA5FBEAB5B8}"/>
              </a:ext>
            </a:extLst>
          </p:cNvPr>
          <p:cNvPicPr/>
          <p:nvPr/>
        </p:nvPicPr>
        <p:blipFill rotWithShape="1">
          <a:blip r:embed="rId2"/>
          <a:srcRect l="13034" t="24311" r="50641" b="40361"/>
          <a:stretch/>
        </p:blipFill>
        <p:spPr bwMode="auto">
          <a:xfrm>
            <a:off x="868895" y="3222994"/>
            <a:ext cx="4979035" cy="2724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58AC84-F4AD-42E6-A3EE-14C305FA6FB1}"/>
              </a:ext>
            </a:extLst>
          </p:cNvPr>
          <p:cNvPicPr/>
          <p:nvPr/>
        </p:nvPicPr>
        <p:blipFill rotWithShape="1">
          <a:blip r:embed="rId2"/>
          <a:srcRect l="48505" t="24691" r="18055" b="39602"/>
          <a:stretch/>
        </p:blipFill>
        <p:spPr bwMode="auto">
          <a:xfrm>
            <a:off x="6408170" y="3155870"/>
            <a:ext cx="4714875" cy="2832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77A6AF-F715-4C7B-982E-F7BFAE89DA73}"/>
              </a:ext>
            </a:extLst>
          </p:cNvPr>
          <p:cNvSpPr txBox="1"/>
          <p:nvPr/>
        </p:nvSpPr>
        <p:spPr>
          <a:xfrm>
            <a:off x="336064" y="1198322"/>
            <a:ext cx="105130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effectLst/>
                <a:latin typeface="+mn-lt"/>
              </a:rPr>
              <a:t>Nestes gráficos pode-se observar o aumento da expectativa de vida acompanhada do IDH. Em contrapartida, o índice de fecundidade decresceu ao longo das décadas.</a:t>
            </a:r>
          </a:p>
          <a:p>
            <a:pPr algn="l"/>
            <a:endParaRPr lang="pt-BR" sz="1200" b="0" i="0" dirty="0">
              <a:effectLst/>
              <a:latin typeface="+mn-lt"/>
            </a:endParaRPr>
          </a:p>
          <a:p>
            <a:pPr algn="l"/>
            <a:r>
              <a:rPr lang="pt-BR" sz="1200" b="0" i="0" dirty="0">
                <a:effectLst/>
                <a:latin typeface="+mn-lt"/>
              </a:rPr>
              <a:t>Com base nisto, concluímos que ao longo das décadas houve o aumento da expectativa de vida, acompanhada da probabilidade de sobrevivência e IDH. Presume-se que essas tendências acompanham a evolução da tecnologia e desenvolvimento do país.</a:t>
            </a:r>
          </a:p>
        </p:txBody>
      </p:sp>
    </p:spTree>
    <p:extLst>
      <p:ext uri="{BB962C8B-B14F-4D97-AF65-F5344CB8AC3E}">
        <p14:creationId xmlns:p14="http://schemas.microsoft.com/office/powerpoint/2010/main" val="190701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pt-BR" sz="2600" b="0" dirty="0">
                <a:solidFill>
                  <a:schemeClr val="tx1"/>
                </a:solidFill>
                <a:latin typeface="+mn-lt"/>
              </a:rPr>
              <a:t>Projeto Integrador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0" rIns="91434" bIns="0" numCol="1" anchor="t" anchorCtr="0" compatLnSpc="1">
            <a:prstTxWarp prst="textNoShape">
              <a:avLst/>
            </a:prstTxWarp>
          </a:bodyPr>
          <a:lstStyle/>
          <a:p>
            <a:r>
              <a:rPr lang="pt-BR" sz="2200" dirty="0">
                <a:solidFill>
                  <a:srgbClr val="53565A"/>
                </a:solidFill>
                <a:latin typeface="+mn-lt"/>
              </a:rPr>
              <a:t>Desenvolvimento do Projeto</a:t>
            </a:r>
          </a:p>
        </p:txBody>
      </p:sp>
      <p:sp>
        <p:nvSpPr>
          <p:cNvPr id="5" name="Rectangle 4"/>
          <p:cNvSpPr/>
          <p:nvPr/>
        </p:nvSpPr>
        <p:spPr>
          <a:xfrm>
            <a:off x="336063" y="1104326"/>
            <a:ext cx="108725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 algn="just">
              <a:spcBef>
                <a:spcPts val="0"/>
              </a:spcBef>
              <a:buClr>
                <a:srgbClr val="002776"/>
              </a:buClr>
              <a:buFontTx/>
              <a:buChar char="-"/>
              <a:defRPr/>
            </a:pPr>
            <a:r>
              <a:rPr lang="pt-BR" sz="1200" dirty="0"/>
              <a:t>Dificuldades: </a:t>
            </a:r>
          </a:p>
          <a:p>
            <a:pPr marL="171450" lvl="1" indent="-171450" algn="just">
              <a:spcBef>
                <a:spcPts val="0"/>
              </a:spcBef>
              <a:buClr>
                <a:srgbClr val="002776"/>
              </a:buClr>
              <a:buFontTx/>
              <a:buChar char="-"/>
              <a:defRPr/>
            </a:pPr>
            <a:endParaRPr lang="pt-BR" sz="1200" dirty="0"/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r>
              <a:rPr lang="pt-BR" sz="1200" dirty="0"/>
              <a:t>Base de dados com dias 30/02 e 31/02; </a:t>
            </a:r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r>
              <a:rPr lang="pt-BR" sz="1200" dirty="0"/>
              <a:t>Poucos dados na base “Brazil.csv”;</a:t>
            </a:r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r>
              <a:rPr lang="pt-BR" sz="1200" dirty="0"/>
              <a:t>Análise de dados mais difícil com a amostra de dados pequena. </a:t>
            </a:r>
          </a:p>
          <a:p>
            <a:pPr marL="171450" lvl="1" indent="-171450" algn="just">
              <a:spcBef>
                <a:spcPts val="0"/>
              </a:spcBef>
              <a:buClr>
                <a:srgbClr val="002776"/>
              </a:buClr>
              <a:buFontTx/>
              <a:buChar char="-"/>
              <a:defRPr/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18230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pt-BR" sz="2600" b="0" dirty="0">
                <a:solidFill>
                  <a:schemeClr val="tx1"/>
                </a:solidFill>
                <a:latin typeface="+mn-lt"/>
              </a:rPr>
              <a:t>Projeto Integrador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0" rIns="91434" bIns="0" numCol="1" anchor="t" anchorCtr="0" compatLnSpc="1">
            <a:prstTxWarp prst="textNoShape">
              <a:avLst/>
            </a:prstTxWarp>
          </a:bodyPr>
          <a:lstStyle/>
          <a:p>
            <a:r>
              <a:rPr lang="pt-BR" sz="2200" dirty="0">
                <a:solidFill>
                  <a:srgbClr val="53565A"/>
                </a:solidFill>
                <a:latin typeface="+mn-lt"/>
              </a:rPr>
              <a:t>Desenvolvimento do Projeto</a:t>
            </a:r>
          </a:p>
        </p:txBody>
      </p:sp>
      <p:sp>
        <p:nvSpPr>
          <p:cNvPr id="5" name="Rectangle 4"/>
          <p:cNvSpPr/>
          <p:nvPr/>
        </p:nvSpPr>
        <p:spPr>
          <a:xfrm>
            <a:off x="5159896" y="3152001"/>
            <a:ext cx="61199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r>
              <a:rPr lang="pt-BR" sz="3000" dirty="0"/>
              <a:t>Obrigada!</a:t>
            </a:r>
          </a:p>
        </p:txBody>
      </p:sp>
    </p:spTree>
    <p:extLst>
      <p:ext uri="{BB962C8B-B14F-4D97-AF65-F5344CB8AC3E}">
        <p14:creationId xmlns:p14="http://schemas.microsoft.com/office/powerpoint/2010/main" val="117657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2F42-9731-4AFD-863E-14D88A9909FF}"/>
              </a:ext>
            </a:extLst>
          </p:cNvPr>
          <p:cNvSpPr txBox="1">
            <a:spLocks/>
          </p:cNvSpPr>
          <p:nvPr/>
        </p:nvSpPr>
        <p:spPr>
          <a:xfrm>
            <a:off x="336064" y="188913"/>
            <a:ext cx="11519877" cy="432000"/>
          </a:xfrm>
          <a:prstGeom prst="rect">
            <a:avLst/>
          </a:prstGeom>
        </p:spPr>
        <p:txBody>
          <a:bodyPr t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457212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914423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1371634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1828846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pt-BR" sz="2600" b="0" kern="0" dirty="0">
                <a:solidFill>
                  <a:schemeClr val="bg1"/>
                </a:solidFill>
                <a:latin typeface="+mn-lt"/>
              </a:rPr>
              <a:t>Apresentação do grupo – </a:t>
            </a:r>
            <a:r>
              <a:rPr lang="pt-BR" sz="2600" b="0" kern="0" dirty="0" err="1">
                <a:solidFill>
                  <a:schemeClr val="bg1"/>
                </a:solidFill>
                <a:latin typeface="+mn-lt"/>
              </a:rPr>
              <a:t>Squad</a:t>
            </a:r>
            <a:r>
              <a:rPr lang="pt-BR" sz="2600" b="0" kern="0" dirty="0">
                <a:solidFill>
                  <a:schemeClr val="bg1"/>
                </a:solidFill>
                <a:latin typeface="+mn-lt"/>
              </a:rPr>
              <a:t> 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6B0ED8-DE00-401F-963E-5DA3EB1541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1340767"/>
            <a:ext cx="2000188" cy="20747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A777CD-85AC-4C69-8C2F-DE5DE01D4E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38" y="1340768"/>
            <a:ext cx="1530858" cy="2040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C9441B-7771-4C5D-BF00-26921FC25766}"/>
              </a:ext>
            </a:extLst>
          </p:cNvPr>
          <p:cNvSpPr txBox="1"/>
          <p:nvPr/>
        </p:nvSpPr>
        <p:spPr>
          <a:xfrm>
            <a:off x="3431704" y="3561396"/>
            <a:ext cx="2661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Gabriela Bitu</a:t>
            </a:r>
          </a:p>
          <a:p>
            <a:r>
              <a:rPr lang="pt-BR" dirty="0" err="1">
                <a:solidFill>
                  <a:schemeClr val="bg1"/>
                </a:solidFill>
              </a:rPr>
              <a:t>Senior</a:t>
            </a:r>
            <a:r>
              <a:rPr lang="pt-BR" dirty="0">
                <a:solidFill>
                  <a:schemeClr val="bg1"/>
                </a:solidFill>
              </a:rPr>
              <a:t> Manager - Tax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73B9B-EDA7-4F88-B12C-D9DFF77B3188}"/>
              </a:ext>
            </a:extLst>
          </p:cNvPr>
          <p:cNvSpPr txBox="1"/>
          <p:nvPr/>
        </p:nvSpPr>
        <p:spPr>
          <a:xfrm>
            <a:off x="551384" y="3507493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Mariana Zico</a:t>
            </a:r>
          </a:p>
          <a:p>
            <a:r>
              <a:rPr lang="pt-BR" dirty="0" err="1">
                <a:solidFill>
                  <a:schemeClr val="bg1"/>
                </a:solidFill>
              </a:rPr>
              <a:t>Senior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Consultant</a:t>
            </a:r>
            <a:r>
              <a:rPr lang="pt-BR" dirty="0">
                <a:solidFill>
                  <a:schemeClr val="bg1"/>
                </a:solidFill>
              </a:rPr>
              <a:t> - Tax</a:t>
            </a:r>
          </a:p>
        </p:txBody>
      </p:sp>
      <p:pic>
        <p:nvPicPr>
          <p:cNvPr id="125954" name="Picture 2">
            <a:extLst>
              <a:ext uri="{FF2B5EF4-FFF2-40B4-BE49-F238E27FC236}">
                <a16:creationId xmlns:a16="http://schemas.microsoft.com/office/drawing/2014/main" id="{800A9F37-18D9-4D65-BB02-67D9D0BCE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380514"/>
            <a:ext cx="1530858" cy="204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D67E8E-03C9-4EA8-8822-FA18016B8227}"/>
              </a:ext>
            </a:extLst>
          </p:cNvPr>
          <p:cNvSpPr txBox="1"/>
          <p:nvPr/>
        </p:nvSpPr>
        <p:spPr>
          <a:xfrm>
            <a:off x="6265038" y="3561396"/>
            <a:ext cx="3007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Daniele Chan</a:t>
            </a:r>
          </a:p>
          <a:p>
            <a:r>
              <a:rPr lang="pt-BR" dirty="0" err="1">
                <a:solidFill>
                  <a:schemeClr val="bg1"/>
                </a:solidFill>
              </a:rPr>
              <a:t>Senior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Consultant</a:t>
            </a:r>
            <a:r>
              <a:rPr lang="pt-BR" dirty="0">
                <a:solidFill>
                  <a:schemeClr val="bg1"/>
                </a:solidFill>
              </a:rPr>
              <a:t> - 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B1DEC-7451-4CD1-9D05-960A06595272}"/>
              </a:ext>
            </a:extLst>
          </p:cNvPr>
          <p:cNvSpPr txBox="1"/>
          <p:nvPr/>
        </p:nvSpPr>
        <p:spPr>
          <a:xfrm>
            <a:off x="9272784" y="3561396"/>
            <a:ext cx="3007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Alice Alves</a:t>
            </a:r>
          </a:p>
          <a:p>
            <a:r>
              <a:rPr lang="pt-BR" dirty="0" err="1">
                <a:solidFill>
                  <a:schemeClr val="bg1"/>
                </a:solidFill>
              </a:rPr>
              <a:t>Senior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Consultant</a:t>
            </a:r>
            <a:r>
              <a:rPr lang="pt-BR" dirty="0">
                <a:solidFill>
                  <a:schemeClr val="bg1"/>
                </a:solidFill>
              </a:rPr>
              <a:t> - Tax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C79E91-B1E3-4E59-A0C1-357667A44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1288542"/>
            <a:ext cx="1872905" cy="212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769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pt-BR" sz="2600" b="0" dirty="0">
                <a:solidFill>
                  <a:schemeClr val="tx1"/>
                </a:solidFill>
                <a:latin typeface="+mn-lt"/>
              </a:rPr>
              <a:t>Projeto Integrador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0" rIns="91434" bIns="0" numCol="1" anchor="t" anchorCtr="0" compatLnSpc="1">
            <a:prstTxWarp prst="textNoShape">
              <a:avLst/>
            </a:prstTxWarp>
          </a:bodyPr>
          <a:lstStyle/>
          <a:p>
            <a:r>
              <a:rPr lang="pt-BR" sz="2200" dirty="0">
                <a:solidFill>
                  <a:srgbClr val="53565A"/>
                </a:solidFill>
                <a:latin typeface="+mn-lt"/>
              </a:rPr>
              <a:t>Objetivo do projeto - </a:t>
            </a:r>
            <a:r>
              <a:rPr lang="pt-BR" sz="2200" dirty="0">
                <a:solidFill>
                  <a:srgbClr val="53565A"/>
                </a:solidFill>
                <a:latin typeface="+mn-lt"/>
                <a:sym typeface="Montserrat"/>
              </a:rPr>
              <a:t>SA </a:t>
            </a:r>
            <a:r>
              <a:rPr lang="pt-BR" sz="2200" dirty="0" err="1">
                <a:solidFill>
                  <a:srgbClr val="53565A"/>
                </a:solidFill>
                <a:latin typeface="+mn-lt"/>
                <a:sym typeface="Montserrat"/>
              </a:rPr>
              <a:t>Company</a:t>
            </a:r>
            <a:r>
              <a:rPr lang="pt-BR" sz="2200" dirty="0">
                <a:solidFill>
                  <a:srgbClr val="53565A"/>
                </a:solidFill>
                <a:latin typeface="+mn-lt"/>
                <a:sym typeface="Montserrat"/>
              </a:rPr>
              <a:t>: Análise de base de dados de nascimentos </a:t>
            </a:r>
          </a:p>
          <a:p>
            <a:endParaRPr lang="pt-BR" sz="2200" dirty="0">
              <a:solidFill>
                <a:srgbClr val="53565A"/>
              </a:solidFill>
              <a:latin typeface="+mn-l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+mn-lt"/>
                <a:ea typeface="Raleway"/>
                <a:cs typeface="Raleway"/>
                <a:sym typeface="Raleway"/>
              </a:rPr>
              <a:t>Recebemos duas bases de dados de nascimento de seres humanos desde 1969, em formatos de arquivos diferentes entre si. Considerando que a empresa SA </a:t>
            </a:r>
            <a:r>
              <a:rPr lang="pt-BR" sz="1200" dirty="0" err="1">
                <a:solidFill>
                  <a:schemeClr val="tx1"/>
                </a:solidFill>
                <a:latin typeface="+mn-lt"/>
                <a:ea typeface="Raleway"/>
                <a:cs typeface="Raleway"/>
                <a:sym typeface="Raleway"/>
              </a:rPr>
              <a:t>Company</a:t>
            </a:r>
            <a:r>
              <a:rPr lang="pt-BR" sz="1200" dirty="0">
                <a:solidFill>
                  <a:schemeClr val="tx1"/>
                </a:solidFill>
                <a:latin typeface="+mn-lt"/>
                <a:ea typeface="Raleway"/>
                <a:cs typeface="Raleway"/>
                <a:sym typeface="Raleway"/>
              </a:rPr>
              <a:t> estaria se preparando para fornecer dados consistentes para o Serviço de Saúde Americano, com base nas informações contidas nas bases de dados (Estados Unidos e Brasil), fomos solicitados a realizar análises para que as medidas de saúde fossem tomadas de forma correta.</a:t>
            </a:r>
          </a:p>
          <a:p>
            <a:pPr>
              <a:lnSpc>
                <a:spcPct val="150000"/>
              </a:lnSpc>
            </a:pPr>
            <a:endParaRPr lang="pt-BR" sz="12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tx1"/>
                </a:solidFill>
                <a:latin typeface="+mn-lt"/>
              </a:rPr>
              <a:t>O objetivo da nossa análise foi, mediante os dados contidos nas bases de dados recebidas, analisar as tendências associadas ao nascimento de seres humanos desde 1969 para facilitar a tomada de decisão de medidas de saúde.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tx1"/>
                </a:solidFill>
                <a:latin typeface="+mn-lt"/>
              </a:rPr>
              <a:t>Demonstraremos, nessa apresentação, as conclusões obtidas após a análise dos dados contidos nas bases disponibilizadas para a equipe.</a:t>
            </a:r>
          </a:p>
          <a:p>
            <a:pPr>
              <a:lnSpc>
                <a:spcPct val="150000"/>
              </a:lnSpc>
            </a:pPr>
            <a:endParaRPr lang="pt-BR" sz="12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pt-BR" sz="1200" u="sng" dirty="0">
                <a:solidFill>
                  <a:schemeClr val="tx1"/>
                </a:solidFill>
                <a:latin typeface="+mn-lt"/>
              </a:rPr>
              <a:t>Tecnologias utilizadas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pt-BR" sz="1200" dirty="0">
                <a:solidFill>
                  <a:schemeClr val="tx1"/>
                </a:solidFill>
                <a:latin typeface="+mn-lt"/>
              </a:rPr>
              <a:t>SQL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pt-BR" sz="1200" dirty="0">
                <a:solidFill>
                  <a:schemeClr val="tx1"/>
                </a:solidFill>
                <a:latin typeface="+mn-lt"/>
              </a:rPr>
              <a:t>Python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pt-BR" sz="1200" dirty="0">
                <a:solidFill>
                  <a:schemeClr val="tx1"/>
                </a:solidFill>
                <a:latin typeface="+mn-lt"/>
              </a:rPr>
              <a:t>Power BI</a:t>
            </a:r>
          </a:p>
        </p:txBody>
      </p:sp>
      <p:sp>
        <p:nvSpPr>
          <p:cNvPr id="5" name="Rectangle 4"/>
          <p:cNvSpPr/>
          <p:nvPr/>
        </p:nvSpPr>
        <p:spPr>
          <a:xfrm>
            <a:off x="336063" y="1104326"/>
            <a:ext cx="61199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r>
              <a:rPr lang="pt-BR" sz="1200" u="sng" dirty="0"/>
              <a:t>Background</a:t>
            </a:r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000" u="sng" dirty="0"/>
          </a:p>
        </p:txBody>
      </p:sp>
    </p:spTree>
    <p:extLst>
      <p:ext uri="{BB962C8B-B14F-4D97-AF65-F5344CB8AC3E}">
        <p14:creationId xmlns:p14="http://schemas.microsoft.com/office/powerpoint/2010/main" val="169922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pt-BR" sz="2600" b="0" dirty="0">
                <a:solidFill>
                  <a:schemeClr val="tx1"/>
                </a:solidFill>
                <a:latin typeface="+mn-lt"/>
              </a:rPr>
              <a:t>Projeto Integrador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0" rIns="91434" bIns="0" numCol="1" anchor="t" anchorCtr="0" compatLnSpc="1">
            <a:prstTxWarp prst="textNoShape">
              <a:avLst/>
            </a:prstTxWarp>
          </a:bodyPr>
          <a:lstStyle/>
          <a:p>
            <a:r>
              <a:rPr lang="pt-BR" sz="2200" dirty="0">
                <a:solidFill>
                  <a:srgbClr val="53565A"/>
                </a:solidFill>
                <a:latin typeface="+mn-lt"/>
              </a:rPr>
              <a:t>Limpeza das bases de dados – births.csv </a:t>
            </a:r>
          </a:p>
        </p:txBody>
      </p:sp>
      <p:sp>
        <p:nvSpPr>
          <p:cNvPr id="5" name="Rectangle 4"/>
          <p:cNvSpPr/>
          <p:nvPr/>
        </p:nvSpPr>
        <p:spPr>
          <a:xfrm>
            <a:off x="336063" y="1104326"/>
            <a:ext cx="568792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r>
              <a:rPr lang="pt-BR" sz="1200" dirty="0"/>
              <a:t>Conforme demonstrado anteriormente, por meio dos </a:t>
            </a:r>
            <a:r>
              <a:rPr lang="pt-BR" sz="1200" dirty="0" err="1"/>
              <a:t>script's</a:t>
            </a:r>
            <a:r>
              <a:rPr lang="pt-BR" sz="1200" dirty="0"/>
              <a:t> do </a:t>
            </a:r>
            <a:r>
              <a:rPr lang="pt-BR" sz="1200" dirty="0" err="1"/>
              <a:t>python</a:t>
            </a:r>
            <a:r>
              <a:rPr lang="pt-BR" sz="1200" dirty="0"/>
              <a:t>, foram realizadas as seguintes limpezas na base de análise:</a:t>
            </a:r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r>
              <a:rPr lang="pt-BR" sz="1200" dirty="0"/>
              <a:t>Exclusão das informações com as datas informadas "99", "NULL" e "0";</a:t>
            </a:r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endParaRPr lang="pt-BR" sz="1200" dirty="0"/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endParaRPr lang="pt-BR" sz="1200" dirty="0"/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endParaRPr lang="pt-BR" sz="1200" dirty="0"/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endParaRPr lang="pt-BR" sz="1200" dirty="0"/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endParaRPr lang="pt-BR" sz="1200" dirty="0"/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endParaRPr lang="pt-BR" sz="1200" dirty="0"/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endParaRPr lang="pt-BR" sz="1200" dirty="0"/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endParaRPr lang="pt-BR" sz="1200" dirty="0"/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endParaRPr lang="pt-BR" sz="1200" dirty="0"/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endParaRPr lang="pt-BR" sz="1200" dirty="0"/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endParaRPr lang="pt-BR" sz="1200" dirty="0"/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endParaRPr lang="pt-BR" sz="1200" dirty="0"/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endParaRPr lang="pt-BR" sz="1200" dirty="0"/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endParaRPr lang="pt-BR" sz="1200" dirty="0"/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endParaRPr lang="pt-BR" sz="1200" dirty="0"/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endParaRPr lang="pt-BR" sz="1200" dirty="0"/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endParaRPr lang="pt-BR" sz="1200" dirty="0"/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</p:txBody>
      </p:sp>
      <p:pic>
        <p:nvPicPr>
          <p:cNvPr id="126978" name="Picture 2">
            <a:extLst>
              <a:ext uri="{FF2B5EF4-FFF2-40B4-BE49-F238E27FC236}">
                <a16:creationId xmlns:a16="http://schemas.microsoft.com/office/drawing/2014/main" id="{7B81A71C-0FD6-46BF-AF81-92EDAD098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82" y="2132624"/>
            <a:ext cx="2861089" cy="307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338C56-0734-4849-983C-18F5326599BC}"/>
              </a:ext>
            </a:extLst>
          </p:cNvPr>
          <p:cNvSpPr/>
          <p:nvPr/>
        </p:nvSpPr>
        <p:spPr>
          <a:xfrm>
            <a:off x="6323890" y="1092764"/>
            <a:ext cx="568792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r>
              <a:rPr lang="pt-BR" sz="1200" dirty="0"/>
              <a:t>2) Exclusão das informações que constavam data maior que 29 e mês de fevereiro.</a:t>
            </a:r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r>
              <a:rPr lang="pt-BR" sz="1200" dirty="0"/>
              <a:t>Observou-se que com a limpeza, os anos de 1990 a 2008 foram excluídos por apresentarem datas distorcidas.</a:t>
            </a:r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FAF6F7C-88EB-44FC-BBBA-07ABAAF01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2616258"/>
            <a:ext cx="3456384" cy="91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18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pt-BR" sz="2600" b="0" dirty="0">
                <a:solidFill>
                  <a:schemeClr val="tx1"/>
                </a:solidFill>
                <a:latin typeface="+mn-lt"/>
              </a:rPr>
              <a:t>Projeto Integrador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0" rIns="91434" bIns="0" numCol="1" anchor="t" anchorCtr="0" compatLnSpc="1">
            <a:prstTxWarp prst="textNoShape">
              <a:avLst/>
            </a:prstTxWarp>
          </a:bodyPr>
          <a:lstStyle/>
          <a:p>
            <a:r>
              <a:rPr lang="pt-BR" sz="2200" dirty="0">
                <a:solidFill>
                  <a:srgbClr val="53565A"/>
                </a:solidFill>
                <a:latin typeface="+mn-lt"/>
              </a:rPr>
              <a:t>Análises</a:t>
            </a:r>
            <a:endParaRPr lang="pt-BR" sz="2200" dirty="0">
              <a:solidFill>
                <a:srgbClr val="53565A"/>
              </a:solidFill>
              <a:latin typeface="+mn-lt"/>
              <a:sym typeface="Montserrat"/>
            </a:endParaRPr>
          </a:p>
          <a:p>
            <a:endParaRPr lang="pt-BR" sz="2200" dirty="0">
              <a:solidFill>
                <a:srgbClr val="53565A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ABC11-0761-462E-B9D7-1D55D575FC90}"/>
              </a:ext>
            </a:extLst>
          </p:cNvPr>
          <p:cNvSpPr txBox="1"/>
          <p:nvPr/>
        </p:nvSpPr>
        <p:spPr>
          <a:xfrm>
            <a:off x="336059" y="1052513"/>
            <a:ext cx="107708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Após a limpeza da base, elaborou-se os gráficos o qual resultou nas seguintes conclusões: Comparando os gêneros "F" feminino e "M" masculino, observou-se que a maior quantidade de nascimentos nos Estados Unidos é do gênero "M" masculino, com 2MM a mais de nascimentos, tendo como referência o período dos anos de 1969 até 1988. </a:t>
            </a:r>
          </a:p>
          <a:p>
            <a:endParaRPr lang="pt-BR" sz="12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Adicionalmente, observou-se que na década de 1960 a quantidade de nascimento foi menor quando comparado às demais décadas da base de análise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50ABC94-8243-43B2-AAF6-4BAFAB6B3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2386512"/>
            <a:ext cx="6768752" cy="443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39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pt-BR" sz="2600" b="0" dirty="0">
                <a:solidFill>
                  <a:schemeClr val="tx1"/>
                </a:solidFill>
                <a:latin typeface="+mn-lt"/>
              </a:rPr>
              <a:t>Projeto Integrador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0" rIns="91434" bIns="0" numCol="1" anchor="t" anchorCtr="0" compatLnSpc="1">
            <a:prstTxWarp prst="textNoShape">
              <a:avLst/>
            </a:prstTxWarp>
          </a:bodyPr>
          <a:lstStyle/>
          <a:p>
            <a:r>
              <a:rPr lang="pt-BR" sz="2200" dirty="0">
                <a:solidFill>
                  <a:srgbClr val="53565A"/>
                </a:solidFill>
                <a:latin typeface="+mn-lt"/>
              </a:rPr>
              <a:t>Análises</a:t>
            </a:r>
            <a:endParaRPr lang="pt-BR" sz="2200" dirty="0">
              <a:solidFill>
                <a:srgbClr val="53565A"/>
              </a:solidFill>
              <a:latin typeface="+mn-lt"/>
              <a:sym typeface="Montserrat"/>
            </a:endParaRPr>
          </a:p>
          <a:p>
            <a:endParaRPr lang="pt-BR" sz="2200" dirty="0">
              <a:solidFill>
                <a:srgbClr val="53565A"/>
              </a:solidFill>
              <a:latin typeface="+mn-lt"/>
            </a:endParaRPr>
          </a:p>
        </p:txBody>
      </p:sp>
      <p:pic>
        <p:nvPicPr>
          <p:cNvPr id="131074" name="Picture 2">
            <a:extLst>
              <a:ext uri="{FF2B5EF4-FFF2-40B4-BE49-F238E27FC236}">
                <a16:creationId xmlns:a16="http://schemas.microsoft.com/office/drawing/2014/main" id="{D3F9AA78-A821-450B-A39B-BFF0640A3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2007865"/>
            <a:ext cx="7263838" cy="194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076" name="Picture 4">
            <a:extLst>
              <a:ext uri="{FF2B5EF4-FFF2-40B4-BE49-F238E27FC236}">
                <a16:creationId xmlns:a16="http://schemas.microsoft.com/office/drawing/2014/main" id="{1B59E4A1-7963-4D06-9507-5819A7BEF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4149080"/>
            <a:ext cx="7263838" cy="219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79814F-B3CE-454A-B3CE-EAC8D4657146}"/>
              </a:ext>
            </a:extLst>
          </p:cNvPr>
          <p:cNvSpPr txBox="1"/>
          <p:nvPr/>
        </p:nvSpPr>
        <p:spPr>
          <a:xfrm>
            <a:off x="333016" y="1052513"/>
            <a:ext cx="108698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Considerando apenas os meses dos anos de 1969 até 1988, observou-se que o dia que houve mais nascimentos durante esse período foi dia 20 - totalizando aproximadamente 2.3 MM, e o mês com a menor quantidade de nascimentos foi fevereiro.</a:t>
            </a:r>
          </a:p>
        </p:txBody>
      </p:sp>
    </p:spTree>
    <p:extLst>
      <p:ext uri="{BB962C8B-B14F-4D97-AF65-F5344CB8AC3E}">
        <p14:creationId xmlns:p14="http://schemas.microsoft.com/office/powerpoint/2010/main" val="169601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pt-BR" sz="2600" b="0" dirty="0">
                <a:solidFill>
                  <a:schemeClr val="tx1"/>
                </a:solidFill>
                <a:latin typeface="+mn-lt"/>
              </a:rPr>
              <a:t>Projeto Integrador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0" rIns="91434" bIns="0" numCol="1" anchor="t" anchorCtr="0" compatLnSpc="1">
            <a:prstTxWarp prst="textNoShape">
              <a:avLst/>
            </a:prstTxWarp>
          </a:bodyPr>
          <a:lstStyle/>
          <a:p>
            <a:r>
              <a:rPr lang="pt-BR" sz="2200" dirty="0">
                <a:solidFill>
                  <a:srgbClr val="53565A"/>
                </a:solidFill>
                <a:latin typeface="+mn-lt"/>
              </a:rPr>
              <a:t>Análises</a:t>
            </a:r>
            <a:endParaRPr lang="pt-BR" sz="2200" dirty="0">
              <a:solidFill>
                <a:srgbClr val="53565A"/>
              </a:solidFill>
              <a:latin typeface="+mn-lt"/>
              <a:sym typeface="Montserrat"/>
            </a:endParaRPr>
          </a:p>
          <a:p>
            <a:endParaRPr lang="pt-BR" sz="2200" dirty="0">
              <a:solidFill>
                <a:srgbClr val="53565A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658A6A-CC64-407D-9BDE-E0C2F59C9FAA}"/>
              </a:ext>
            </a:extLst>
          </p:cNvPr>
          <p:cNvSpPr txBox="1"/>
          <p:nvPr/>
        </p:nvSpPr>
        <p:spPr>
          <a:xfrm>
            <a:off x="336064" y="1137173"/>
            <a:ext cx="107196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effectLst/>
                <a:latin typeface="+mn-lt"/>
                <a:ea typeface="Times New Roman" panose="02020603050405020304" pitchFamily="18" charset="0"/>
              </a:rPr>
              <a:t>No ano de 1988 foi identificado a maior quantidade de nascimentos de ambos gêneros, quando comparado com os anos de 1969 até 1988.</a:t>
            </a:r>
          </a:p>
          <a:p>
            <a:endParaRPr lang="pt-BR" sz="12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pic>
        <p:nvPicPr>
          <p:cNvPr id="128004" name="Picture 4">
            <a:extLst>
              <a:ext uri="{FF2B5EF4-FFF2-40B4-BE49-F238E27FC236}">
                <a16:creationId xmlns:a16="http://schemas.microsoft.com/office/drawing/2014/main" id="{A98E9899-9418-4D9B-A8D8-B3C072A11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6" y="1868164"/>
            <a:ext cx="549592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15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pt-BR" sz="2600" b="0" dirty="0">
                <a:solidFill>
                  <a:schemeClr val="tx1"/>
                </a:solidFill>
                <a:latin typeface="+mn-lt"/>
              </a:rPr>
              <a:t>Projeto Integrador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0" rIns="91434" bIns="0" numCol="1" anchor="t" anchorCtr="0" compatLnSpc="1">
            <a:prstTxWarp prst="textNoShape">
              <a:avLst/>
            </a:prstTxWarp>
          </a:bodyPr>
          <a:lstStyle/>
          <a:p>
            <a:r>
              <a:rPr lang="pt-BR" sz="2200" dirty="0">
                <a:solidFill>
                  <a:srgbClr val="53565A"/>
                </a:solidFill>
                <a:latin typeface="+mn-lt"/>
              </a:rPr>
              <a:t>Análises</a:t>
            </a:r>
            <a:endParaRPr lang="pt-BR" sz="2200" dirty="0">
              <a:solidFill>
                <a:srgbClr val="53565A"/>
              </a:solidFill>
              <a:latin typeface="+mn-lt"/>
              <a:sym typeface="Montserrat"/>
            </a:endParaRPr>
          </a:p>
          <a:p>
            <a:endParaRPr lang="pt-BR" sz="2200" dirty="0">
              <a:solidFill>
                <a:srgbClr val="53565A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FD272D-7808-4CD5-BA02-6DDB0DEC5E81}"/>
              </a:ext>
            </a:extLst>
          </p:cNvPr>
          <p:cNvSpPr txBox="1"/>
          <p:nvPr/>
        </p:nvSpPr>
        <p:spPr>
          <a:xfrm>
            <a:off x="336064" y="1064339"/>
            <a:ext cx="11376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Durante a análise dos gráficos, observou-se que na década de 1960 houve menor quantidade de nascimentos comparados às décadas posteriores.</a:t>
            </a:r>
          </a:p>
          <a:p>
            <a:endParaRPr lang="pt-BR" sz="12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</p:txBody>
      </p:sp>
      <p:pic>
        <p:nvPicPr>
          <p:cNvPr id="130050" name="Picture 2">
            <a:extLst>
              <a:ext uri="{FF2B5EF4-FFF2-40B4-BE49-F238E27FC236}">
                <a16:creationId xmlns:a16="http://schemas.microsoft.com/office/drawing/2014/main" id="{85DA4051-CAAE-4119-B900-196373F75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926432"/>
            <a:ext cx="7056784" cy="459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43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pt-BR" sz="2600" b="0" dirty="0">
                <a:solidFill>
                  <a:schemeClr val="tx1"/>
                </a:solidFill>
                <a:latin typeface="+mn-lt"/>
              </a:rPr>
              <a:t>Projeto Integrador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0" rIns="91434" bIns="0" numCol="1" anchor="t" anchorCtr="0" compatLnSpc="1">
            <a:prstTxWarp prst="textNoShape">
              <a:avLst/>
            </a:prstTxWarp>
          </a:bodyPr>
          <a:lstStyle/>
          <a:p>
            <a:r>
              <a:rPr lang="pt-BR" sz="2200" dirty="0">
                <a:solidFill>
                  <a:srgbClr val="53565A"/>
                </a:solidFill>
                <a:latin typeface="+mn-lt"/>
              </a:rPr>
              <a:t>Limpeza das bases de dados – Brazil.csv </a:t>
            </a:r>
          </a:p>
        </p:txBody>
      </p:sp>
      <p:sp>
        <p:nvSpPr>
          <p:cNvPr id="5" name="Rectangle 4"/>
          <p:cNvSpPr/>
          <p:nvPr/>
        </p:nvSpPr>
        <p:spPr>
          <a:xfrm>
            <a:off x="336063" y="1104326"/>
            <a:ext cx="1151987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0"/>
              </a:spcBef>
              <a:buClr>
                <a:srgbClr val="002776"/>
              </a:buClr>
              <a:defRPr/>
            </a:pPr>
            <a:r>
              <a:rPr lang="pt-BR" sz="1200" dirty="0"/>
              <a:t>No que se refere à base “Brazil.csv”, foram selecionadas algumas colunas para análise, a saber:</a:t>
            </a:r>
          </a:p>
          <a:p>
            <a:pPr marL="0" lvl="1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171450" lvl="1" indent="-171450">
              <a:spcBef>
                <a:spcPts val="0"/>
              </a:spcBef>
              <a:buClr>
                <a:srgbClr val="002776"/>
              </a:buClr>
              <a:buFont typeface="Arial" panose="020B0604020202020204" pitchFamily="34" charset="0"/>
              <a:buChar char="•"/>
              <a:defRPr/>
            </a:pPr>
            <a:r>
              <a:rPr lang="pt-BR" sz="1200" dirty="0"/>
              <a:t>ano, </a:t>
            </a:r>
            <a:r>
              <a:rPr lang="pt-BR" sz="1200" dirty="0" err="1"/>
              <a:t>expectativa_vida</a:t>
            </a:r>
            <a:r>
              <a:rPr lang="pt-BR" sz="1200" dirty="0"/>
              <a:t>, </a:t>
            </a:r>
            <a:r>
              <a:rPr lang="pt-BR" sz="1200" dirty="0" err="1"/>
              <a:t>fecundidade_total</a:t>
            </a:r>
            <a:r>
              <a:rPr lang="pt-BR" sz="1200" dirty="0"/>
              <a:t>, mortalidade_1, mortalidade_5, prob_sobrevivencia_40, prob_sobrevivencia_60, </a:t>
            </a:r>
            <a:r>
              <a:rPr lang="pt-BR" sz="1200" dirty="0" err="1"/>
              <a:t>taxa_envelhecimento</a:t>
            </a:r>
            <a:r>
              <a:rPr lang="pt-BR" sz="1200" dirty="0"/>
              <a:t>, </a:t>
            </a:r>
            <a:r>
              <a:rPr lang="pt-BR" sz="1200" dirty="0" err="1"/>
              <a:t>idhm</a:t>
            </a:r>
            <a:r>
              <a:rPr lang="pt-BR" sz="1200" dirty="0"/>
              <a:t>.</a:t>
            </a:r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endParaRPr lang="pt-BR" sz="1200" dirty="0"/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endParaRPr lang="pt-BR" sz="1200" dirty="0"/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endParaRPr lang="pt-BR" sz="1200" dirty="0"/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endParaRPr lang="pt-BR" sz="1200" dirty="0"/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endParaRPr lang="pt-BR" sz="1200" dirty="0"/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endParaRPr lang="pt-BR" sz="1200" dirty="0"/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endParaRPr lang="pt-BR" sz="1200" dirty="0"/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endParaRPr lang="pt-BR" sz="1200" dirty="0"/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endParaRPr lang="pt-BR" sz="1200" dirty="0"/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endParaRPr lang="pt-BR" sz="1200" dirty="0"/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endParaRPr lang="pt-BR" sz="1200" dirty="0"/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endParaRPr lang="pt-BR" sz="1200" dirty="0"/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endParaRPr lang="pt-BR" sz="1200" dirty="0"/>
          </a:p>
          <a:p>
            <a:pPr marL="228600" lvl="1" indent="-228600" algn="just">
              <a:spcBef>
                <a:spcPts val="0"/>
              </a:spcBef>
              <a:buClr>
                <a:srgbClr val="002776"/>
              </a:buClr>
              <a:buAutoNum type="arabicParenR"/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  <a:p>
            <a:pPr marL="0" lvl="1" algn="just">
              <a:spcBef>
                <a:spcPts val="0"/>
              </a:spcBef>
              <a:buClr>
                <a:srgbClr val="002776"/>
              </a:buClr>
              <a:defRPr/>
            </a:pPr>
            <a:endParaRPr lang="pt-BR" sz="1200" dirty="0"/>
          </a:p>
        </p:txBody>
      </p:sp>
      <p:pic>
        <p:nvPicPr>
          <p:cNvPr id="126982" name="Picture 6">
            <a:extLst>
              <a:ext uri="{FF2B5EF4-FFF2-40B4-BE49-F238E27FC236}">
                <a16:creationId xmlns:a16="http://schemas.microsoft.com/office/drawing/2014/main" id="{B41DAB26-ECF7-47CB-B794-0F930329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698295"/>
            <a:ext cx="4392488" cy="146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5183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plate Proposta DTT CE - FY10 - English">
  <a:themeElements>
    <a:clrScheme name="Template cores Maio 2009">
      <a:dk1>
        <a:srgbClr val="000000"/>
      </a:dk1>
      <a:lt1>
        <a:srgbClr val="FFFFFF"/>
      </a:lt1>
      <a:dk2>
        <a:srgbClr val="002776"/>
      </a:dk2>
      <a:lt2>
        <a:srgbClr val="FFFFFF"/>
      </a:lt2>
      <a:accent1>
        <a:srgbClr val="002776"/>
      </a:accent1>
      <a:accent2>
        <a:srgbClr val="92D4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C9DD03"/>
      </a:accent6>
      <a:hlink>
        <a:srgbClr val="00A1DE"/>
      </a:hlink>
      <a:folHlink>
        <a:srgbClr val="72C7E7"/>
      </a:folHlink>
    </a:clrScheme>
    <a:fontScheme name="Template_Proposta_Tecnica_DTT">
      <a:majorFont>
        <a:latin typeface="Times New Roman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34" tIns="45718" rIns="91434" bIns="45718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b="1" dirty="0" smtClean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Template_Proposta_Tecnica_DT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posta_Tecnica_DT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posta_Tecnica_DT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posta_Tecnica_DT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posta_Tecnica_DT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posta_Tecnica_DT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oposta_Tecnica_DT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oposta_Tecnica_DT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oposta_Tecnica_DT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oposta_Tecnica_DT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oposta_Tecnica_DT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oposta_Tecnica_DT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oposta_Tecnica_DT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5E5CC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0F0E2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posta_Tecnica_DTT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E5E5CC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F0F0E2"/>
        </a:accent5>
        <a:accent6>
          <a:srgbClr val="002D8A"/>
        </a:accent6>
        <a:hlink>
          <a:srgbClr val="6666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plate Proposta DTT CE - FY10 - English">
  <a:themeElements>
    <a:clrScheme name="Template cores Maio 2009">
      <a:dk1>
        <a:srgbClr val="000000"/>
      </a:dk1>
      <a:lt1>
        <a:srgbClr val="FFFFFF"/>
      </a:lt1>
      <a:dk2>
        <a:srgbClr val="002776"/>
      </a:dk2>
      <a:lt2>
        <a:srgbClr val="FFFFFF"/>
      </a:lt2>
      <a:accent1>
        <a:srgbClr val="002776"/>
      </a:accent1>
      <a:accent2>
        <a:srgbClr val="92D4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C9DD03"/>
      </a:accent6>
      <a:hlink>
        <a:srgbClr val="00A1DE"/>
      </a:hlink>
      <a:folHlink>
        <a:srgbClr val="72C7E7"/>
      </a:folHlink>
    </a:clrScheme>
    <a:fontScheme name="Template_Proposta_Tecnica_DTT">
      <a:majorFont>
        <a:latin typeface="Times New Roman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34" tIns="45718" rIns="91434" bIns="45718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b="1" dirty="0" smtClean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Template_Proposta_Tecnica_DT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posta_Tecnica_DT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posta_Tecnica_DT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posta_Tecnica_DT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posta_Tecnica_DT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posta_Tecnica_DT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oposta_Tecnica_DT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oposta_Tecnica_DT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oposta_Tecnica_DT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oposta_Tecnica_DT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oposta_Tecnica_DT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oposta_Tecnica_DT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oposta_Tecnica_DT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5E5CC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0F0E2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posta_Tecnica_DTT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E5E5CC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F0F0E2"/>
        </a:accent5>
        <a:accent6>
          <a:srgbClr val="002D8A"/>
        </a:accent6>
        <a:hlink>
          <a:srgbClr val="6666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5909D7FEAB5046921253ECB0C13512" ma:contentTypeVersion="6" ma:contentTypeDescription="Create a new document." ma:contentTypeScope="" ma:versionID="09863f1b7d008c675a40fc5e28944973">
  <xsd:schema xmlns:xsd="http://www.w3.org/2001/XMLSchema" xmlns:xs="http://www.w3.org/2001/XMLSchema" xmlns:p="http://schemas.microsoft.com/office/2006/metadata/properties" xmlns:ns2="f952c609-91aa-443f-8c92-de5fe3522d0b" targetNamespace="http://schemas.microsoft.com/office/2006/metadata/properties" ma:root="true" ma:fieldsID="95e614fd200d3dade875d3d4843ca0cd" ns2:_="">
    <xsd:import namespace="f952c609-91aa-443f-8c92-de5fe3522d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52c609-91aa-443f-8c92-de5fe3522d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2CCC57-E48C-432D-97BA-4537FDE546F0}"/>
</file>

<file path=customXml/itemProps2.xml><?xml version="1.0" encoding="utf-8"?>
<ds:datastoreItem xmlns:ds="http://schemas.openxmlformats.org/officeDocument/2006/customXml" ds:itemID="{A0D445C7-8500-4F58-8D9E-1DDA3A975008}"/>
</file>

<file path=customXml/itemProps3.xml><?xml version="1.0" encoding="utf-8"?>
<ds:datastoreItem xmlns:ds="http://schemas.openxmlformats.org/officeDocument/2006/customXml" ds:itemID="{020CDB7B-4AD0-454D-8519-52720C4A3F0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89658</TotalTime>
  <Words>756</Words>
  <Application>Microsoft Office PowerPoint</Application>
  <PresentationFormat>Widescreen</PresentationFormat>
  <Paragraphs>137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Times New Roman</vt:lpstr>
      <vt:lpstr>Verdana</vt:lpstr>
      <vt:lpstr>Template Proposta DTT CE - FY10 - English</vt:lpstr>
      <vt:lpstr>1_Template Proposta DTT CE - FY10 - English</vt:lpstr>
      <vt:lpstr>think-cell Slide</vt:lpstr>
      <vt:lpstr>PowerPoint Presentation</vt:lpstr>
      <vt:lpstr>PowerPoint Presentation</vt:lpstr>
      <vt:lpstr>Projeto Integrador</vt:lpstr>
      <vt:lpstr>Projeto Integrador</vt:lpstr>
      <vt:lpstr>Projeto Integrador</vt:lpstr>
      <vt:lpstr>Projeto Integrador</vt:lpstr>
      <vt:lpstr>Projeto Integrador</vt:lpstr>
      <vt:lpstr>Projeto Integrador</vt:lpstr>
      <vt:lpstr>Projeto Integrador</vt:lpstr>
      <vt:lpstr>Projeto Integrador</vt:lpstr>
      <vt:lpstr>Projeto Integrador</vt:lpstr>
      <vt:lpstr>Projeto Integrador</vt:lpstr>
      <vt:lpstr>Projeto Integrador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Milanese, Fernando Breda (BR - Sao Paulo)</dc:creator>
  <cp:lastModifiedBy>Gabriela Moreno Bitu (Open)
</cp:lastModifiedBy>
  <cp:revision>3434</cp:revision>
  <cp:lastPrinted>2019-05-03T15:41:44Z</cp:lastPrinted>
  <dcterms:created xsi:type="dcterms:W3CDTF">2012-04-16T17:24:04Z</dcterms:created>
  <dcterms:modified xsi:type="dcterms:W3CDTF">2022-03-24T16:53:29Z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9256c7-9946-44df-b379-51beb93fd2d9_Enabled">
    <vt:lpwstr>true</vt:lpwstr>
  </property>
  <property fmtid="{D5CDD505-2E9C-101B-9397-08002B2CF9AE}" pid="3" name="MSIP_Label_589256c7-9946-44df-b379-51beb93fd2d9_SetDate">
    <vt:lpwstr>2022-03-23T20:34:56Z</vt:lpwstr>
  </property>
  <property fmtid="{D5CDD505-2E9C-101B-9397-08002B2CF9AE}" pid="4" name="MSIP_Label_589256c7-9946-44df-b379-51beb93fd2d9_Method">
    <vt:lpwstr>Privileged</vt:lpwstr>
  </property>
  <property fmtid="{D5CDD505-2E9C-101B-9397-08002B2CF9AE}" pid="5" name="MSIP_Label_589256c7-9946-44df-b379-51beb93fd2d9_Name">
    <vt:lpwstr>589256c7-9946-44df-b379-51beb93fd2d9</vt:lpwstr>
  </property>
  <property fmtid="{D5CDD505-2E9C-101B-9397-08002B2CF9AE}" pid="6" name="MSIP_Label_589256c7-9946-44df-b379-51beb93fd2d9_SiteId">
    <vt:lpwstr>36da45f1-dd2c-4d1f-af13-5abe46b99921</vt:lpwstr>
  </property>
  <property fmtid="{D5CDD505-2E9C-101B-9397-08002B2CF9AE}" pid="7" name="MSIP_Label_589256c7-9946-44df-b379-51beb93fd2d9_ActionId">
    <vt:lpwstr>2f4d96d1-6d76-4af7-be0d-13d0fd73e186</vt:lpwstr>
  </property>
  <property fmtid="{D5CDD505-2E9C-101B-9397-08002B2CF9AE}" pid="8" name="MSIP_Label_589256c7-9946-44df-b379-51beb93fd2d9_ContentBits">
    <vt:lpwstr>0</vt:lpwstr>
  </property>
  <property fmtid="{D5CDD505-2E9C-101B-9397-08002B2CF9AE}" pid="9" name="ContentTypeId">
    <vt:lpwstr>0x010100AA5909D7FEAB5046921253ECB0C13512</vt:lpwstr>
  </property>
</Properties>
</file>