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20"/>
  </p:notesMasterIdLst>
  <p:sldIdLst>
    <p:sldId id="256" r:id="rId9"/>
    <p:sldId id="280" r:id="rId10"/>
    <p:sldId id="281" r:id="rId11"/>
    <p:sldId id="282" r:id="rId12"/>
    <p:sldId id="283" r:id="rId13"/>
    <p:sldId id="284" r:id="rId14"/>
    <p:sldId id="288" r:id="rId15"/>
    <p:sldId id="285" r:id="rId16"/>
    <p:sldId id="289" r:id="rId17"/>
    <p:sldId id="287" r:id="rId18"/>
    <p:sldId id="279" r:id="rId19"/>
  </p:sldIdLst>
  <p:sldSz cx="9144000" cy="6858000" type="screen4x3"/>
  <p:notesSz cx="6858000" cy="9144000"/>
  <p:custDataLst>
    <p:custData r:id="rId3"/>
    <p:custData r:id="rId4"/>
    <p:custData r:id="rId5"/>
    <p:custData r:id="rId6"/>
    <p:custData r:id="rId2"/>
    <p:custData r:id="rId7"/>
    <p:custData r:id="rId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75" autoAdjust="0"/>
  </p:normalViewPr>
  <p:slideViewPr>
    <p:cSldViewPr>
      <p:cViewPr varScale="1">
        <p:scale>
          <a:sx n="60" d="100"/>
          <a:sy n="60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F30CD-7458-413E-9BBB-A514335839D9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A9263-D405-4C86-B0D4-4111C2B5E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1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796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4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9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2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8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4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6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0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9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1FA-5172-48FA-9452-D2F6356605A1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Integration of iot.schema.org in </a:t>
            </a:r>
            <a:r>
              <a:rPr lang="en-US" sz="3100" dirty="0"/>
              <a:t>Node-RED</a:t>
            </a:r>
            <a:r>
              <a:rPr lang="en-US" sz="3100" dirty="0" smtClean="0"/>
              <a:t> </a:t>
            </a:r>
          </a:p>
          <a:p>
            <a:r>
              <a:rPr lang="en-US" sz="2600" dirty="0" smtClean="0"/>
              <a:t>Darko </a:t>
            </a:r>
            <a:r>
              <a:rPr lang="en-US" sz="2600" dirty="0"/>
              <a:t>Anicic</a:t>
            </a:r>
          </a:p>
          <a:p>
            <a:r>
              <a:rPr lang="en-US" sz="2600" dirty="0"/>
              <a:t>Aparna Thuluva</a:t>
            </a:r>
          </a:p>
          <a:p>
            <a:r>
              <a:rPr lang="en-US" sz="2200" dirty="0" smtClean="0"/>
              <a:t>September 20, 2018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</a:rPr>
              <a:t>Unrestricted</a:t>
            </a:r>
            <a:endParaRPr lang="de-DE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Recipe Flow Creation</a:t>
            </a:r>
            <a:br>
              <a:rPr lang="en-US" sz="2800" dirty="0" smtClean="0"/>
            </a:br>
            <a:r>
              <a:rPr lang="en-US" sz="2400" dirty="0" smtClean="0"/>
              <a:t>Application Creation</a:t>
            </a:r>
            <a:endParaRPr lang="en-US" sz="2400" dirty="0"/>
          </a:p>
        </p:txBody>
      </p:sp>
      <p:pic>
        <p:nvPicPr>
          <p:cNvPr id="4" name="Content Placeholder 3" descr="Screenshot from 2018-09-05 16-53-19.png"/>
          <p:cNvPicPr>
            <a:picLocks noGrp="1" noChangeAspect="1"/>
          </p:cNvPicPr>
          <p:nvPr>
            <p:ph idx="1"/>
          </p:nvPr>
        </p:nvPicPr>
        <p:blipFill>
          <a:blip r:embed="rId3"/>
          <a:srcRect l="3031" t="23645" r="43082"/>
          <a:stretch>
            <a:fillRect/>
          </a:stretch>
        </p:blipFill>
        <p:spPr>
          <a:xfrm>
            <a:off x="496669" y="1494482"/>
            <a:ext cx="4631477" cy="463481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32525" y="1485864"/>
            <a:ext cx="3130717" cy="464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2563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Recipe: </a:t>
            </a:r>
            <a:r>
              <a:rPr lang="en-US" sz="1500" kern="0" dirty="0" smtClean="0">
                <a:solidFill>
                  <a:schemeClr val="tx1"/>
                </a:solidFill>
                <a:cs typeface="Arial" pitchFamily="34" charset="0"/>
              </a:rPr>
              <a:t>A template that defines orchestration of Things.</a:t>
            </a:r>
          </a:p>
          <a:p>
            <a:pPr marL="182563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500" kern="0" dirty="0" smtClean="0">
                <a:solidFill>
                  <a:schemeClr val="tx1"/>
                </a:solidFill>
                <a:cs typeface="Arial" pitchFamily="34" charset="0"/>
              </a:rPr>
              <a:t>Models Things required for orchestration</a:t>
            </a:r>
          </a:p>
          <a:p>
            <a:pPr marL="182563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500" kern="0" dirty="0" smtClean="0">
                <a:solidFill>
                  <a:schemeClr val="tx1"/>
                </a:solidFill>
                <a:cs typeface="Arial" pitchFamily="34" charset="0"/>
              </a:rPr>
              <a:t>Describes how Things should interact</a:t>
            </a:r>
          </a:p>
          <a:p>
            <a:pPr marL="182563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</a:pPr>
            <a:endParaRPr lang="en-US" sz="1500" b="1" kern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82563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</a:pPr>
            <a:r>
              <a:rPr lang="en-US" sz="1500" b="1" kern="0" dirty="0" smtClean="0">
                <a:solidFill>
                  <a:srgbClr val="0070C0"/>
                </a:solidFill>
                <a:cs typeface="Arial" pitchFamily="34" charset="0"/>
              </a:rPr>
              <a:t>Node-RED Node: </a:t>
            </a:r>
            <a:r>
              <a:rPr lang="en-US" sz="1500" kern="0" dirty="0" smtClean="0">
                <a:solidFill>
                  <a:schemeClr val="tx1"/>
                </a:solidFill>
                <a:cs typeface="Arial" pitchFamily="34" charset="0"/>
              </a:rPr>
              <a:t>Recipe ingredient</a:t>
            </a:r>
          </a:p>
          <a:p>
            <a:pPr marL="182563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</a:pPr>
            <a:r>
              <a:rPr lang="en-US" sz="1500" b="1" kern="0" dirty="0" smtClean="0">
                <a:solidFill>
                  <a:srgbClr val="0070C0"/>
                </a:solidFill>
                <a:cs typeface="Arial" pitchFamily="34" charset="0"/>
              </a:rPr>
              <a:t>Node-RED Wire: </a:t>
            </a:r>
            <a:r>
              <a:rPr lang="en-US" sz="1500" kern="0" dirty="0" smtClean="0">
                <a:solidFill>
                  <a:schemeClr val="tx1"/>
                </a:solidFill>
                <a:cs typeface="Arial" pitchFamily="34" charset="0"/>
              </a:rPr>
              <a:t>Recipe interaction</a:t>
            </a:r>
            <a:endParaRPr lang="en-US" sz="1500" kern="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sz="1500" b="1" kern="0" dirty="0" smtClean="0">
              <a:solidFill>
                <a:srgbClr val="0070C0"/>
              </a:solidFill>
              <a:cs typeface="Arial" pitchFamily="34" charset="0"/>
            </a:endParaRPr>
          </a:p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 Cases:</a:t>
            </a:r>
          </a:p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Create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a Recipe as Node-RED flow.</a:t>
            </a:r>
          </a:p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500" kern="0" baseline="0" dirty="0" smtClean="0">
                <a:solidFill>
                  <a:schemeClr val="tx1"/>
                </a:solidFill>
                <a:cs typeface="Arial" pitchFamily="34" charset="0"/>
              </a:rPr>
              <a:t>Add</a:t>
            </a:r>
            <a:r>
              <a:rPr lang="en-US" sz="1500" kern="0" dirty="0" smtClean="0">
                <a:solidFill>
                  <a:schemeClr val="tx1"/>
                </a:solidFill>
                <a:cs typeface="Arial" pitchFamily="34" charset="0"/>
              </a:rPr>
              <a:t> context to flow JSON description</a:t>
            </a:r>
          </a:p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Store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Recipe to Thing 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Directory</a:t>
            </a:r>
            <a:endParaRPr kumimoji="0" lang="en-US" sz="15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</p:txBody>
      </p:sp>
      <p:pic>
        <p:nvPicPr>
          <p:cNvPr id="7" name="Picture 6" descr="closeVal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686" y="4125441"/>
            <a:ext cx="755691" cy="241071"/>
          </a:xfrm>
          <a:prstGeom prst="rect">
            <a:avLst/>
          </a:prstGeom>
        </p:spPr>
      </p:pic>
      <p:pic>
        <p:nvPicPr>
          <p:cNvPr id="8" name="Picture 7" descr="openValv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674" y="3537827"/>
            <a:ext cx="728702" cy="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iot.schema.org in Node-RED</a:t>
            </a:r>
            <a:endParaRPr lang="de-DE" sz="32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there an easy way for a Web application developer to use iot.schema.org?</a:t>
            </a:r>
          </a:p>
          <a:p>
            <a:r>
              <a:rPr lang="en-US" sz="2800" dirty="0" smtClean="0"/>
              <a:t>Our goal is to provide a tool that:</a:t>
            </a:r>
          </a:p>
          <a:p>
            <a:pPr lvl="1"/>
            <a:r>
              <a:rPr lang="en-US" sz="2400" dirty="0" smtClean="0"/>
              <a:t>Does not require a developer to know RDF(S), JSON-LD, RDF Shapes etc. </a:t>
            </a:r>
          </a:p>
          <a:p>
            <a:pPr lvl="1"/>
            <a:r>
              <a:rPr lang="en-US" sz="2400" dirty="0" smtClean="0"/>
              <a:t>Enables an easy configuration of things when using iot.schema.org </a:t>
            </a:r>
          </a:p>
          <a:p>
            <a:pPr lvl="1"/>
            <a:r>
              <a:rPr lang="en-US" sz="2400" dirty="0" smtClean="0"/>
              <a:t>Avoids translations of serializations formats, data types, units etc.</a:t>
            </a:r>
            <a:endParaRPr lang="en-US" sz="2400" dirty="0"/>
          </a:p>
          <a:p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35993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Creating Device Models: Air Conditioner Use case</a:t>
            </a:r>
            <a:endParaRPr lang="en-US" sz="2800" dirty="0"/>
          </a:p>
        </p:txBody>
      </p:sp>
      <p:grpSp>
        <p:nvGrpSpPr>
          <p:cNvPr id="3" name="Group 51"/>
          <p:cNvGrpSpPr/>
          <p:nvPr/>
        </p:nvGrpSpPr>
        <p:grpSpPr>
          <a:xfrm>
            <a:off x="2635679" y="1164563"/>
            <a:ext cx="3474720" cy="1545772"/>
            <a:chOff x="3886192" y="1469572"/>
            <a:chExt cx="4386943" cy="15457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3886192" y="1469572"/>
              <a:ext cx="4386943" cy="1545772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005934" y="1883230"/>
              <a:ext cx="1926771" cy="3047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iot:TurnOn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0363" y="1556653"/>
              <a:ext cx="4038599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b="1" dirty="0" err="1" smtClean="0">
                  <a:solidFill>
                    <a:srgbClr val="0070C0"/>
                  </a:solidFill>
                </a:rPr>
                <a:t>Iot:AirConditioner</a:t>
              </a:r>
              <a:endParaRPr lang="en-US" sz="1600" b="1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005930" y="2242464"/>
              <a:ext cx="1926771" cy="3047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iot:TurnOff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967209" y="1872344"/>
              <a:ext cx="2198977" cy="3047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iot:OperatingStatus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4016812" y="2590870"/>
              <a:ext cx="1926771" cy="3047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iot:RunMode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005390" y="2302838"/>
              <a:ext cx="2193472" cy="3047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iot:Temperature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02"/>
          <p:cNvGrpSpPr/>
          <p:nvPr/>
        </p:nvGrpSpPr>
        <p:grpSpPr>
          <a:xfrm>
            <a:off x="432474" y="1719734"/>
            <a:ext cx="2306664" cy="990600"/>
            <a:chOff x="947057" y="1926769"/>
            <a:chExt cx="3077153" cy="9906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947057" y="1926769"/>
              <a:ext cx="2220686" cy="9906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iot:FanMode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Iot:AutoMode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iot:ComfortMode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Curved Connector 27"/>
            <p:cNvCxnSpPr>
              <a:stCxn id="17" idx="1"/>
              <a:endCxn id="26" idx="3"/>
            </p:cNvCxnSpPr>
            <p:nvPr/>
          </p:nvCxnSpPr>
          <p:spPr bwMode="auto">
            <a:xfrm rot="10800000">
              <a:off x="3167743" y="2422069"/>
              <a:ext cx="856467" cy="223226"/>
            </a:xfrm>
            <a:prstGeom prst="curvedConnector3">
              <a:avLst>
                <a:gd name="adj1" fmla="val 50000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103"/>
          <p:cNvGrpSpPr/>
          <p:nvPr/>
        </p:nvGrpSpPr>
        <p:grpSpPr>
          <a:xfrm>
            <a:off x="6051570" y="1251645"/>
            <a:ext cx="2696895" cy="1458690"/>
            <a:chOff x="8158840" y="1458679"/>
            <a:chExt cx="3597732" cy="145869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8490858" y="1458679"/>
              <a:ext cx="3265714" cy="145869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iot:minValue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          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schema:Float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iot:maxValue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         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schema:Float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iot:propertyType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   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schema:Float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</a:rPr>
                <a:t>iot:Unit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{   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iot:Celcius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iot:Kelvin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                     	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iot:Fahrenheit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 }</a:t>
              </a:r>
            </a:p>
          </p:txBody>
        </p:sp>
        <p:cxnSp>
          <p:nvCxnSpPr>
            <p:cNvPr id="41" name="Curved Connector 40"/>
            <p:cNvCxnSpPr>
              <a:stCxn id="20" idx="3"/>
              <a:endCxn id="39" idx="1"/>
            </p:cNvCxnSpPr>
            <p:nvPr/>
          </p:nvCxnSpPr>
          <p:spPr bwMode="auto">
            <a:xfrm flipV="1">
              <a:off x="8158840" y="2188024"/>
              <a:ext cx="332018" cy="169238"/>
            </a:xfrm>
            <a:prstGeom prst="curvedConnector3">
              <a:avLst>
                <a:gd name="adj1" fmla="val 50000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107"/>
          <p:cNvGrpSpPr/>
          <p:nvPr/>
        </p:nvGrpSpPr>
        <p:grpSpPr>
          <a:xfrm>
            <a:off x="7415457" y="3115321"/>
            <a:ext cx="1460705" cy="1023337"/>
            <a:chOff x="10058407" y="3548783"/>
            <a:chExt cx="1948621" cy="1023337"/>
          </a:xfrm>
        </p:grpSpPr>
        <p:pic>
          <p:nvPicPr>
            <p:cNvPr id="75" name="Picture 3" descr="D:\Projekte\Standardesierung\W3C\WoT\TD\Nizza\t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57252" y="3875307"/>
              <a:ext cx="827175" cy="696813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10058407" y="3548783"/>
              <a:ext cx="1948621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0070C0"/>
                  </a:solidFill>
                </a:rPr>
                <a:t>Generated TD</a:t>
              </a:r>
            </a:p>
          </p:txBody>
        </p:sp>
        <p:sp>
          <p:nvSpPr>
            <p:cNvPr id="78" name="Right Arrow 77"/>
            <p:cNvSpPr/>
            <p:nvPr/>
          </p:nvSpPr>
          <p:spPr bwMode="auto">
            <a:xfrm>
              <a:off x="10123711" y="3951499"/>
              <a:ext cx="402769" cy="2939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110"/>
          <p:cNvGrpSpPr/>
          <p:nvPr/>
        </p:nvGrpSpPr>
        <p:grpSpPr>
          <a:xfrm>
            <a:off x="7431775" y="4454295"/>
            <a:ext cx="1460705" cy="1023337"/>
            <a:chOff x="10080175" y="4887757"/>
            <a:chExt cx="1948621" cy="1023337"/>
          </a:xfrm>
        </p:grpSpPr>
        <p:pic>
          <p:nvPicPr>
            <p:cNvPr id="88" name="Picture 3" descr="D:\Projekte\Standardesierung\W3C\WoT\TD\Nizza\t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79020" y="5214281"/>
              <a:ext cx="827175" cy="696813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10080175" y="4887757"/>
              <a:ext cx="1948621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0070C0"/>
                  </a:solidFill>
                </a:rPr>
                <a:t>Generated TD</a:t>
              </a:r>
            </a:p>
          </p:txBody>
        </p:sp>
        <p:sp>
          <p:nvSpPr>
            <p:cNvPr id="90" name="Right Arrow 89"/>
            <p:cNvSpPr/>
            <p:nvPr/>
          </p:nvSpPr>
          <p:spPr bwMode="auto">
            <a:xfrm>
              <a:off x="10145479" y="5290473"/>
              <a:ext cx="402769" cy="2939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69"/>
          <p:cNvGrpSpPr/>
          <p:nvPr/>
        </p:nvGrpSpPr>
        <p:grpSpPr>
          <a:xfrm>
            <a:off x="1566683" y="2710335"/>
            <a:ext cx="3383280" cy="1537058"/>
            <a:chOff x="2460122" y="3143797"/>
            <a:chExt cx="4508803" cy="1537058"/>
          </a:xfrm>
        </p:grpSpPr>
        <p:grpSp>
          <p:nvGrpSpPr>
            <p:cNvPr id="12" name="Group 63"/>
            <p:cNvGrpSpPr/>
            <p:nvPr/>
          </p:nvGrpSpPr>
          <p:grpSpPr>
            <a:xfrm>
              <a:off x="2460122" y="3494364"/>
              <a:ext cx="4508803" cy="1186491"/>
              <a:chOff x="3886188" y="3559680"/>
              <a:chExt cx="4508803" cy="1186491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3886188" y="3559680"/>
                <a:ext cx="4508803" cy="1186491"/>
              </a:xfrm>
              <a:prstGeom prst="roundRect">
                <a:avLst/>
              </a:prstGeom>
              <a:solidFill>
                <a:schemeClr val="accent2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8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4005930" y="3918908"/>
                <a:ext cx="1926771" cy="30479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400" b="1" dirty="0" err="1" smtClean="0">
                    <a:solidFill>
                      <a:schemeClr val="tx1"/>
                    </a:solidFill>
                  </a:rPr>
                  <a:t>iot:TurnOn</a:t>
                </a:r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60359" y="3592331"/>
                <a:ext cx="4038599" cy="270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600" b="1" dirty="0" err="1" smtClean="0">
                    <a:solidFill>
                      <a:srgbClr val="0070C0"/>
                    </a:solidFill>
                  </a:rPr>
                  <a:t>iot:AirConditioner</a:t>
                </a: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4005926" y="4278142"/>
                <a:ext cx="1926771" cy="30479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400" b="1" dirty="0" err="1" smtClean="0">
                    <a:solidFill>
                      <a:schemeClr val="tx1"/>
                    </a:solidFill>
                  </a:rPr>
                  <a:t>iot:TurnOff</a:t>
                </a:r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6074211" y="4278149"/>
                <a:ext cx="2166231" cy="30479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300" b="1" dirty="0" err="1" smtClean="0">
                    <a:solidFill>
                      <a:schemeClr val="tx1"/>
                    </a:solidFill>
                  </a:rPr>
                  <a:t>Iot:OperatingStatus</a:t>
                </a:r>
                <a:endParaRPr lang="en-US" sz="13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6085150" y="3918904"/>
                <a:ext cx="2166231" cy="30479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400" b="1" dirty="0" err="1" smtClean="0">
                    <a:solidFill>
                      <a:schemeClr val="tx1"/>
                    </a:solidFill>
                  </a:rPr>
                  <a:t>iot:Temperature</a:t>
                </a:r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9" name="Straight Arrow Connector 68"/>
            <p:cNvCxnSpPr>
              <a:stCxn id="13" idx="2"/>
              <a:endCxn id="56" idx="0"/>
            </p:cNvCxnSpPr>
            <p:nvPr/>
          </p:nvCxnSpPr>
          <p:spPr bwMode="auto">
            <a:xfrm flipH="1">
              <a:off x="4653592" y="3143797"/>
              <a:ext cx="1550287" cy="383218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72"/>
          <p:cNvGrpSpPr/>
          <p:nvPr/>
        </p:nvGrpSpPr>
        <p:grpSpPr>
          <a:xfrm>
            <a:off x="1583001" y="2528900"/>
            <a:ext cx="3366962" cy="3384008"/>
            <a:chOff x="2481890" y="2962363"/>
            <a:chExt cx="4491622" cy="3384008"/>
          </a:xfrm>
        </p:grpSpPr>
        <p:grpSp>
          <p:nvGrpSpPr>
            <p:cNvPr id="23" name="Group 66"/>
            <p:cNvGrpSpPr/>
            <p:nvPr/>
          </p:nvGrpSpPr>
          <p:grpSpPr>
            <a:xfrm>
              <a:off x="2481890" y="4833338"/>
              <a:ext cx="4491622" cy="1513033"/>
              <a:chOff x="2481890" y="4833338"/>
              <a:chExt cx="4491622" cy="1513033"/>
            </a:xfrm>
          </p:grpSpPr>
          <p:grpSp>
            <p:nvGrpSpPr>
              <p:cNvPr id="27" name="Group 79"/>
              <p:cNvGrpSpPr/>
              <p:nvPr/>
            </p:nvGrpSpPr>
            <p:grpSpPr>
              <a:xfrm>
                <a:off x="2481890" y="4833338"/>
                <a:ext cx="4491622" cy="1513033"/>
                <a:chOff x="3886188" y="3559680"/>
                <a:chExt cx="4491622" cy="1513033"/>
              </a:xfrm>
            </p:grpSpPr>
            <p:sp>
              <p:nvSpPr>
                <p:cNvPr id="81" name="Rounded Rectangle 80"/>
                <p:cNvSpPr/>
                <p:nvPr/>
              </p:nvSpPr>
              <p:spPr bwMode="auto">
                <a:xfrm>
                  <a:off x="3886188" y="3559680"/>
                  <a:ext cx="4491622" cy="1513033"/>
                </a:xfrm>
                <a:prstGeom prst="roundRect">
                  <a:avLst/>
                </a:prstGeom>
                <a:solidFill>
                  <a:schemeClr val="accent2">
                    <a:alpha val="2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108000" tIns="54000" rIns="108000" bIns="54000" numCol="1" spcCol="72000" rtlCol="0" anchor="ctr">
                  <a:no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Font typeface="Wingdings" charset="0"/>
                    <a:buNone/>
                  </a:pPr>
                  <a:endParaRPr lang="en-US" sz="1800" b="1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 bwMode="auto">
                <a:xfrm>
                  <a:off x="4005930" y="3918908"/>
                  <a:ext cx="1926771" cy="30479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108000" tIns="54000" rIns="108000" bIns="54000" numCol="1" spcCol="72000" rtlCol="0" anchor="ctr">
                  <a:no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Font typeface="Wingdings" charset="0"/>
                    <a:buNone/>
                  </a:pPr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iot:TurnOn</a:t>
                  </a:r>
                  <a:endParaRPr 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060359" y="3592331"/>
                  <a:ext cx="4038599" cy="2708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0"/>
                    </a:spcBef>
                  </a:pPr>
                  <a:r>
                    <a:rPr lang="en-US" sz="1600" b="1" dirty="0" err="1" smtClean="0">
                      <a:solidFill>
                        <a:srgbClr val="0070C0"/>
                      </a:solidFill>
                    </a:rPr>
                    <a:t>iot:AirConditioner</a:t>
                  </a:r>
                  <a:endParaRPr lang="en-US" sz="1600" b="1" dirty="0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>
                  <a:off x="4005926" y="4278142"/>
                  <a:ext cx="1926771" cy="30479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108000" tIns="54000" rIns="108000" bIns="54000" numCol="1" spcCol="72000" rtlCol="0" anchor="ctr">
                  <a:no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Font typeface="Wingdings" charset="0"/>
                    <a:buNone/>
                  </a:pPr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iot:TurnOff</a:t>
                  </a:r>
                  <a:endParaRPr 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>
                  <a:off x="6074211" y="4278149"/>
                  <a:ext cx="2148891" cy="30479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108000" tIns="54000" rIns="108000" bIns="54000" numCol="1" spcCol="72000" rtlCol="0" anchor="ctr">
                  <a:no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Font typeface="Wingdings" charset="0"/>
                    <a:buNone/>
                  </a:pPr>
                  <a:r>
                    <a:rPr lang="en-US" sz="1300" b="1" dirty="0" err="1" smtClean="0">
                      <a:solidFill>
                        <a:schemeClr val="tx1"/>
                      </a:solidFill>
                    </a:rPr>
                    <a:t>Iot:OperatingStatus</a:t>
                  </a:r>
                  <a:endParaRPr lang="en-US" sz="13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 bwMode="auto">
                <a:xfrm>
                  <a:off x="6085150" y="3918904"/>
                  <a:ext cx="2148891" cy="304798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108000" tIns="54000" rIns="108000" bIns="54000" numCol="1" spcCol="72000" rtlCol="0" anchor="ctr">
                  <a:no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Font typeface="Wingdings" charset="0"/>
                    <a:buNone/>
                  </a:pPr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iot:Temperature</a:t>
                  </a:r>
                  <a:endParaRPr 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Rounded Rectangle 91"/>
              <p:cNvSpPr/>
              <p:nvPr/>
            </p:nvSpPr>
            <p:spPr bwMode="auto">
              <a:xfrm>
                <a:off x="2612510" y="5911034"/>
                <a:ext cx="1926771" cy="304798"/>
              </a:xfrm>
              <a:prstGeom prst="roundRect">
                <a:avLst/>
              </a:prstGeom>
              <a:solidFill>
                <a:srgbClr val="007AD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400" b="1" dirty="0" err="1" smtClean="0">
                    <a:solidFill>
                      <a:schemeClr val="tx1"/>
                    </a:solidFill>
                  </a:rPr>
                  <a:t>Iot:RunMode</a:t>
                </a:r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 bwMode="auto">
            <a:xfrm flipH="1">
              <a:off x="4592357" y="2962363"/>
              <a:ext cx="1768930" cy="1828801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99"/>
          <p:cNvGrpSpPr/>
          <p:nvPr/>
        </p:nvGrpSpPr>
        <p:grpSpPr>
          <a:xfrm>
            <a:off x="4842201" y="2710335"/>
            <a:ext cx="2754265" cy="1635031"/>
            <a:chOff x="6733695" y="3143798"/>
            <a:chExt cx="3674267" cy="1635031"/>
          </a:xfrm>
        </p:grpSpPr>
        <p:grpSp>
          <p:nvGrpSpPr>
            <p:cNvPr id="30" name="Group 106"/>
            <p:cNvGrpSpPr/>
            <p:nvPr/>
          </p:nvGrpSpPr>
          <p:grpSpPr>
            <a:xfrm>
              <a:off x="6733695" y="3614082"/>
              <a:ext cx="3324704" cy="1164747"/>
              <a:chOff x="6733695" y="3614082"/>
              <a:chExt cx="3324704" cy="1164747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7021242" y="3614082"/>
                <a:ext cx="3037157" cy="116474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iot:minValue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       10.00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iot:maxValue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      50.00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iot:propertyType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sz="1200" b="1" dirty="0" err="1" smtClean="0">
                    <a:solidFill>
                      <a:schemeClr val="tx1"/>
                    </a:solidFill>
                  </a:rPr>
                  <a:t>schema:Float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iot:Unit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        </a:t>
                </a: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iot:Celcius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Curved Connector 65"/>
              <p:cNvCxnSpPr>
                <a:stCxn id="60" idx="3"/>
                <a:endCxn id="65" idx="1"/>
              </p:cNvCxnSpPr>
              <p:nvPr/>
            </p:nvCxnSpPr>
            <p:spPr bwMode="auto">
              <a:xfrm>
                <a:off x="6733695" y="4005988"/>
                <a:ext cx="287547" cy="190468"/>
              </a:xfrm>
              <a:prstGeom prst="curvedConnector3">
                <a:avLst>
                  <a:gd name="adj1" fmla="val 50000"/>
                </a:avLst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7" name="Straight Arrow Connector 96"/>
            <p:cNvCxnSpPr>
              <a:stCxn id="39" idx="2"/>
              <a:endCxn id="65" idx="0"/>
            </p:cNvCxnSpPr>
            <p:nvPr/>
          </p:nvCxnSpPr>
          <p:spPr bwMode="auto">
            <a:xfrm flipH="1">
              <a:off x="8539821" y="3143798"/>
              <a:ext cx="1868141" cy="470284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101"/>
          <p:cNvGrpSpPr/>
          <p:nvPr/>
        </p:nvGrpSpPr>
        <p:grpSpPr>
          <a:xfrm>
            <a:off x="2475086" y="2710335"/>
            <a:ext cx="5121381" cy="3300549"/>
            <a:chOff x="3575897" y="3143798"/>
            <a:chExt cx="6832065" cy="3300549"/>
          </a:xfrm>
        </p:grpSpPr>
        <p:grpSp>
          <p:nvGrpSpPr>
            <p:cNvPr id="32" name="Group 109"/>
            <p:cNvGrpSpPr/>
            <p:nvPr/>
          </p:nvGrpSpPr>
          <p:grpSpPr>
            <a:xfrm>
              <a:off x="3575897" y="4920398"/>
              <a:ext cx="6504270" cy="1523949"/>
              <a:chOff x="3575897" y="4920398"/>
              <a:chExt cx="6504270" cy="1523949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7043010" y="4920398"/>
                <a:ext cx="3037157" cy="102320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iot:minValue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       15.00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iot:maxValue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      75.00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iot:propertyType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sz="1200" b="1" dirty="0" err="1" smtClean="0">
                    <a:solidFill>
                      <a:schemeClr val="tx1"/>
                    </a:solidFill>
                  </a:rPr>
                  <a:t>schema:Float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iot:Unit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: Fahrenheit 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7043006" y="6074310"/>
                <a:ext cx="3037157" cy="37003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iot:AutoMode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 smtClean="0">
                    <a:solidFill>
                      <a:schemeClr val="tx1"/>
                    </a:solidFill>
                  </a:rPr>
                  <a:t>iot:ComfortMode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hape 95"/>
              <p:cNvCxnSpPr>
                <a:stCxn id="92" idx="2"/>
                <a:endCxn id="94" idx="1"/>
              </p:cNvCxnSpPr>
              <p:nvPr/>
            </p:nvCxnSpPr>
            <p:spPr bwMode="auto">
              <a:xfrm rot="16200000" flipH="1">
                <a:off x="5269701" y="4486023"/>
                <a:ext cx="79501" cy="3467110"/>
              </a:xfrm>
              <a:prstGeom prst="curvedConnector2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Curved Connector 100"/>
              <p:cNvCxnSpPr>
                <a:stCxn id="86" idx="3"/>
                <a:endCxn id="87" idx="1"/>
              </p:cNvCxnSpPr>
              <p:nvPr/>
            </p:nvCxnSpPr>
            <p:spPr bwMode="auto">
              <a:xfrm>
                <a:off x="6733684" y="5344961"/>
                <a:ext cx="309326" cy="87038"/>
              </a:xfrm>
              <a:prstGeom prst="curvedConnector3">
                <a:avLst>
                  <a:gd name="adj1" fmla="val 50000"/>
                </a:avLst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9" name="Straight Arrow Connector 98"/>
            <p:cNvCxnSpPr>
              <a:stCxn id="39" idx="2"/>
              <a:endCxn id="87" idx="0"/>
            </p:cNvCxnSpPr>
            <p:nvPr/>
          </p:nvCxnSpPr>
          <p:spPr bwMode="auto">
            <a:xfrm flipH="1">
              <a:off x="8561589" y="3143798"/>
              <a:ext cx="1846373" cy="17766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115"/>
          <p:cNvGrpSpPr/>
          <p:nvPr/>
        </p:nvGrpSpPr>
        <p:grpSpPr>
          <a:xfrm>
            <a:off x="293821" y="4322684"/>
            <a:ext cx="1272730" cy="1194548"/>
            <a:chOff x="762089" y="4547792"/>
            <a:chExt cx="1697857" cy="1431520"/>
          </a:xfrm>
        </p:grpSpPr>
        <p:grpSp>
          <p:nvGrpSpPr>
            <p:cNvPr id="34" name="Group 108"/>
            <p:cNvGrpSpPr/>
            <p:nvPr/>
          </p:nvGrpSpPr>
          <p:grpSpPr>
            <a:xfrm>
              <a:off x="762089" y="5480714"/>
              <a:ext cx="1662773" cy="498598"/>
              <a:chOff x="762089" y="5480714"/>
              <a:chExt cx="1662773" cy="498598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1034149" y="5530024"/>
                <a:ext cx="6858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8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89" y="5480714"/>
                <a:ext cx="1662773" cy="498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200" b="1" dirty="0" smtClean="0">
                    <a:solidFill>
                      <a:srgbClr val="000000"/>
                    </a:solidFill>
                  </a:rPr>
                  <a:t>Manufacturer 2/</a:t>
                </a:r>
              </a:p>
              <a:p>
                <a:pPr lvl="0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200" b="1" dirty="0" smtClean="0">
                    <a:solidFill>
                      <a:srgbClr val="000000"/>
                    </a:solidFill>
                  </a:rPr>
                  <a:t>Web developer</a:t>
                </a:r>
              </a:p>
            </p:txBody>
          </p:sp>
        </p:grpSp>
        <p:sp>
          <p:nvSpPr>
            <p:cNvPr id="91" name="Right Arrow 90"/>
            <p:cNvSpPr/>
            <p:nvPr/>
          </p:nvSpPr>
          <p:spPr bwMode="auto">
            <a:xfrm>
              <a:off x="2057177" y="5290469"/>
              <a:ext cx="402769" cy="2939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113" name="Picture 112" descr="engine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807" y="4547792"/>
              <a:ext cx="1008112" cy="1008112"/>
            </a:xfrm>
            <a:prstGeom prst="rect">
              <a:avLst/>
            </a:prstGeom>
          </p:spPr>
        </p:pic>
      </p:grpSp>
      <p:grpSp>
        <p:nvGrpSpPr>
          <p:cNvPr id="35" name="Group 114"/>
          <p:cNvGrpSpPr/>
          <p:nvPr/>
        </p:nvGrpSpPr>
        <p:grpSpPr>
          <a:xfrm>
            <a:off x="293824" y="2972856"/>
            <a:ext cx="1256409" cy="1167269"/>
            <a:chOff x="762093" y="3197964"/>
            <a:chExt cx="1676085" cy="1398830"/>
          </a:xfrm>
        </p:grpSpPr>
        <p:grpSp>
          <p:nvGrpSpPr>
            <p:cNvPr id="36" name="Group 104"/>
            <p:cNvGrpSpPr/>
            <p:nvPr/>
          </p:nvGrpSpPr>
          <p:grpSpPr>
            <a:xfrm>
              <a:off x="762093" y="4098196"/>
              <a:ext cx="1662774" cy="498598"/>
              <a:chOff x="762093" y="4098196"/>
              <a:chExt cx="1662774" cy="498598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1034153" y="4147506"/>
                <a:ext cx="6858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Font typeface="Wingdings" charset="0"/>
                  <a:buNone/>
                </a:pPr>
                <a:endParaRPr lang="en-US" sz="18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2093" y="4098196"/>
                <a:ext cx="1662774" cy="498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200" b="1" dirty="0" smtClean="0">
                    <a:solidFill>
                      <a:srgbClr val="000000"/>
                    </a:solidFill>
                  </a:rPr>
                  <a:t>Manufacturer 1/</a:t>
                </a:r>
              </a:p>
              <a:p>
                <a:pPr lvl="0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200" b="1" dirty="0" smtClean="0">
                    <a:solidFill>
                      <a:srgbClr val="000000"/>
                    </a:solidFill>
                  </a:rPr>
                  <a:t>Web developer</a:t>
                </a:r>
              </a:p>
            </p:txBody>
          </p:sp>
        </p:grpSp>
        <p:sp>
          <p:nvSpPr>
            <p:cNvPr id="79" name="Right Arrow 78"/>
            <p:cNvSpPr/>
            <p:nvPr/>
          </p:nvSpPr>
          <p:spPr bwMode="auto">
            <a:xfrm>
              <a:off x="2035409" y="3951495"/>
              <a:ext cx="402769" cy="2939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114" name="Picture 113" descr="engine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464" y="3197964"/>
              <a:ext cx="1008112" cy="1008112"/>
            </a:xfrm>
            <a:prstGeom prst="rect">
              <a:avLst/>
            </a:prstGeom>
          </p:spPr>
        </p:pic>
      </p:grpSp>
      <p:pic>
        <p:nvPicPr>
          <p:cNvPr id="80" name="Picture 79" descr="wh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273" y="2708800"/>
            <a:ext cx="2142826" cy="16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Usability of Ontologies &amp; </a:t>
            </a:r>
            <a:r>
              <a:rPr lang="en-US" sz="3200" dirty="0"/>
              <a:t>Schemas</a:t>
            </a:r>
            <a:br>
              <a:rPr lang="en-US" sz="3200" dirty="0"/>
            </a:br>
            <a:r>
              <a:rPr lang="en-US" sz="2700" dirty="0"/>
              <a:t>Web D</a:t>
            </a:r>
            <a:r>
              <a:rPr lang="en-US" sz="2700" dirty="0" smtClean="0"/>
              <a:t>eveloper Perspective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2" name="Picture 11" descr="SSNSOSA.PNG"/>
          <p:cNvPicPr>
            <a:picLocks noChangeAspect="1"/>
          </p:cNvPicPr>
          <p:nvPr/>
        </p:nvPicPr>
        <p:blipFill>
          <a:blip r:embed="rId3"/>
          <a:srcRect l="5115" t="34435" r="2618" b="17355"/>
          <a:stretch>
            <a:fillRect/>
          </a:stretch>
        </p:blipFill>
        <p:spPr>
          <a:xfrm>
            <a:off x="496670" y="1556792"/>
            <a:ext cx="8035770" cy="1141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669" y="1268760"/>
            <a:ext cx="1619337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W3C SSN/SOSA Ontology: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6670" y="3032956"/>
            <a:ext cx="2131114" cy="3348372"/>
            <a:chOff x="662571" y="2924944"/>
            <a:chExt cx="2376264" cy="3348372"/>
          </a:xfrm>
        </p:grpSpPr>
        <p:pic>
          <p:nvPicPr>
            <p:cNvPr id="11" name="Picture 10" descr="schemaorg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575" y="3275481"/>
              <a:ext cx="2340260" cy="299783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62571" y="2924944"/>
              <a:ext cx="216024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0070C0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schema.org:</a:t>
              </a:r>
            </a:p>
          </p:txBody>
        </p:sp>
      </p:grpSp>
      <p:pic>
        <p:nvPicPr>
          <p:cNvPr id="5" name="Picture 4" descr="iot.schema.orgNode1.jpg"/>
          <p:cNvPicPr>
            <a:picLocks noChangeAspect="1"/>
          </p:cNvPicPr>
          <p:nvPr/>
        </p:nvPicPr>
        <p:blipFill>
          <a:blip r:embed="rId5"/>
          <a:srcRect t="3276" b="24203"/>
          <a:stretch>
            <a:fillRect/>
          </a:stretch>
        </p:blipFill>
        <p:spPr>
          <a:xfrm>
            <a:off x="3159154" y="3320988"/>
            <a:ext cx="4797222" cy="30603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50721" y="3032956"/>
            <a:ext cx="1619337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Node-RED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2127" y="2986678"/>
            <a:ext cx="3789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extended with iot.schema.org Semantics 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7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Node-RED extended with iot.schema.org Semantics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Type 1 Nodes</a:t>
            </a:r>
            <a:endParaRPr lang="en-US" sz="2000" dirty="0"/>
          </a:p>
        </p:txBody>
      </p:sp>
      <p:pic>
        <p:nvPicPr>
          <p:cNvPr id="5" name="Picture 4" descr="iot.schema.orgNode1.jpg"/>
          <p:cNvPicPr>
            <a:picLocks noChangeAspect="1"/>
          </p:cNvPicPr>
          <p:nvPr/>
        </p:nvPicPr>
        <p:blipFill>
          <a:blip r:embed="rId3"/>
          <a:srcRect t="3276" b="9583"/>
          <a:stretch>
            <a:fillRect/>
          </a:stretch>
        </p:blipFill>
        <p:spPr>
          <a:xfrm>
            <a:off x="459342" y="1311598"/>
            <a:ext cx="5597050" cy="41080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427984" y="1304764"/>
            <a:ext cx="4455426" cy="4824536"/>
            <a:chOff x="5919154" y="1304764"/>
            <a:chExt cx="5719772" cy="4824536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8218565" y="1304764"/>
              <a:ext cx="3420361" cy="4824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SHACL Shape: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iotsh:TemperatureDataShape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a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sh:NodeShape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sh:and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(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[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sh:property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[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sh:path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schema:propertyType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sh:datatype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xsd:float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sh:minInclusive</a:t>
              </a: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10.0 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sh:maxInclusive</a:t>
              </a: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40.0 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; ]; ]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[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sh:property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[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sh:path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schema:unitCode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sh:hasValue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iot:Celsius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; ]; ] ).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iotsh:TemperatureShape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a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sh:NodeShape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sh:targetClass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iot:Temperature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[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sh:property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[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sh:path</a:t>
              </a: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iot:observable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;</a:t>
              </a:r>
            </a:p>
            <a:p>
              <a:pPr marL="182563" marR="0" lvl="0" indent="-182563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sh:hasValue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5A1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true</a:t>
              </a: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 ; ]; ] .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 bwMode="auto">
            <a:xfrm>
              <a:off x="5919154" y="3717032"/>
              <a:ext cx="2299411" cy="0"/>
            </a:xfrm>
            <a:prstGeom prst="straightConnector1">
              <a:avLst/>
            </a:prstGeom>
            <a:solidFill>
              <a:schemeClr val="tx2"/>
            </a:solidFill>
            <a:ln w="317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/>
          <p:nvPr/>
        </p:nvGrpSpPr>
        <p:grpSpPr>
          <a:xfrm>
            <a:off x="469681" y="1315895"/>
            <a:ext cx="5596885" cy="4104456"/>
            <a:chOff x="626567" y="1268760"/>
            <a:chExt cx="7466400" cy="4860540"/>
          </a:xfrm>
        </p:grpSpPr>
        <p:pic>
          <p:nvPicPr>
            <p:cNvPr id="7" name="Picture 6" descr="iot.schema.orgNode.jpg"/>
            <p:cNvPicPr>
              <a:picLocks noChangeAspect="1"/>
            </p:cNvPicPr>
            <p:nvPr/>
          </p:nvPicPr>
          <p:blipFill>
            <a:blip r:embed="rId4"/>
            <a:srcRect t="3401" b="10500"/>
            <a:stretch>
              <a:fillRect/>
            </a:stretch>
          </p:blipFill>
          <p:spPr>
            <a:xfrm>
              <a:off x="626567" y="1268760"/>
              <a:ext cx="7466400" cy="486054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 bwMode="auto">
            <a:xfrm>
              <a:off x="2750803" y="3392996"/>
              <a:ext cx="180020" cy="21602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3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 bwMode="auto">
          <a:xfrm flipV="1">
            <a:off x="4437055" y="3591558"/>
            <a:ext cx="1808259" cy="17462"/>
          </a:xfrm>
          <a:prstGeom prst="straightConnector1">
            <a:avLst/>
          </a:prstGeom>
          <a:solidFill>
            <a:schemeClr val="tx2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Node-RED extended with iot.schema.org Semantics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Type 1 Nodes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315" y="1261038"/>
            <a:ext cx="2617927" cy="46434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82563" indent="-182563"/>
            <a:r>
              <a:rPr lang="en-US" sz="1600" b="1" dirty="0" smtClean="0">
                <a:solidFill>
                  <a:srgbClr val="0070C0"/>
                </a:solidFill>
              </a:rPr>
              <a:t>Use Cases:</a:t>
            </a:r>
          </a:p>
          <a:p>
            <a:pPr marL="182563" indent="-182563"/>
            <a:endParaRPr lang="en-US" sz="1600" b="1" dirty="0" smtClean="0">
              <a:solidFill>
                <a:srgbClr val="0070C0"/>
              </a:solidFill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sz="1600" dirty="0" smtClean="0"/>
              <a:t>Validate data</a:t>
            </a:r>
          </a:p>
          <a:p>
            <a:pPr marL="182563" indent="-182563"/>
            <a:endParaRPr lang="en-US" sz="16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US" sz="1600" dirty="0" smtClean="0"/>
              <a:t>Shared documentation between manufacturers</a:t>
            </a:r>
          </a:p>
          <a:p>
            <a:pPr marL="182563" indent="-182563"/>
            <a:endParaRPr lang="en-US" sz="16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US" sz="1600" dirty="0" smtClean="0"/>
              <a:t>Semantic integration of existing devices</a:t>
            </a:r>
          </a:p>
          <a:p>
            <a:pPr marL="182563" indent="-182563">
              <a:buFont typeface="Arial" pitchFamily="34" charset="0"/>
              <a:buChar char="•"/>
            </a:pPr>
            <a:endParaRPr lang="en-US" sz="16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US" sz="1600" dirty="0" smtClean="0"/>
              <a:t>Create semantically-enriched TDs </a:t>
            </a:r>
            <a:r>
              <a:rPr lang="en-US" sz="1600" dirty="0" smtClean="0"/>
              <a:t>easily</a:t>
            </a:r>
            <a:endParaRPr lang="en-US" sz="1600" dirty="0" smtClean="0"/>
          </a:p>
          <a:p>
            <a:pPr marL="182563" indent="-182563"/>
            <a:endParaRPr lang="en-US" sz="16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US" sz="1600" dirty="0" smtClean="0"/>
              <a:t>Create Recipes (semantically- interoperable applications)</a:t>
            </a:r>
            <a:endParaRPr lang="en-US" sz="1600" dirty="0"/>
          </a:p>
        </p:txBody>
      </p:sp>
      <p:pic>
        <p:nvPicPr>
          <p:cNvPr id="6" name="Picture 5" descr="iot.schema.orgNode.jpg"/>
          <p:cNvPicPr>
            <a:picLocks noChangeAspect="1"/>
          </p:cNvPicPr>
          <p:nvPr/>
        </p:nvPicPr>
        <p:blipFill>
          <a:blip r:embed="rId3"/>
          <a:srcRect t="3401" b="10500"/>
          <a:stretch>
            <a:fillRect/>
          </a:stretch>
        </p:blipFill>
        <p:spPr>
          <a:xfrm>
            <a:off x="469681" y="1268760"/>
            <a:ext cx="5596128" cy="485988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062028" y="3392996"/>
            <a:ext cx="134945" cy="216024"/>
          </a:xfrm>
          <a:prstGeom prst="ellipse">
            <a:avLst/>
          </a:prstGeom>
          <a:noFill/>
          <a:ln w="38100">
            <a:solidFill>
              <a:srgbClr val="00206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9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Enriching the device models with iot.schema.org Semantics</a:t>
            </a:r>
            <a:endParaRPr lang="en-US" sz="2400" dirty="0"/>
          </a:p>
        </p:txBody>
      </p:sp>
      <p:pic>
        <p:nvPicPr>
          <p:cNvPr id="4" name="Content Placeholder 3" descr="TDGenerator-bottom-up.jpg"/>
          <p:cNvPicPr>
            <a:picLocks noGrp="1" noChangeAspect="1"/>
          </p:cNvPicPr>
          <p:nvPr>
            <p:ph idx="1"/>
          </p:nvPr>
        </p:nvPicPr>
        <p:blipFill>
          <a:blip r:embed="rId3"/>
          <a:srcRect t="34740" r="51012" b="3783"/>
          <a:stretch>
            <a:fillRect/>
          </a:stretch>
        </p:blipFill>
        <p:spPr>
          <a:xfrm>
            <a:off x="523658" y="1520788"/>
            <a:ext cx="4102320" cy="380708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3823" y="1485864"/>
            <a:ext cx="3643507" cy="5039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"@type": [ "Thing", “</a:t>
            </a:r>
            <a:r>
              <a:rPr lang="en-US" sz="1500" kern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iot:Thermostat</a:t>
            </a: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" ],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b="1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</a:t>
            </a:r>
            <a:r>
              <a:rPr lang="en-US" sz="15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  "id": "</a:t>
            </a:r>
            <a:r>
              <a:rPr lang="en-US" sz="1500" b="1" kern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urn:dev:wot:panasonic:airconditioner</a:t>
            </a:r>
            <a:r>
              <a:rPr lang="en-US" sz="15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",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    "security": [{"scheme": "basic"}],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iot:isAssociatedWith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 : { "@id": "Room1", "@type":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iot:Room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 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"properties": {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"temperature": {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"@type":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iot:Temperature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iot:capability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": {"@id":"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iot:Thermostat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io:isPropertyOf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": { "@id": "Room1", "@type":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iot:Room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 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    "type": "object",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    "properties": {</a:t>
            </a:r>
          </a:p>
          <a:p>
            <a:pPr marL="985838" lvl="0" indent="-985838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temperatureValue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": { "type": "number",            "minimum": 10.0,  "maximum": 40.0 , “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iot:unitCode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”: “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iot:Celcius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” } 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    "writable": false,     "observable": true..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2234" y="1043444"/>
            <a:ext cx="146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646E"/>
                </a:solidFill>
              </a:rPr>
              <a:t>Type </a:t>
            </a:r>
            <a:r>
              <a:rPr lang="en-US" b="1" dirty="0" smtClean="0">
                <a:solidFill>
                  <a:srgbClr val="00646E"/>
                </a:solidFill>
              </a:rPr>
              <a:t>1 </a:t>
            </a:r>
            <a:r>
              <a:rPr lang="en-US" b="1" dirty="0" smtClean="0">
                <a:solidFill>
                  <a:srgbClr val="00646E"/>
                </a:solidFill>
              </a:rPr>
              <a:t>Nodes</a:t>
            </a:r>
            <a:endParaRPr lang="en-US" b="1" dirty="0">
              <a:solidFill>
                <a:srgbClr val="00646E"/>
              </a:solidFill>
            </a:endParaRPr>
          </a:p>
        </p:txBody>
      </p:sp>
      <p:pic>
        <p:nvPicPr>
          <p:cNvPr id="11" name="Picture 10" descr="ThingDirectoryNo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92" y="1736812"/>
            <a:ext cx="862591" cy="251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544" y="5229200"/>
            <a:ext cx="432048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6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Semantic Integration of Existing Things with 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Type 2 Nodes</a:t>
            </a:r>
            <a:endParaRPr lang="en-US" sz="2000" dirty="0"/>
          </a:p>
        </p:txBody>
      </p:sp>
      <p:pic>
        <p:nvPicPr>
          <p:cNvPr id="8" name="Content Placeholder 7" descr="SemanticIntegration.jpg"/>
          <p:cNvPicPr>
            <a:picLocks noGrp="1" noChangeAspect="1"/>
          </p:cNvPicPr>
          <p:nvPr>
            <p:ph idx="1"/>
          </p:nvPr>
        </p:nvPicPr>
        <p:blipFill>
          <a:blip r:embed="rId3"/>
          <a:srcRect t="3608" b="64045"/>
          <a:stretch>
            <a:fillRect/>
          </a:stretch>
        </p:blipFill>
        <p:spPr>
          <a:xfrm>
            <a:off x="470052" y="1628800"/>
            <a:ext cx="5072992" cy="1368152"/>
          </a:xfrm>
        </p:spPr>
      </p:pic>
      <p:cxnSp>
        <p:nvCxnSpPr>
          <p:cNvPr id="11" name="Straight Arrow Connector 10"/>
          <p:cNvCxnSpPr/>
          <p:nvPr/>
        </p:nvCxnSpPr>
        <p:spPr bwMode="auto">
          <a:xfrm>
            <a:off x="1252360" y="2709267"/>
            <a:ext cx="0" cy="68407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endCxn id="16" idx="0"/>
          </p:cNvCxnSpPr>
          <p:nvPr/>
        </p:nvCxnSpPr>
        <p:spPr bwMode="auto">
          <a:xfrm>
            <a:off x="2223962" y="2709267"/>
            <a:ext cx="323102" cy="64008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endCxn id="17" idx="0"/>
          </p:cNvCxnSpPr>
          <p:nvPr/>
        </p:nvCxnSpPr>
        <p:spPr bwMode="auto">
          <a:xfrm>
            <a:off x="3301845" y="2771848"/>
            <a:ext cx="899594" cy="54864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48133" y="2709267"/>
            <a:ext cx="1997182" cy="68407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69681" y="3471609"/>
            <a:ext cx="9176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" pitchFamily="34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" pitchFamily="34" charset="0"/>
              </a:rPr>
              <a:t>  </a:t>
            </a:r>
            <a:r>
              <a:rPr lang="en-US" sz="1500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" pitchFamily="34" charset="0"/>
              </a:rPr>
              <a:t>celsius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" pitchFamily="34" charset="0"/>
              </a:rPr>
              <a:t>: 25,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" pitchFamily="34" charset="0"/>
              </a:rPr>
              <a:t>  timestamp:13:00 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" pitchFamily="34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8252" y="3448201"/>
            <a:ext cx="9176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b="1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Datatype</a:t>
            </a:r>
            <a:r>
              <a:rPr lang="en-US" sz="1500" b="1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adaptor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to float)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input: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1500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celcius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sz="1500" b="1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25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timestamp:13:00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},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output: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500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celcius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sz="1500" b="1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25.0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timestamp:13:00 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42627" y="3438774"/>
            <a:ext cx="9176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b="1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UnitCode</a:t>
            </a:r>
            <a:r>
              <a:rPr lang="en-US" sz="1500" b="1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adaptor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value: </a:t>
            </a:r>
            <a:r>
              <a:rPr lang="en-US" sz="1500" b="1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77.0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unit: </a:t>
            </a:r>
            <a:r>
              <a:rPr lang="en-US" sz="1500" b="1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fahrenheit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timestamp: 13:00 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35646" y="3429347"/>
            <a:ext cx="1889226" cy="23402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b="1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Output1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sz="1500" dirty="0"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endParaRPr lang="en-US" sz="1500" dirty="0" smtClean="0">
              <a:latin typeface="Calibri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TemperatureShape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sz="1500" dirty="0" smtClean="0">
              <a:solidFill>
                <a:schemeClr val="tx1"/>
              </a:solidFill>
              <a:latin typeface="Calibri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b="1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Output2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value: 77.0,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iot:unitCode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sz="1500" dirty="0" err="1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fahrenheit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timestamp: 13:00 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43044" y="1628801"/>
            <a:ext cx="2537518" cy="1764543"/>
            <a:chOff x="7394575" y="1268413"/>
            <a:chExt cx="3385120" cy="1764543"/>
          </a:xfrm>
        </p:grpSpPr>
        <p:grpSp>
          <p:nvGrpSpPr>
            <p:cNvPr id="19" name="Group 18"/>
            <p:cNvGrpSpPr/>
            <p:nvPr/>
          </p:nvGrpSpPr>
          <p:grpSpPr>
            <a:xfrm>
              <a:off x="8014761" y="1268413"/>
              <a:ext cx="2764934" cy="1764543"/>
              <a:chOff x="8014761" y="1268413"/>
              <a:chExt cx="2764934" cy="1764543"/>
            </a:xfrm>
          </p:grpSpPr>
          <p:pic>
            <p:nvPicPr>
              <p:cNvPr id="9" name="Picture 8" descr="huetemperature-sub-flow-node.jpg"/>
              <p:cNvPicPr>
                <a:picLocks noChangeAspect="1"/>
              </p:cNvPicPr>
              <p:nvPr/>
            </p:nvPicPr>
            <p:blipFill>
              <a:blip r:embed="rId4"/>
              <a:srcRect t="3801" r="69489" b="72049"/>
              <a:stretch>
                <a:fillRect/>
              </a:stretch>
            </p:blipFill>
            <p:spPr>
              <a:xfrm>
                <a:off x="8014761" y="1268413"/>
                <a:ext cx="2764934" cy="1367805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8511445" y="2492896"/>
                <a:ext cx="1404154" cy="540060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" name="Straight Arrow Connector 21"/>
            <p:cNvCxnSpPr>
              <a:stCxn id="8" idx="3"/>
              <a:endCxn id="9" idx="1"/>
            </p:cNvCxnSpPr>
            <p:nvPr/>
          </p:nvCxnSpPr>
          <p:spPr bwMode="auto">
            <a:xfrm>
              <a:off x="7394575" y="1916831"/>
              <a:ext cx="620186" cy="35485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812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Enriching the device models with iot.schema.org Semantics</a:t>
            </a:r>
            <a:endParaRPr lang="en-US" sz="2400" dirty="0"/>
          </a:p>
        </p:txBody>
      </p:sp>
      <p:pic>
        <p:nvPicPr>
          <p:cNvPr id="4" name="Content Placeholder 3" descr="TDGenerator-bottom-up.jpg"/>
          <p:cNvPicPr>
            <a:picLocks noGrp="1" noChangeAspect="1"/>
          </p:cNvPicPr>
          <p:nvPr>
            <p:ph idx="1"/>
          </p:nvPr>
        </p:nvPicPr>
        <p:blipFill>
          <a:blip r:embed="rId3"/>
          <a:srcRect t="34740" r="51012" b="3783"/>
          <a:stretch>
            <a:fillRect/>
          </a:stretch>
        </p:blipFill>
        <p:spPr>
          <a:xfrm>
            <a:off x="523658" y="1520788"/>
            <a:ext cx="4102320" cy="380708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3823" y="1485864"/>
            <a:ext cx="3643507" cy="5039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"@type": [ "Thing", “</a:t>
            </a:r>
            <a:r>
              <a:rPr lang="en-US" sz="1500" kern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iot:Thermostat</a:t>
            </a: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" ],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b="1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</a:t>
            </a:r>
            <a:r>
              <a:rPr lang="en-US" sz="15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  "id": "</a:t>
            </a:r>
            <a:r>
              <a:rPr lang="en-US" sz="1500" b="1" kern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urn:dev:wot:panasonic:airconditioner</a:t>
            </a:r>
            <a:r>
              <a:rPr lang="en-US" sz="15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",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Arial" pitchFamily="34" charset="0"/>
              </a:rPr>
              <a:t>    "security": [{"scheme": "basic"}],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iot:isAssociatedWith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 : { "@id": "Room1", "@type":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iot:Room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 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"properties": {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"temperature": {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"@type":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iot:Temperature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iot:capability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": {"@id":"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iot:Thermostat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io:isPropertyOf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": { "@id": "Room1", "@type":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iot:Room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 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    "type": "object",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    "properties": {</a:t>
            </a:r>
          </a:p>
          <a:p>
            <a:pPr marL="985838" lvl="0" indent="-985838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               "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temperatureValue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": { "type": "number",            "minimum": 10.0,  "maximum": 40.0 , “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iot:unitCode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”: “</a:t>
            </a:r>
            <a:r>
              <a:rPr lang="en-US" sz="1500" kern="0" dirty="0" err="1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iot:Celcius</a:t>
            </a:r>
            <a:r>
              <a:rPr lang="en-US" sz="1500" kern="0" dirty="0" smtClean="0">
                <a:solidFill>
                  <a:srgbClr val="EB780A"/>
                </a:solidFill>
                <a:latin typeface="Calibri" pitchFamily="34" charset="0"/>
                <a:ea typeface="+mn-ea"/>
                <a:cs typeface="Arial" pitchFamily="34" charset="0"/>
              </a:rPr>
              <a:t>” } },</a:t>
            </a:r>
          </a:p>
          <a:p>
            <a:pPr marL="182563" lvl="0" indent="-182563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sz="1500" kern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rPr>
              <a:t>            "writable": false,     "observable": true..</a:t>
            </a:r>
          </a:p>
        </p:txBody>
      </p:sp>
      <p:pic>
        <p:nvPicPr>
          <p:cNvPr id="10" name="Content Placeholder 3" descr="TDGenerator-bottom-up.jpg"/>
          <p:cNvPicPr>
            <a:picLocks noChangeAspect="1"/>
          </p:cNvPicPr>
          <p:nvPr/>
        </p:nvPicPr>
        <p:blipFill>
          <a:blip r:embed="rId4"/>
          <a:srcRect t="32653" r="44515"/>
          <a:stretch>
            <a:fillRect/>
          </a:stretch>
        </p:blipFill>
        <p:spPr bwMode="auto">
          <a:xfrm>
            <a:off x="523659" y="1520788"/>
            <a:ext cx="4100195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752234" y="1043444"/>
            <a:ext cx="146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646E"/>
                </a:solidFill>
              </a:rPr>
              <a:t>Type </a:t>
            </a:r>
            <a:r>
              <a:rPr lang="en-US" b="1" dirty="0">
                <a:solidFill>
                  <a:srgbClr val="00646E"/>
                </a:solidFill>
              </a:rPr>
              <a:t>2</a:t>
            </a:r>
            <a:r>
              <a:rPr lang="en-US" b="1" dirty="0" smtClean="0">
                <a:solidFill>
                  <a:srgbClr val="00646E"/>
                </a:solidFill>
              </a:rPr>
              <a:t> </a:t>
            </a:r>
            <a:r>
              <a:rPr lang="en-US" b="1" dirty="0" smtClean="0">
                <a:solidFill>
                  <a:srgbClr val="00646E"/>
                </a:solidFill>
              </a:rPr>
              <a:t>Nodes</a:t>
            </a:r>
            <a:endParaRPr lang="en-US" b="1" dirty="0">
              <a:solidFill>
                <a:srgbClr val="00646E"/>
              </a:solidFill>
            </a:endParaRPr>
          </a:p>
        </p:txBody>
      </p:sp>
      <p:pic>
        <p:nvPicPr>
          <p:cNvPr id="11" name="Picture 10" descr="ThingDirectoryNod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092" y="1736812"/>
            <a:ext cx="86259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507856f1-1f21-405a-b4b4-291609a79125" isdomainofvalue="False" dataSourceId="f0717815-8f83-482d-a07c-0c55345fea1b"/>
</file>

<file path=customXml/item2.xml><?xml version="1.0" encoding="utf-8"?>
<VariableList UniqueId="507856f1-1f21-405a-b4b4-291609a79125" Name="AD_HOC" ContentType="XML" MajorVersion="0" MinorVersion="1" isLocalCopy="False" IsBaseObject="False" DataSourceId="f0717815-8f83-482d-a07c-0c55345fea1b" DataSourceMajorVersion="0" DataSourceMinorVersion="1"/>
</file>

<file path=customXml/item3.xml><?xml version="1.0" encoding="utf-8"?>
<VariableListDefinition name="Computed" displayName="Computed" id="053c83ae-335a-4759-8a38-a9ffb5736c28" isdomainofvalue="False" dataSourceId="3c7c19b2-7d99-40c8-9f4c-1a9f48fed591"/>
</file>

<file path=customXml/item4.xml><?xml version="1.0" encoding="utf-8"?>
<VariableList UniqueId="053c83ae-335a-4759-8a38-a9ffb5736c28" Name="Computed" ContentType="XML" MajorVersion="0" MinorVersion="1" isLocalCopy="False" IsBaseObject="False" DataSourceId="3c7c19b2-7d99-40c8-9f4c-1a9f48fed591" DataSourceMajorVersion="0" DataSourceMinorVersion="1"/>
</file>

<file path=customXml/item5.xml><?xml version="1.0" encoding="utf-8"?>
<VariableListDefinition name="System" displayName="System" id="98bdb463-29a4-4f00-acd1-674dc3022f3d" isdomainofvalue="False" dataSourceId="f5fa4e58-740d-4f3f-8100-bfbd57c4c369"/>
</file>

<file path=customXml/item6.xml><?xml version="1.0" encoding="utf-8"?>
<VariableList UniqueId="98bdb463-29a4-4f00-acd1-674dc3022f3d" Name="System" ContentType="XML" MajorVersion="0" MinorVersion="1" isLocalCopy="False" IsBaseObject="False" DataSourceId="f5fa4e58-740d-4f3f-8100-bfbd57c4c369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0113CFD3-CFA0-44AA-8147-671DB658C771}">
  <ds:schemaRefs/>
</ds:datastoreItem>
</file>

<file path=customXml/itemProps2.xml><?xml version="1.0" encoding="utf-8"?>
<ds:datastoreItem xmlns:ds="http://schemas.openxmlformats.org/officeDocument/2006/customXml" ds:itemID="{56D68112-CD78-4188-B4AA-90CE68B28B9E}">
  <ds:schemaRefs/>
</ds:datastoreItem>
</file>

<file path=customXml/itemProps3.xml><?xml version="1.0" encoding="utf-8"?>
<ds:datastoreItem xmlns:ds="http://schemas.openxmlformats.org/officeDocument/2006/customXml" ds:itemID="{AC6E781C-B706-4162-9709-FF51BA3C6483}">
  <ds:schemaRefs/>
</ds:datastoreItem>
</file>

<file path=customXml/itemProps4.xml><?xml version="1.0" encoding="utf-8"?>
<ds:datastoreItem xmlns:ds="http://schemas.openxmlformats.org/officeDocument/2006/customXml" ds:itemID="{5E7CAFE9-D1E4-4833-9455-4DF3BFB89A11}">
  <ds:schemaRefs/>
</ds:datastoreItem>
</file>

<file path=customXml/itemProps5.xml><?xml version="1.0" encoding="utf-8"?>
<ds:datastoreItem xmlns:ds="http://schemas.openxmlformats.org/officeDocument/2006/customXml" ds:itemID="{B1397E47-CCCD-4D8A-9A6F-FBDDFA15D1EF}">
  <ds:schemaRefs/>
</ds:datastoreItem>
</file>

<file path=customXml/itemProps6.xml><?xml version="1.0" encoding="utf-8"?>
<ds:datastoreItem xmlns:ds="http://schemas.openxmlformats.org/officeDocument/2006/customXml" ds:itemID="{44D7E1C3-B911-44FD-8C46-51E4277467DD}">
  <ds:schemaRefs/>
</ds:datastoreItem>
</file>

<file path=customXml/itemProps7.xml><?xml version="1.0" encoding="utf-8"?>
<ds:datastoreItem xmlns:ds="http://schemas.openxmlformats.org/officeDocument/2006/customXml" ds:itemID="{6FE97A3A-17C6-4CF7-8D9B-4F0D2CE63C3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On-screen Show (4:3)</PresentationFormat>
  <Paragraphs>173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iot.schema.org </vt:lpstr>
      <vt:lpstr>iot.schema.org in Node-RED</vt:lpstr>
      <vt:lpstr>Creating Device Models: Air Conditioner Use case</vt:lpstr>
      <vt:lpstr>Usability of Ontologies &amp; Schemas Web Developer Perspective </vt:lpstr>
      <vt:lpstr>Node-RED extended with iot.schema.org Semantics Type 1 Nodes</vt:lpstr>
      <vt:lpstr>Node-RED extended with iot.schema.org Semantics Type 1 Nodes</vt:lpstr>
      <vt:lpstr>Enriching the device models with iot.schema.org Semantics</vt:lpstr>
      <vt:lpstr>Semantic Integration of Existing Things with iot.schema.org Type 2 Nodes</vt:lpstr>
      <vt:lpstr>Enriching the device models with iot.schema.org Semantics</vt:lpstr>
      <vt:lpstr>Recipe Flow Creation Application Creation</vt:lpstr>
      <vt:lpstr>Thank You!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z003j0hn</dc:creator>
  <cp:keywords>C_Unrestricted</cp:keywords>
  <cp:lastModifiedBy>Anicic, Darko (CT RDA IOT EWT-DE)</cp:lastModifiedBy>
  <cp:revision>219</cp:revision>
  <dcterms:created xsi:type="dcterms:W3CDTF">2018-06-20T15:00:17Z</dcterms:created>
  <dcterms:modified xsi:type="dcterms:W3CDTF">2018-09-20T17:21:01Z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