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59" r:id="rId5"/>
    <p:sldId id="258" r:id="rId6"/>
    <p:sldId id="276" r:id="rId7"/>
    <p:sldId id="277" r:id="rId8"/>
    <p:sldId id="260" r:id="rId9"/>
    <p:sldId id="262" r:id="rId10"/>
    <p:sldId id="263" r:id="rId11"/>
    <p:sldId id="264" r:id="rId12"/>
    <p:sldId id="265" r:id="rId13"/>
    <p:sldId id="268" r:id="rId14"/>
    <p:sldId id="269" r:id="rId15"/>
    <p:sldId id="267" r:id="rId16"/>
    <p:sldId id="266" r:id="rId17"/>
    <p:sldId id="270" r:id="rId18"/>
    <p:sldId id="272" r:id="rId19"/>
    <p:sldId id="271" r:id="rId20"/>
    <p:sldId id="273" r:id="rId21"/>
    <p:sldId id="274" r:id="rId22"/>
    <p:sldId id="275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C2DD5-0024-5F45-84E4-03ED3E9E7B6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FBCF-C3C7-B24B-9323-9B8C8BD5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E1DC-81B4-C744-9ABE-A5E6ED439FE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t-schema-collab/teleconferences" TargetMode="External"/><Relationship Id="rId4" Type="http://schemas.openxmlformats.org/officeDocument/2006/relationships/hyperlink" Target="https://www.w3.org/WoT/W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ot-schema-collab/intro-material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2982"/>
            <a:ext cx="7772400" cy="2387600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941" y="3622819"/>
            <a:ext cx="7180118" cy="1655762"/>
          </a:xfrm>
        </p:spPr>
        <p:txBody>
          <a:bodyPr/>
          <a:lstStyle/>
          <a:p>
            <a:r>
              <a:rPr lang="en-US" dirty="0" smtClean="0"/>
              <a:t>Practical Semantic Interoperability for </a:t>
            </a:r>
            <a:r>
              <a:rPr lang="en-US" smtClean="0"/>
              <a:t>Connected Things</a:t>
            </a:r>
            <a:endParaRPr lang="en-US" dirty="0" smtClean="0"/>
          </a:p>
          <a:p>
            <a:r>
              <a:rPr lang="en-US" dirty="0" smtClean="0"/>
              <a:t>or - Avoiding the XKCD 927 Effect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Michael Koster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functionality around a simple functional concept, e.g. </a:t>
            </a:r>
            <a:r>
              <a:rPr lang="en-US" b="1" dirty="0" smtClean="0"/>
              <a:t>temperature sensor</a:t>
            </a:r>
            <a:r>
              <a:rPr lang="en-US" dirty="0" smtClean="0"/>
              <a:t>, or </a:t>
            </a:r>
            <a:r>
              <a:rPr lang="en-US" b="1" dirty="0" smtClean="0"/>
              <a:t>door lock</a:t>
            </a:r>
          </a:p>
          <a:p>
            <a:r>
              <a:rPr lang="en-US" dirty="0" smtClean="0"/>
              <a:t>Often associated with a class of physical </a:t>
            </a:r>
            <a:r>
              <a:rPr lang="en-US" dirty="0"/>
              <a:t>q</a:t>
            </a:r>
            <a:r>
              <a:rPr lang="en-US" dirty="0" smtClean="0"/>
              <a:t>uantity or artifact, e.g. "temperature" or "door"</a:t>
            </a:r>
          </a:p>
          <a:p>
            <a:r>
              <a:rPr lang="en-US" dirty="0" smtClean="0"/>
              <a:t>Capabilities are associated with Interactions and Data Items in the </a:t>
            </a:r>
            <a:r>
              <a:rPr lang="en-US" dirty="0" err="1" smtClean="0"/>
              <a:t>iot.schema.org</a:t>
            </a:r>
            <a:r>
              <a:rPr lang="en-US" dirty="0" smtClean="0"/>
              <a:t> conceptual model</a:t>
            </a:r>
          </a:p>
          <a:p>
            <a:r>
              <a:rPr lang="en-US" dirty="0" smtClean="0"/>
              <a:t>The Interactions and Data Items are the basis for protocol and data-model neutral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50593"/>
            <a:ext cx="7886700" cy="1325563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Categories/Classes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690" y="1782723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690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31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133" y="3360207"/>
            <a:ext cx="9416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1363" y="3360208"/>
            <a:ext cx="85148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3646" y="3360207"/>
            <a:ext cx="92790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19882" y="2763336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8207" y="2308195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59402" y="2056487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46721" y="2299426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9990" y="4544497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924" y="4900457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77074" y="4368132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77074" y="471559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36026" y="5201024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6026" y="5625894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512" y="4257515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63993" y="261162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72369" y="3130503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42060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3221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79801" y="3134363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72453" y="2915050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9814" y="3218478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89814" y="3536905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316769" y="2915049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519756" y="2763337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>
            <a:off x="1657466" y="2086150"/>
            <a:ext cx="0" cy="5254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1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872"/>
            <a:ext cx="7886700" cy="1325563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435"/>
            <a:ext cx="7886700" cy="4502292"/>
          </a:xfrm>
        </p:spPr>
        <p:txBody>
          <a:bodyPr/>
          <a:lstStyle/>
          <a:p>
            <a:r>
              <a:rPr lang="en-US" dirty="0" smtClean="0"/>
              <a:t>Capability </a:t>
            </a:r>
          </a:p>
          <a:p>
            <a:pPr lvl="1"/>
            <a:r>
              <a:rPr lang="en-US" dirty="0" smtClean="0"/>
              <a:t>Discovery of things that satisfy application requirements</a:t>
            </a:r>
          </a:p>
          <a:p>
            <a:pPr lvl="1"/>
            <a:r>
              <a:rPr lang="en-US" dirty="0" smtClean="0"/>
              <a:t>Static constraints as part of the definition</a:t>
            </a:r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Adaptation of the application to the affordances of the connected thing</a:t>
            </a:r>
          </a:p>
          <a:p>
            <a:pPr lvl="1"/>
            <a:r>
              <a:rPr lang="en-US" dirty="0" smtClean="0"/>
              <a:t>Static constraint with compose-able elements</a:t>
            </a:r>
          </a:p>
          <a:p>
            <a:r>
              <a:rPr lang="en-US" dirty="0" smtClean="0"/>
              <a:t>Data Item</a:t>
            </a:r>
          </a:p>
          <a:p>
            <a:pPr lvl="1"/>
            <a:r>
              <a:rPr lang="en-US" dirty="0" smtClean="0"/>
              <a:t>Adaptation of the application to the data format, types, engineering units, range and scale</a:t>
            </a:r>
          </a:p>
          <a:p>
            <a:pPr lvl="1"/>
            <a:r>
              <a:rPr lang="en-US" dirty="0" smtClean="0"/>
              <a:t>Static or dynamic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Conceptual Integration with other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7743"/>
            <a:ext cx="7886700" cy="3868593"/>
          </a:xfrm>
        </p:spPr>
        <p:txBody>
          <a:bodyPr/>
          <a:lstStyle/>
          <a:p>
            <a:r>
              <a:rPr lang="en-US" dirty="0" smtClean="0"/>
              <a:t>Feature of Interest concepts and property types to describe location, equipment, or other classifiers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BrickSchema</a:t>
            </a:r>
            <a:r>
              <a:rPr lang="en-US" dirty="0" smtClean="0"/>
              <a:t> definitions from Haystack</a:t>
            </a:r>
          </a:p>
          <a:p>
            <a:r>
              <a:rPr lang="en-US" dirty="0" smtClean="0"/>
              <a:t>Quantity and Units constraints can use QUDT concepts and appropriate identifiers </a:t>
            </a:r>
          </a:p>
          <a:p>
            <a:r>
              <a:rPr lang="en-US" dirty="0" smtClean="0"/>
              <a:t>SSN, SOSA, SAREF concepts can extend a definition</a:t>
            </a:r>
          </a:p>
          <a:p>
            <a:r>
              <a:rPr lang="en-US" dirty="0" smtClean="0"/>
              <a:t>Definitions and instances may be annotated in RDF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2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1" y="0"/>
            <a:ext cx="7886700" cy="1325563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en-US" dirty="0"/>
              <a:t>with other O</a:t>
            </a:r>
            <a:r>
              <a:rPr lang="en-US" dirty="0" smtClean="0"/>
              <a:t>ntologies 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519394" y="3803075"/>
            <a:ext cx="2082448" cy="690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iot.schema.org</a:t>
            </a:r>
            <a:r>
              <a:rPr lang="en-US" sz="2400" dirty="0" smtClean="0">
                <a:solidFill>
                  <a:schemeClr val="tx1"/>
                </a:solidFill>
              </a:rPr>
              <a:t>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5824" y="4623953"/>
            <a:ext cx="0" cy="550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55824" y="3075713"/>
            <a:ext cx="0" cy="558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8880" y="2306792"/>
            <a:ext cx="263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Feature of Interest, O&amp;M Situation, Provenance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59311" y="5174672"/>
            <a:ext cx="2593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Quantities, Units, Shapes, Property Value Constraint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716143" y="4140780"/>
            <a:ext cx="7598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73220" y="3800485"/>
            <a:ext cx="1351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Software Affordances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8101" y="1503273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Enables Well-Characterized </a:t>
            </a:r>
            <a:r>
              <a:rPr lang="en-US" sz="2400" dirty="0" smtClean="0"/>
              <a:t>interactions with Physical Entities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16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things to the real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9418" y="3480954"/>
            <a:ext cx="1672937" cy="55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 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9418" y="5016205"/>
            <a:ext cx="1672937" cy="55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15887" y="4031672"/>
            <a:ext cx="0" cy="984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25091" y="3564081"/>
            <a:ext cx="5195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25090" y="5113620"/>
            <a:ext cx="5195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33215" y="2902370"/>
            <a:ext cx="39530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DoorLock</a:t>
            </a:r>
            <a:r>
              <a:rPr lang="en-US" u="sng" dirty="0" smtClean="0">
                <a:solidFill>
                  <a:schemeClr val="tx1"/>
                </a:solidFill>
              </a:rPr>
              <a:t> Capability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ActuateLock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Interaction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ActuateUnlock</a:t>
            </a:r>
            <a:r>
              <a:rPr lang="en-US" dirty="0" smtClean="0"/>
              <a:t> Interaction</a:t>
            </a:r>
          </a:p>
          <a:p>
            <a:r>
              <a:rPr lang="en-US" dirty="0" smtClean="0"/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GetState</a:t>
            </a:r>
            <a:r>
              <a:rPr lang="en-US" dirty="0" smtClean="0"/>
              <a:t> Interaction -&gt; </a:t>
            </a:r>
            <a:r>
              <a:rPr lang="en-US" dirty="0" err="1" smtClean="0">
                <a:solidFill>
                  <a:srgbClr val="FF0000"/>
                </a:solidFill>
              </a:rPr>
              <a:t>LockState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0229" y="4282487"/>
            <a:ext cx="178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isAssociatedWith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7372" y="4913027"/>
            <a:ext cx="19597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 Is A </a:t>
            </a:r>
            <a:r>
              <a:rPr lang="en-US" dirty="0" smtClean="0"/>
              <a:t>Front Door</a:t>
            </a:r>
          </a:p>
          <a:p>
            <a:r>
              <a:rPr lang="en-US" dirty="0" smtClean="0"/>
              <a:t>- Opens To Outside</a:t>
            </a:r>
          </a:p>
          <a:p>
            <a:r>
              <a:rPr lang="en-US" dirty="0" smtClean="0"/>
              <a:t>- Is A </a:t>
            </a:r>
            <a:r>
              <a:rPr lang="en-US" dirty="0" smtClean="0">
                <a:solidFill>
                  <a:srgbClr val="FF0000"/>
                </a:solidFill>
              </a:rPr>
              <a:t>Security Door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8587" y="2027680"/>
            <a:ext cx="51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"Lock Security Doors and Check" Action </a:t>
            </a:r>
          </a:p>
        </p:txBody>
      </p:sp>
      <p:sp>
        <p:nvSpPr>
          <p:cNvPr id="18" name="Oval 17"/>
          <p:cNvSpPr/>
          <p:nvPr/>
        </p:nvSpPr>
        <p:spPr>
          <a:xfrm>
            <a:off x="628650" y="1612830"/>
            <a:ext cx="7865918" cy="32211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0377" y="4329139"/>
            <a:ext cx="5501987" cy="196775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16796" y="4373801"/>
            <a:ext cx="157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iot.schema.org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06749" y="5651691"/>
            <a:ext cx="173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other ontologies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2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129"/>
            <a:ext cx="7886700" cy="1325563"/>
          </a:xfrm>
        </p:spPr>
        <p:txBody>
          <a:bodyPr/>
          <a:lstStyle/>
          <a:p>
            <a:r>
              <a:rPr lang="en-US" dirty="0" smtClean="0"/>
              <a:t>Feature of Interest Properties</a:t>
            </a:r>
            <a:endParaRPr lang="en-US" dirty="0"/>
          </a:p>
        </p:txBody>
      </p:sp>
      <p:pic>
        <p:nvPicPr>
          <p:cNvPr id="4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88692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87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571"/>
            <a:ext cx="7886700" cy="1325563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Specific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133"/>
            <a:ext cx="7886700" cy="4814021"/>
          </a:xfrm>
        </p:spPr>
        <p:txBody>
          <a:bodyPr/>
          <a:lstStyle/>
          <a:p>
            <a:r>
              <a:rPr lang="en-US" dirty="0" smtClean="0"/>
              <a:t>Semantic annotation of </a:t>
            </a:r>
            <a:r>
              <a:rPr lang="en-US" dirty="0" smtClean="0"/>
              <a:t>thing and data instances</a:t>
            </a:r>
            <a:endParaRPr lang="en-US" dirty="0" smtClean="0"/>
          </a:p>
          <a:p>
            <a:pPr lvl="1"/>
            <a:r>
              <a:rPr lang="en-US" dirty="0" smtClean="0"/>
              <a:t>RDF instances, LDP, etc.</a:t>
            </a:r>
          </a:p>
          <a:p>
            <a:pPr lvl="1"/>
            <a:r>
              <a:rPr lang="en-US" dirty="0" err="1" smtClean="0"/>
              <a:t>WoT</a:t>
            </a:r>
            <a:r>
              <a:rPr lang="en-US" dirty="0" smtClean="0"/>
              <a:t> Web of Things Thing Description</a:t>
            </a:r>
          </a:p>
          <a:p>
            <a:pPr lvl="1"/>
            <a:r>
              <a:rPr lang="en-US" dirty="0" smtClean="0"/>
              <a:t>HTML Web page using </a:t>
            </a:r>
            <a:r>
              <a:rPr lang="en-US" dirty="0" err="1" smtClean="0"/>
              <a:t>microformats</a:t>
            </a:r>
            <a:r>
              <a:rPr lang="en-US" dirty="0" smtClean="0"/>
              <a:t> or JSON-LD in &lt;script&gt; tag</a:t>
            </a:r>
          </a:p>
          <a:p>
            <a:pPr lvl="1"/>
            <a:r>
              <a:rPr lang="en-US" dirty="0" smtClean="0"/>
              <a:t>Target attributes in web links (RFC8288 et. al.)</a:t>
            </a:r>
          </a:p>
          <a:p>
            <a:pPr lvl="1"/>
            <a:r>
              <a:rPr lang="en-US" dirty="0" smtClean="0"/>
              <a:t>Metadata for ad-hoc annotation as type </a:t>
            </a:r>
          </a:p>
          <a:p>
            <a:r>
              <a:rPr lang="en-US" dirty="0" smtClean="0"/>
              <a:t>Selective Semantic Discovery using YFQL</a:t>
            </a:r>
          </a:p>
          <a:p>
            <a:r>
              <a:rPr lang="en-US" dirty="0" smtClean="0"/>
              <a:t>Automatic configuration of </a:t>
            </a:r>
            <a:r>
              <a:rPr lang="en-US" dirty="0" err="1" smtClean="0"/>
              <a:t>IoT</a:t>
            </a:r>
            <a:r>
              <a:rPr lang="en-US" dirty="0" smtClean="0"/>
              <a:t> applications</a:t>
            </a:r>
            <a:r>
              <a:rPr lang="en-US" dirty="0" smtClean="0"/>
              <a:t>, rules, and behaviors </a:t>
            </a:r>
          </a:p>
          <a:p>
            <a:r>
              <a:rPr lang="en-US" dirty="0"/>
              <a:t>Standalone semantics for data analysis, data at </a:t>
            </a:r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7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Thing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Semantic annotation for </a:t>
            </a:r>
            <a:r>
              <a:rPr lang="en-US" b="1" dirty="0" smtClean="0"/>
              <a:t>Thing Description </a:t>
            </a:r>
            <a:r>
              <a:rPr lang="en-US" dirty="0" smtClean="0"/>
              <a:t>instances</a:t>
            </a:r>
          </a:p>
          <a:p>
            <a:r>
              <a:rPr lang="en-US" dirty="0" smtClean="0"/>
              <a:t>Describes </a:t>
            </a:r>
            <a:r>
              <a:rPr lang="en-US" b="1" dirty="0" smtClean="0"/>
              <a:t>Things</a:t>
            </a:r>
            <a:r>
              <a:rPr lang="en-US" dirty="0" smtClean="0"/>
              <a:t> using </a:t>
            </a:r>
            <a:r>
              <a:rPr lang="en-US" b="1" dirty="0" smtClean="0"/>
              <a:t>Capability</a:t>
            </a:r>
            <a:r>
              <a:rPr lang="en-US" dirty="0" smtClean="0"/>
              <a:t> identifiers</a:t>
            </a:r>
          </a:p>
          <a:p>
            <a:r>
              <a:rPr lang="en-US" dirty="0" smtClean="0"/>
              <a:t>Describes TD </a:t>
            </a:r>
            <a:r>
              <a:rPr lang="en-US" b="1" dirty="0" smtClean="0"/>
              <a:t>Events</a:t>
            </a:r>
            <a:r>
              <a:rPr lang="en-US" dirty="0" smtClean="0"/>
              <a:t>, </a:t>
            </a:r>
            <a:r>
              <a:rPr lang="en-US" b="1" dirty="0" smtClean="0"/>
              <a:t>Actions</a:t>
            </a:r>
            <a:r>
              <a:rPr lang="en-US" dirty="0" smtClean="0"/>
              <a:t>, and </a:t>
            </a:r>
            <a:r>
              <a:rPr lang="en-US" b="1" dirty="0" smtClean="0"/>
              <a:t>Properties</a:t>
            </a:r>
            <a:r>
              <a:rPr lang="en-US" dirty="0" smtClean="0"/>
              <a:t> using </a:t>
            </a:r>
            <a:r>
              <a:rPr lang="en-US" b="1" dirty="0" smtClean="0"/>
              <a:t>Interaction</a:t>
            </a:r>
            <a:r>
              <a:rPr lang="en-US" dirty="0" smtClean="0"/>
              <a:t> identifiers</a:t>
            </a:r>
          </a:p>
          <a:p>
            <a:r>
              <a:rPr lang="en-US" dirty="0" smtClean="0"/>
              <a:t>Describes </a:t>
            </a:r>
            <a:r>
              <a:rPr lang="en-US" b="1" dirty="0" err="1" smtClean="0"/>
              <a:t>DataSchema</a:t>
            </a:r>
            <a:r>
              <a:rPr lang="en-US" dirty="0" smtClean="0"/>
              <a:t> instances using </a:t>
            </a:r>
            <a:r>
              <a:rPr lang="en-US" b="1" dirty="0" smtClean="0"/>
              <a:t>Data Item</a:t>
            </a:r>
            <a:r>
              <a:rPr lang="en-US" dirty="0" smtClean="0"/>
              <a:t> identifiers and constraint systems</a:t>
            </a:r>
          </a:p>
          <a:p>
            <a:r>
              <a:rPr lang="en-US" dirty="0" smtClean="0"/>
              <a:t>Thing Description contains concrete Protocol Bindings for specific transfer layer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9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en-US" dirty="0" smtClean="0"/>
              <a:t>Extended use Cases are enabled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8978"/>
            <a:ext cx="7886700" cy="4138758"/>
          </a:xfrm>
        </p:spPr>
        <p:txBody>
          <a:bodyPr/>
          <a:lstStyle/>
          <a:p>
            <a:r>
              <a:rPr lang="en-US" dirty="0"/>
              <a:t>Declarative Semantic API using the meta-interaction model </a:t>
            </a:r>
            <a:r>
              <a:rPr lang="en-US" dirty="0" smtClean="0"/>
              <a:t>directly</a:t>
            </a:r>
            <a:endParaRPr lang="en-US" dirty="0"/>
          </a:p>
          <a:p>
            <a:r>
              <a:rPr lang="en-US" dirty="0" smtClean="0"/>
              <a:t>Abstract </a:t>
            </a:r>
            <a:r>
              <a:rPr lang="en-US" dirty="0"/>
              <a:t>c</a:t>
            </a:r>
            <a:r>
              <a:rPr lang="en-US" dirty="0" smtClean="0"/>
              <a:t>onstructor language for building and composing instances of exposed things</a:t>
            </a:r>
          </a:p>
          <a:p>
            <a:pPr lvl="1"/>
            <a:r>
              <a:rPr lang="en-US" dirty="0" smtClean="0"/>
              <a:t>OCF, OMA LWM2M/IPSO, </a:t>
            </a:r>
            <a:r>
              <a:rPr lang="en-US" dirty="0" err="1" smtClean="0"/>
              <a:t>Zigbee</a:t>
            </a:r>
            <a:r>
              <a:rPr lang="en-US" dirty="0" smtClean="0"/>
              <a:t>/</a:t>
            </a:r>
            <a:r>
              <a:rPr lang="en-US" dirty="0" err="1" smtClean="0"/>
              <a:t>dotdot</a:t>
            </a:r>
            <a:r>
              <a:rPr lang="en-US" dirty="0" smtClean="0"/>
              <a:t>, BLE</a:t>
            </a:r>
          </a:p>
          <a:p>
            <a:pPr lvl="1"/>
            <a:r>
              <a:rPr lang="en-US" dirty="0" smtClean="0"/>
              <a:t>C2C API management (</a:t>
            </a:r>
            <a:r>
              <a:rPr lang="en-US" dirty="0" err="1" smtClean="0"/>
              <a:t>OpenAPI</a:t>
            </a:r>
            <a:r>
              <a:rPr lang="en-US" dirty="0" smtClean="0"/>
              <a:t> + Semantic Annotation)</a:t>
            </a:r>
          </a:p>
          <a:p>
            <a:pPr lvl="1"/>
            <a:r>
              <a:rPr lang="en-US" dirty="0" smtClean="0"/>
              <a:t>HAL, Hydra, JSON-</a:t>
            </a:r>
            <a:r>
              <a:rPr lang="en-US" dirty="0" err="1" smtClean="0"/>
              <a:t>Hyperschema</a:t>
            </a:r>
            <a:r>
              <a:rPr lang="en-US" dirty="0" smtClean="0"/>
              <a:t>,..</a:t>
            </a:r>
          </a:p>
          <a:p>
            <a:r>
              <a:rPr lang="en-US" dirty="0" smtClean="0"/>
              <a:t>Interoperable definitions for orchestrations: rules, behaviors, scenes, and enumerations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mostly informational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64" y="1825625"/>
            <a:ext cx="7673686" cy="4351338"/>
          </a:xfrm>
        </p:spPr>
        <p:txBody>
          <a:bodyPr/>
          <a:lstStyle/>
          <a:p>
            <a:r>
              <a:rPr lang="en-US" dirty="0" smtClean="0"/>
              <a:t>What problem is being solved 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iot.schema.org</a:t>
            </a:r>
            <a:r>
              <a:rPr lang="en-US" dirty="0" smtClean="0"/>
              <a:t> ?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iot.schema.org</a:t>
            </a:r>
            <a:r>
              <a:rPr lang="en-US" dirty="0" smtClean="0"/>
              <a:t> work ?</a:t>
            </a:r>
          </a:p>
          <a:p>
            <a:r>
              <a:rPr lang="en-US" dirty="0" smtClean="0"/>
              <a:t>Who is </a:t>
            </a:r>
            <a:r>
              <a:rPr lang="en-US" dirty="0" err="1" smtClean="0"/>
              <a:t>iot.schema.org</a:t>
            </a:r>
            <a:r>
              <a:rPr lang="en-US" dirty="0" smtClean="0"/>
              <a:t> for ?</a:t>
            </a:r>
          </a:p>
          <a:p>
            <a:r>
              <a:rPr lang="en-US" dirty="0" smtClean="0"/>
              <a:t>How is </a:t>
            </a:r>
            <a:r>
              <a:rPr lang="en-US" dirty="0" err="1" smtClean="0"/>
              <a:t>iot.schema.org</a:t>
            </a:r>
            <a:r>
              <a:rPr lang="en-US" dirty="0" smtClean="0"/>
              <a:t> intended to be used ?</a:t>
            </a:r>
          </a:p>
          <a:p>
            <a:r>
              <a:rPr lang="en-US" dirty="0" smtClean="0"/>
              <a:t>What is the status, the gaps ?</a:t>
            </a:r>
          </a:p>
          <a:p>
            <a:r>
              <a:rPr lang="en-US" dirty="0" smtClean="0"/>
              <a:t>How do I get involved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3898"/>
            <a:ext cx="7886700" cy="4351338"/>
          </a:xfrm>
        </p:spPr>
        <p:txBody>
          <a:bodyPr/>
          <a:lstStyle/>
          <a:p>
            <a:r>
              <a:rPr lang="en-US" dirty="0" smtClean="0"/>
              <a:t>Monthly Teleconferences since mid-2017</a:t>
            </a:r>
          </a:p>
          <a:p>
            <a:r>
              <a:rPr lang="en-US" dirty="0" smtClean="0"/>
              <a:t>Examples </a:t>
            </a:r>
            <a:r>
              <a:rPr lang="en-US" dirty="0" smtClean="0"/>
              <a:t>of Definitions in a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err="1" smtClean="0"/>
              <a:t>FoI</a:t>
            </a:r>
            <a:r>
              <a:rPr lang="en-US" dirty="0" smtClean="0"/>
              <a:t> annotation examples are also in the repo</a:t>
            </a:r>
          </a:p>
          <a:p>
            <a:r>
              <a:rPr lang="en-US" dirty="0" smtClean="0"/>
              <a:t>Prototypes tested at W3C Web of Things </a:t>
            </a:r>
            <a:r>
              <a:rPr lang="en-US" dirty="0" err="1" smtClean="0"/>
              <a:t>Plugfests</a:t>
            </a:r>
            <a:r>
              <a:rPr lang="en-US" dirty="0" smtClean="0"/>
              <a:t> and WISHI/IETF Hackathons from mid 2017</a:t>
            </a:r>
          </a:p>
          <a:p>
            <a:r>
              <a:rPr lang="en-US" dirty="0" smtClean="0"/>
              <a:t>Some contributors are ready to begin </a:t>
            </a:r>
            <a:r>
              <a:rPr lang="en-US" dirty="0" err="1" smtClean="0"/>
              <a:t>submittting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We need to build out some tools and processes</a:t>
            </a:r>
          </a:p>
          <a:p>
            <a:r>
              <a:rPr lang="en-US" dirty="0" smtClean="0"/>
              <a:t>W3C Community Group with Web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5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github.com/iot-schema-collab/teleconferences/blob/master/README.md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github.com/iot-schema-collab/intro-materials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github.com/iot-schema-collab/teleconferences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W3C Web of Things IG/WG</a:t>
            </a:r>
          </a:p>
          <a:p>
            <a:pPr lvl="1"/>
            <a:r>
              <a:rPr lang="en-US" dirty="0">
                <a:hlinkClick r:id="rId4"/>
              </a:rPr>
              <a:t>https://www.w3.org/WoT/WG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02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4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Problem being solved: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808049"/>
            <a:ext cx="6718300" cy="378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5769" y="5710009"/>
            <a:ext cx="30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https</a:t>
            </a:r>
            <a:r>
              <a:rPr lang="en-US" dirty="0" smtClean="0"/>
              <a:t>://</a:t>
            </a:r>
            <a:r>
              <a:rPr lang="en-US" dirty="0" err="1" smtClean="0"/>
              <a:t>xkcd.com</a:t>
            </a:r>
            <a:r>
              <a:rPr lang="en-US" dirty="0" smtClean="0"/>
              <a:t>/927/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IoTSI</a:t>
            </a:r>
            <a:r>
              <a:rPr lang="en-US" dirty="0" smtClean="0"/>
              <a:t> - </a:t>
            </a:r>
            <a:r>
              <a:rPr lang="en-US" dirty="0" err="1" smtClean="0"/>
              <a:t>IoT</a:t>
            </a:r>
            <a:r>
              <a:rPr lang="en-US" dirty="0" smtClean="0"/>
              <a:t> Semantic Interoperability Workshop</a:t>
            </a:r>
          </a:p>
          <a:p>
            <a:r>
              <a:rPr lang="en-US" dirty="0" smtClean="0"/>
              <a:t>WISHI </a:t>
            </a:r>
            <a:r>
              <a:rPr lang="mr-IN" dirty="0" smtClean="0"/>
              <a:t>–</a:t>
            </a:r>
            <a:r>
              <a:rPr lang="en-US" dirty="0" smtClean="0"/>
              <a:t> Work on </a:t>
            </a:r>
            <a:r>
              <a:rPr lang="en-US" dirty="0" err="1" smtClean="0"/>
              <a:t>IoT</a:t>
            </a:r>
            <a:r>
              <a:rPr lang="en-US" dirty="0" smtClean="0"/>
              <a:t> Semantic and Hypermedia i15</a:t>
            </a:r>
          </a:p>
          <a:p>
            <a:r>
              <a:rPr lang="en-US" dirty="0" smtClean="0"/>
              <a:t>Many different models and protocols for a common set of high level patterns</a:t>
            </a:r>
          </a:p>
          <a:p>
            <a:r>
              <a:rPr lang="en-US" dirty="0" smtClean="0"/>
              <a:t>Semantic Normalization vs. Protocol Translation</a:t>
            </a:r>
          </a:p>
          <a:p>
            <a:r>
              <a:rPr lang="en-US" dirty="0" smtClean="0"/>
              <a:t>Diversity in device protocols is a feature</a:t>
            </a:r>
          </a:p>
        </p:txBody>
      </p:sp>
    </p:spTree>
    <p:extLst>
      <p:ext uri="{BB962C8B-B14F-4D97-AF65-F5344CB8AC3E}">
        <p14:creationId xmlns:p14="http://schemas.microsoft.com/office/powerpoint/2010/main" val="164432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 smtClean="0"/>
              <a:t>Problem being solved </a:t>
            </a:r>
            <a:r>
              <a:rPr lang="mr-IN" dirty="0" smtClean="0"/>
              <a:t>–</a:t>
            </a:r>
            <a:r>
              <a:rPr lang="en-US" dirty="0" smtClean="0"/>
              <a:t> Semantic Interoperability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3671"/>
            <a:ext cx="7886700" cy="4351338"/>
          </a:xfrm>
        </p:spPr>
        <p:txBody>
          <a:bodyPr/>
          <a:lstStyle/>
          <a:p>
            <a:r>
              <a:rPr lang="en-US" dirty="0" smtClean="0"/>
              <a:t>Acknowledge the diversity of </a:t>
            </a:r>
            <a:r>
              <a:rPr lang="en-US" dirty="0" err="1" smtClean="0"/>
              <a:t>IoT</a:t>
            </a:r>
            <a:r>
              <a:rPr lang="en-US" dirty="0" smtClean="0"/>
              <a:t> device ecosystems </a:t>
            </a:r>
          </a:p>
          <a:p>
            <a:pPr lvl="1"/>
            <a:r>
              <a:rPr lang="en-US" dirty="0" smtClean="0"/>
              <a:t>Not another device standard </a:t>
            </a:r>
          </a:p>
          <a:p>
            <a:pPr lvl="1"/>
            <a:r>
              <a:rPr lang="en-US" dirty="0" smtClean="0"/>
              <a:t>Adaptive to diverse protocol, language, and data models </a:t>
            </a:r>
          </a:p>
          <a:p>
            <a:pPr lvl="1"/>
            <a:r>
              <a:rPr lang="en-US" dirty="0" smtClean="0"/>
              <a:t>Distill the common and stable operational features </a:t>
            </a:r>
          </a:p>
          <a:p>
            <a:pPr lvl="1"/>
            <a:r>
              <a:rPr lang="en-US" dirty="0" smtClean="0"/>
              <a:t>Second "narrow waist" for systems above IP networks</a:t>
            </a:r>
          </a:p>
          <a:p>
            <a:r>
              <a:rPr lang="en-US" dirty="0" smtClean="0"/>
              <a:t>Address the ease of use of Semantic Web for </a:t>
            </a:r>
            <a:r>
              <a:rPr lang="en-US" dirty="0" err="1" smtClean="0"/>
              <a:t>IoT</a:t>
            </a:r>
            <a:r>
              <a:rPr lang="en-US" dirty="0" smtClean="0"/>
              <a:t> and use of </a:t>
            </a:r>
            <a:r>
              <a:rPr lang="en-US" dirty="0" err="1" smtClean="0"/>
              <a:t>IoT</a:t>
            </a:r>
            <a:r>
              <a:rPr lang="en-US" dirty="0" smtClean="0"/>
              <a:t> for Semantic Web</a:t>
            </a:r>
          </a:p>
          <a:p>
            <a:pPr lvl="1"/>
            <a:r>
              <a:rPr lang="en-US" dirty="0" smtClean="0"/>
              <a:t>Not another </a:t>
            </a:r>
            <a:r>
              <a:rPr lang="en-US" dirty="0" err="1" smtClean="0"/>
              <a:t>IoT</a:t>
            </a:r>
            <a:r>
              <a:rPr lang="en-US" dirty="0" smtClean="0"/>
              <a:t> ontology</a:t>
            </a:r>
          </a:p>
          <a:p>
            <a:pPr lvl="1"/>
            <a:r>
              <a:rPr lang="en-US" dirty="0" smtClean="0"/>
              <a:t>A conceptual layer that models connected things in relation to existing ontologies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Narrow Waist in System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9243" y="5308600"/>
            <a:ext cx="850900" cy="520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143" y="5308600"/>
            <a:ext cx="863600" cy="520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dotdot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1743" y="5308600"/>
            <a:ext cx="112713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LWM2M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8293" y="5308600"/>
            <a:ext cx="1079500" cy="520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Fairhair</a:t>
            </a:r>
          </a:p>
        </p:txBody>
      </p:sp>
      <p:sp>
        <p:nvSpPr>
          <p:cNvPr id="8" name="Cloud 7"/>
          <p:cNvSpPr/>
          <p:nvPr/>
        </p:nvSpPr>
        <p:spPr>
          <a:xfrm>
            <a:off x="1930400" y="3784600"/>
            <a:ext cx="3136900" cy="107950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IP Networks LAN/WAN (WiFi, Thread)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0400" y="3048000"/>
            <a:ext cx="3136900" cy="597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Semantic Interoperability (Software Adaptation)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1612900" y="1803400"/>
            <a:ext cx="603250" cy="749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4673600" y="1803400"/>
            <a:ext cx="603250" cy="749300"/>
          </a:xfrm>
          <a:prstGeom prst="foldedCorner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632200" y="1803400"/>
            <a:ext cx="603250" cy="7493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2622550" y="1803400"/>
            <a:ext cx="603250" cy="7493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6930" y="1848366"/>
            <a:ext cx="2581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Many Applications. Local and Remote </a:t>
            </a:r>
            <a:endParaRPr 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5876930" y="5181600"/>
            <a:ext cx="2670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Many Devices, Different Ecosystems</a:t>
            </a:r>
            <a:endParaRPr lang="en-US" sz="2000" b="1"/>
          </a:p>
        </p:txBody>
      </p:sp>
      <p:sp>
        <p:nvSpPr>
          <p:cNvPr id="17" name="Rectangle 16"/>
          <p:cNvSpPr/>
          <p:nvPr/>
        </p:nvSpPr>
        <p:spPr>
          <a:xfrm>
            <a:off x="5876930" y="3128984"/>
            <a:ext cx="2009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Common Infrastructure</a:t>
            </a:r>
          </a:p>
          <a:p>
            <a:r>
              <a:rPr lang="en-US" sz="2000" b="1">
                <a:solidFill>
                  <a:srgbClr val="000000"/>
                </a:solidFill>
              </a:rPr>
              <a:t>(Protocols, Formats, and Meta Models)</a:t>
            </a:r>
            <a:endParaRPr lang="en-US" sz="2000" b="1"/>
          </a:p>
        </p:txBody>
      </p:sp>
      <p:sp>
        <p:nvSpPr>
          <p:cNvPr id="18" name="Right Brace 17"/>
          <p:cNvSpPr/>
          <p:nvPr/>
        </p:nvSpPr>
        <p:spPr>
          <a:xfrm>
            <a:off x="5308600" y="3048000"/>
            <a:ext cx="339730" cy="17907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 rot="19672423">
            <a:off x="2204968" y="2393795"/>
            <a:ext cx="495300" cy="198087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18736401">
            <a:off x="4425949" y="4033781"/>
            <a:ext cx="495300" cy="1521399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3014476">
            <a:off x="1968500" y="4052419"/>
            <a:ext cx="495300" cy="1521399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 rot="1644884">
            <a:off x="4296218" y="2431337"/>
            <a:ext cx="495300" cy="1931168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20657248">
            <a:off x="2846018" y="2515008"/>
            <a:ext cx="495300" cy="1718707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825512">
            <a:off x="3518752" y="2505862"/>
            <a:ext cx="495300" cy="1623511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20657248">
            <a:off x="3710210" y="4284476"/>
            <a:ext cx="495300" cy="103999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1819610">
            <a:off x="2908226" y="4345328"/>
            <a:ext cx="495300" cy="103999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8488" y="3837474"/>
            <a:ext cx="142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Internet of Things</a:t>
            </a:r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1068488" y="2973337"/>
            <a:ext cx="111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Web of Things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93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33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Diverse Devices and </a:t>
            </a:r>
            <a:r>
              <a:rPr lang="en-US" sz="4000" dirty="0" smtClean="0"/>
              <a:t>Applications, Common Protocols and Semantics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730500" y="5036131"/>
            <a:ext cx="2209800" cy="482600"/>
          </a:xfrm>
          <a:prstGeom prst="rect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5464" y="5092765"/>
            <a:ext cx="103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UDP/TCP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0500" y="4553531"/>
            <a:ext cx="2209800" cy="482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Protocols, Formats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5464" y="4597465"/>
            <a:ext cx="337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IETF CoAP, CBOR, Link-Format </a:t>
            </a:r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2730500" y="4070931"/>
            <a:ext cx="2209800" cy="48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Device Ecosystems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5464" y="4127565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OCF, </a:t>
            </a:r>
            <a:r>
              <a:rPr lang="en-US" dirty="0" smtClean="0">
                <a:solidFill>
                  <a:schemeClr val="tx1"/>
                </a:solidFill>
              </a:rPr>
              <a:t>OMA, </a:t>
            </a:r>
            <a:r>
              <a:rPr lang="en-US" err="1" smtClean="0">
                <a:solidFill>
                  <a:schemeClr val="tx1"/>
                </a:solidFill>
              </a:rPr>
              <a:t>Zigbee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Fairhair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35938" y="5518731"/>
            <a:ext cx="2209800" cy="482600"/>
          </a:xfrm>
          <a:prstGeom prst="rect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0902" y="5575365"/>
            <a:ext cx="218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WiFi, IPV6, Bluetooth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35938" y="3588331"/>
            <a:ext cx="2209800" cy="48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 Binding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30500" y="3105731"/>
            <a:ext cx="2209800" cy="482600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 Description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0500" y="2623131"/>
            <a:ext cx="2209800" cy="482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Semantic Vocab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5062002" y="3105731"/>
            <a:ext cx="297398" cy="9652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55683" y="3365565"/>
            <a:ext cx="260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W3C Thing Description</a:t>
            </a:r>
            <a:endParaRPr lang="en-US" sz="2000" b="1"/>
          </a:p>
        </p:txBody>
      </p:sp>
      <p:sp>
        <p:nvSpPr>
          <p:cNvPr id="19" name="Rectangle 18"/>
          <p:cNvSpPr/>
          <p:nvPr/>
        </p:nvSpPr>
        <p:spPr>
          <a:xfrm>
            <a:off x="5194300" y="2661231"/>
            <a:ext cx="1773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iot.schema.org</a:t>
            </a:r>
            <a:endParaRPr lang="en-US" sz="2000" b="1"/>
          </a:p>
        </p:txBody>
      </p:sp>
      <p:sp>
        <p:nvSpPr>
          <p:cNvPr id="20" name="Right Brace 19"/>
          <p:cNvSpPr/>
          <p:nvPr/>
        </p:nvSpPr>
        <p:spPr>
          <a:xfrm flipH="1" flipV="1">
            <a:off x="2318802" y="2623131"/>
            <a:ext cx="297398" cy="14478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flipH="1" flipV="1">
            <a:off x="2318802" y="4553531"/>
            <a:ext cx="297398" cy="14478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200" y="4826065"/>
            <a:ext cx="200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Internet of Things 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Narrow Waist</a:t>
            </a:r>
          </a:p>
          <a:p>
            <a:pPr algn="r"/>
            <a:r>
              <a:rPr lang="en-US"/>
              <a:t>of Protocols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878500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/>
              <a:t>Web of Things</a:t>
            </a:r>
          </a:p>
          <a:p>
            <a:pPr algn="r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Narrow Waist</a:t>
            </a:r>
          </a:p>
          <a:p>
            <a:pPr algn="r"/>
            <a:r>
              <a:rPr lang="en-US"/>
              <a:t> of Semantics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0500" y="2140531"/>
            <a:ext cx="2209800" cy="48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94300" y="2152199"/>
            <a:ext cx="267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Interoperable Applications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3100" y="2065700"/>
            <a:ext cx="153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Diverse Applications</a:t>
            </a:r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998034" y="4025965"/>
            <a:ext cx="1211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Diverse Devices </a:t>
            </a:r>
            <a:endParaRPr lang="en-US" b="1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2209800" y="2381831"/>
            <a:ext cx="406400" cy="7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09800" y="4363031"/>
            <a:ext cx="406400" cy="7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65381" y="2546931"/>
            <a:ext cx="2358521" cy="1606034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65381" y="4496896"/>
            <a:ext cx="2358521" cy="611485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572"/>
            <a:ext cx="78867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835"/>
            <a:ext cx="7886700" cy="5053010"/>
          </a:xfrm>
        </p:spPr>
        <p:txBody>
          <a:bodyPr/>
          <a:lstStyle/>
          <a:p>
            <a:r>
              <a:rPr lang="en-US" dirty="0" smtClean="0"/>
              <a:t>A layer to bridge between device ecosystems and Semantic </a:t>
            </a:r>
            <a:r>
              <a:rPr lang="en-US" dirty="0"/>
              <a:t>W</a:t>
            </a:r>
            <a:r>
              <a:rPr lang="en-US" dirty="0" smtClean="0"/>
              <a:t>eb technology, consisting of</a:t>
            </a:r>
          </a:p>
          <a:p>
            <a:r>
              <a:rPr lang="en-US" dirty="0" smtClean="0"/>
              <a:t>Publicly available, reusable, interoperable, and compose-able definitions for connected things</a:t>
            </a:r>
          </a:p>
          <a:p>
            <a:r>
              <a:rPr lang="en-US" dirty="0" smtClean="0"/>
              <a:t>Property and relation types to enable reuse of existing ontologies and definitions</a:t>
            </a:r>
          </a:p>
          <a:p>
            <a:pPr lvl="1"/>
            <a:r>
              <a:rPr lang="en-US" dirty="0" smtClean="0"/>
              <a:t>SSN, SOSA, SAREF, QUDT</a:t>
            </a:r>
          </a:p>
          <a:p>
            <a:pPr lvl="1"/>
            <a:r>
              <a:rPr lang="en-US" dirty="0" smtClean="0"/>
              <a:t>Property types for e.g. Feature of Interest</a:t>
            </a:r>
          </a:p>
          <a:p>
            <a:r>
              <a:rPr lang="en-US" dirty="0" smtClean="0"/>
              <a:t>Follow the example and align with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Extend the </a:t>
            </a:r>
            <a:r>
              <a:rPr lang="en-US" dirty="0" err="1" smtClean="0"/>
              <a:t>schema.org</a:t>
            </a:r>
            <a:r>
              <a:rPr lang="en-US" dirty="0" smtClean="0"/>
              <a:t> patterns </a:t>
            </a:r>
          </a:p>
          <a:p>
            <a:pPr lvl="1"/>
            <a:r>
              <a:rPr lang="en-US" dirty="0" smtClean="0"/>
              <a:t>Community contributions and open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definitions that follow the design patterns and interaction affordances of connected thongs</a:t>
            </a:r>
          </a:p>
          <a:p>
            <a:r>
              <a:rPr lang="en-US" dirty="0" smtClean="0"/>
              <a:t>Interoperable due to a set of static and dynamic semantic constraints</a:t>
            </a:r>
          </a:p>
          <a:p>
            <a:r>
              <a:rPr lang="en-US" dirty="0" smtClean="0"/>
              <a:t>Define a "Capability" that represents </a:t>
            </a:r>
            <a:r>
              <a:rPr lang="mr-IN" dirty="0" smtClean="0"/>
              <a:t>–</a:t>
            </a:r>
            <a:r>
              <a:rPr lang="en-US" dirty="0" smtClean="0"/>
              <a:t> typically </a:t>
            </a:r>
            <a:r>
              <a:rPr lang="mr-IN" dirty="0" smtClean="0"/>
              <a:t>–</a:t>
            </a:r>
            <a:r>
              <a:rPr lang="en-US" dirty="0" smtClean="0"/>
              <a:t> the smallest practical compose-able unit of functionality </a:t>
            </a:r>
          </a:p>
          <a:p>
            <a:r>
              <a:rPr lang="en-US" dirty="0" smtClean="0"/>
              <a:t>For example, a temperature sensor, or a door 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3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2895</TotalTime>
  <Words>996</Words>
  <Application>Microsoft Macintosh PowerPoint</Application>
  <PresentationFormat>Letter Paper (8.5x11 in)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Office Theme</vt:lpstr>
      <vt:lpstr>iot.schema.org</vt:lpstr>
      <vt:lpstr>This is mostly informational</vt:lpstr>
      <vt:lpstr>This is the Problem being solved:</vt:lpstr>
      <vt:lpstr>Background</vt:lpstr>
      <vt:lpstr>Problem being solved – Semantic Interoperability for IoT</vt:lpstr>
      <vt:lpstr>Narrow Waist in System Design</vt:lpstr>
      <vt:lpstr>Diverse Devices and Applications, Common Protocols and Semantics </vt:lpstr>
      <vt:lpstr>What is iot.schema.org</vt:lpstr>
      <vt:lpstr>iot.schema.org Definitions</vt:lpstr>
      <vt:lpstr>iot.schema.org Capabilities</vt:lpstr>
      <vt:lpstr>iot.schema.org Categories/Classes</vt:lpstr>
      <vt:lpstr>iot.schema.org Categories</vt:lpstr>
      <vt:lpstr>iot.schema.org Conceptual Integration with other ontologies</vt:lpstr>
      <vt:lpstr>Integration with other Ontologies </vt:lpstr>
      <vt:lpstr>Connect things to the real world</vt:lpstr>
      <vt:lpstr>Feature of Interest Properties</vt:lpstr>
      <vt:lpstr>iot.schema.org Specific Use Cases</vt:lpstr>
      <vt:lpstr>W3C WoT Thing Description</vt:lpstr>
      <vt:lpstr>Extended use Cases are enabled</vt:lpstr>
      <vt:lpstr>Status</vt:lpstr>
      <vt:lpstr>References</vt:lpstr>
      <vt:lpstr>Thank You!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101</cp:revision>
  <cp:lastPrinted>2018-10-09T04:42:19Z</cp:lastPrinted>
  <dcterms:created xsi:type="dcterms:W3CDTF">2018-10-07T20:20:28Z</dcterms:created>
  <dcterms:modified xsi:type="dcterms:W3CDTF">2018-10-09T20:38:19Z</dcterms:modified>
</cp:coreProperties>
</file>