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57" r:id="rId5"/>
    <p:sldId id="273" r:id="rId6"/>
    <p:sldId id="275" r:id="rId7"/>
    <p:sldId id="277" r:id="rId8"/>
    <p:sldId id="262" r:id="rId9"/>
    <p:sldId id="267" r:id="rId10"/>
    <p:sldId id="280" r:id="rId11"/>
    <p:sldId id="265" r:id="rId12"/>
    <p:sldId id="266" r:id="rId13"/>
    <p:sldId id="278" r:id="rId14"/>
    <p:sldId id="269" r:id="rId15"/>
    <p:sldId id="270" r:id="rId16"/>
    <p:sldId id="279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8B1FA-5172-48FA-9452-D2F6356605A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C3DCA-86D7-4E6E-81CD-EC7D1228F39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kaaloke/Berkeley-IBM-U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rickschema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-haystack.org/tag/chilled" TargetMode="External"/><Relationship Id="rId7" Type="http://schemas.openxmlformats.org/officeDocument/2006/relationships/hyperlink" Target="https://project-haystack.org/tag/senso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ject-haystack.org/tag/temp" TargetMode="External"/><Relationship Id="rId5" Type="http://schemas.openxmlformats.org/officeDocument/2006/relationships/hyperlink" Target="https://project-haystack.org/tag/delta" TargetMode="External"/><Relationship Id="rId4" Type="http://schemas.openxmlformats.org/officeDocument/2006/relationships/hyperlink" Target="https://project-haystack.org/tag/water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iot.schema.org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Alignment with Brick </a:t>
            </a:r>
            <a:r>
              <a:rPr lang="de-DE" dirty="0" smtClean="0"/>
              <a:t>Schema </a:t>
            </a:r>
            <a:r>
              <a:rPr lang="en-US" dirty="0" smtClean="0"/>
              <a:t>and Haystack Vocabulary,</a:t>
            </a:r>
          </a:p>
          <a:p>
            <a:r>
              <a:rPr lang="de-DE" dirty="0" smtClean="0"/>
              <a:t>Update on Feature of Interest </a:t>
            </a:r>
            <a:endParaRPr lang="en-US" dirty="0" smtClean="0"/>
          </a:p>
          <a:p>
            <a:r>
              <a:rPr lang="en-US" sz="2200" dirty="0" smtClean="0"/>
              <a:t>June 28, 2018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New: Integration of Haystack vocabulary in iot.schema.org</a:t>
            </a:r>
          </a:p>
        </p:txBody>
      </p:sp>
      <p:pic>
        <p:nvPicPr>
          <p:cNvPr id="3" name="Picture 2" descr="D:\Work\Work on WoT Embedded Semantic Framework\Repositories\siemens-semantic-models\iot.schema.org\Haystack-iot.schema\Haystack-iotschema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00" y="1483200"/>
            <a:ext cx="6983419" cy="513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de-DE" dirty="0" err="1" smtClean="0"/>
              <a:t>iot:Capability</a:t>
            </a:r>
            <a:r>
              <a:rPr lang="de-DE" dirty="0" smtClean="0"/>
              <a:t>: </a:t>
            </a:r>
            <a:r>
              <a:rPr lang="de-DE" dirty="0" err="1" smtClean="0"/>
              <a:t>iot:Boiler</a:t>
            </a:r>
            <a:r>
              <a:rPr lang="de-DE" dirty="0" smtClean="0"/>
              <a:t> </a:t>
            </a:r>
          </a:p>
          <a:p>
            <a:pPr lvl="1"/>
            <a:r>
              <a:rPr lang="de-DE" dirty="0" err="1" smtClean="0"/>
              <a:t>subclasses</a:t>
            </a:r>
            <a:r>
              <a:rPr lang="de-DE" dirty="0" smtClean="0"/>
              <a:t>: </a:t>
            </a:r>
            <a:r>
              <a:rPr lang="de-DE" dirty="0" err="1" smtClean="0"/>
              <a:t>iot:HotWaterBoiler</a:t>
            </a:r>
            <a:r>
              <a:rPr lang="de-DE" dirty="0" smtClean="0"/>
              <a:t>, </a:t>
            </a:r>
            <a:r>
              <a:rPr lang="de-DE" dirty="0" err="1" smtClean="0"/>
              <a:t>iot:SteamBoiler</a:t>
            </a:r>
            <a:r>
              <a:rPr lang="de-DE" dirty="0" smtClean="0"/>
              <a:t>, </a:t>
            </a:r>
            <a:r>
              <a:rPr lang="de-DE" dirty="0" err="1" smtClean="0"/>
              <a:t>iot:OilBoiler</a:t>
            </a:r>
            <a:r>
              <a:rPr lang="de-DE" dirty="0" smtClean="0"/>
              <a:t> </a:t>
            </a:r>
            <a:r>
              <a:rPr lang="de-DE" dirty="0" err="1" smtClean="0"/>
              <a:t>etc</a:t>
            </a:r>
            <a:endParaRPr lang="de-DE" dirty="0" smtClean="0"/>
          </a:p>
          <a:p>
            <a:pPr>
              <a:buNone/>
            </a:pPr>
            <a:r>
              <a:rPr lang="de-DE" dirty="0" err="1" smtClean="0"/>
              <a:t>iot:InteractionPattern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iot:Action</a:t>
            </a:r>
            <a:r>
              <a:rPr lang="de-DE" dirty="0" smtClean="0"/>
              <a:t>: </a:t>
            </a:r>
            <a:r>
              <a:rPr lang="de-DE" dirty="0" err="1" smtClean="0"/>
              <a:t>iot:TurnOn</a:t>
            </a:r>
            <a:r>
              <a:rPr lang="de-DE" dirty="0" smtClean="0"/>
              <a:t>, </a:t>
            </a:r>
            <a:r>
              <a:rPr lang="de-DE" dirty="0" err="1" smtClean="0"/>
              <a:t>iot:TurnOff</a:t>
            </a:r>
            <a:r>
              <a:rPr lang="de-DE" dirty="0" smtClean="0"/>
              <a:t>  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iot:Property</a:t>
            </a:r>
            <a:r>
              <a:rPr lang="de-DE" dirty="0" smtClean="0"/>
              <a:t>: </a:t>
            </a:r>
            <a:r>
              <a:rPr lang="de-DE" dirty="0" err="1" smtClean="0"/>
              <a:t>iot:RunStatus</a:t>
            </a:r>
            <a:r>
              <a:rPr lang="de-DE" dirty="0" smtClean="0"/>
              <a:t>  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sensor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iot:Action</a:t>
            </a:r>
            <a:r>
              <a:rPr lang="de-DE" dirty="0" smtClean="0"/>
              <a:t>: </a:t>
            </a:r>
            <a:r>
              <a:rPr lang="de-DE" dirty="0" err="1" smtClean="0"/>
              <a:t>iot:CirculatePumpOn</a:t>
            </a:r>
            <a:r>
              <a:rPr lang="de-DE" dirty="0" smtClean="0"/>
              <a:t>, </a:t>
            </a:r>
            <a:r>
              <a:rPr lang="de-DE" dirty="0" err="1" smtClean="0"/>
              <a:t>iot:CirculatePumpOff</a:t>
            </a:r>
            <a:r>
              <a:rPr lang="de-DE" dirty="0" smtClean="0"/>
              <a:t> 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circ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pump 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iot:Property</a:t>
            </a:r>
            <a:r>
              <a:rPr lang="de-DE" dirty="0" smtClean="0"/>
              <a:t>: </a:t>
            </a:r>
            <a:r>
              <a:rPr lang="de-DE" dirty="0" err="1" smtClean="0"/>
              <a:t>iot:CirculatePumpStatus</a:t>
            </a:r>
            <a:r>
              <a:rPr lang="de-DE" dirty="0" smtClean="0"/>
              <a:t> 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circ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pump sensor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iot:Action</a:t>
            </a:r>
            <a:r>
              <a:rPr lang="de-DE" dirty="0" smtClean="0"/>
              <a:t>: </a:t>
            </a:r>
            <a:r>
              <a:rPr lang="de-DE" dirty="0" err="1" smtClean="0"/>
              <a:t>iot:CondensatePumpOn</a:t>
            </a:r>
            <a:r>
              <a:rPr lang="de-DE" dirty="0" smtClean="0"/>
              <a:t>, </a:t>
            </a:r>
            <a:r>
              <a:rPr lang="de-DE" dirty="0" err="1" smtClean="0"/>
              <a:t>iot:CondensatePumpOff</a:t>
            </a:r>
            <a:r>
              <a:rPr lang="de-DE" dirty="0" smtClean="0"/>
              <a:t> 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condensate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pump 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iot:Property</a:t>
            </a:r>
            <a:r>
              <a:rPr lang="de-DE" dirty="0" smtClean="0"/>
              <a:t>: </a:t>
            </a:r>
            <a:r>
              <a:rPr lang="de-DE" dirty="0" err="1" smtClean="0"/>
              <a:t>iot:CondensatePumpStatus</a:t>
            </a:r>
            <a:r>
              <a:rPr lang="de-DE" dirty="0" smtClean="0"/>
              <a:t> 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condensate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pump sensor</a:t>
            </a:r>
            <a:r>
              <a:rPr lang="de-DE" dirty="0" smtClean="0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:Boiler a owl:Class ;    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rdfs:label</a:t>
            </a:r>
            <a:r>
              <a:rPr lang="en-US" sz="1800" dirty="0" smtClean="0"/>
              <a:t> "Boiler"@en ;    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rdfs:subClassOf</a:t>
            </a:r>
            <a:r>
              <a:rPr lang="en-US" sz="1800" dirty="0" smtClean="0"/>
              <a:t> </a:t>
            </a:r>
            <a:r>
              <a:rPr lang="en-US" sz="1800" dirty="0" err="1" smtClean="0"/>
              <a:t>bf:Tag</a:t>
            </a:r>
            <a:r>
              <a:rPr lang="en-US" sz="1800" dirty="0" smtClean="0"/>
              <a:t> ;    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skos:definition</a:t>
            </a:r>
            <a:r>
              <a:rPr lang="en-US" sz="1800" dirty="0" smtClean="0"/>
              <a:t> ""@en ;    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bf:usedBy</a:t>
            </a:r>
            <a:r>
              <a:rPr lang="en-US" sz="1800" dirty="0" smtClean="0"/>
              <a:t> </a:t>
            </a:r>
            <a:r>
              <a:rPr lang="en-US" sz="1800" dirty="0" err="1" smtClean="0"/>
              <a:t>brick:Boiler</a:t>
            </a:r>
            <a:r>
              <a:rPr lang="en-US" sz="1800" dirty="0" smtClean="0"/>
              <a:t>,        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brick:Boiler_On_Off_Status</a:t>
            </a:r>
            <a:r>
              <a:rPr lang="en-US" sz="1800" dirty="0" smtClean="0"/>
              <a:t>,        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brick:Boiler_Run_Time_Sensor</a:t>
            </a:r>
            <a:r>
              <a:rPr lang="en-US" sz="1800" dirty="0" smtClean="0"/>
              <a:t>,        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brick:Boiler_Start_Stop_Status</a:t>
            </a:r>
            <a:r>
              <a:rPr lang="en-US" sz="1800" dirty="0" smtClean="0"/>
              <a:t> .</a:t>
            </a:r>
          </a:p>
          <a:p>
            <a:pPr>
              <a:buNone/>
            </a:pPr>
            <a:r>
              <a:rPr lang="en-US" sz="1800" dirty="0" err="1" smtClean="0"/>
              <a:t>brick:Boiler_Run_Time_Sensor</a:t>
            </a:r>
            <a:r>
              <a:rPr lang="en-US" sz="1800" dirty="0" smtClean="0"/>
              <a:t> </a:t>
            </a:r>
            <a:r>
              <a:rPr lang="en-US" sz="1800" dirty="0" err="1" smtClean="0"/>
              <a:t>bf:usesTag</a:t>
            </a:r>
            <a:r>
              <a:rPr lang="en-US" sz="1800" dirty="0" smtClean="0"/>
              <a:t> :Boiler,        :Run,        :Sensor,        :Time .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Haystack defines more points for a Boiler than present in Brick, e.g. Brick does not define: </a:t>
            </a:r>
          </a:p>
          <a:p>
            <a:pPr lvl="1"/>
            <a:r>
              <a:rPr lang="de-DE" sz="1600" dirty="0" err="1" smtClean="0">
                <a:solidFill>
                  <a:schemeClr val="accent6">
                    <a:lumMod val="75000"/>
                  </a:schemeClr>
                </a:solidFill>
              </a:rPr>
              <a:t>circ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 pump </a:t>
            </a:r>
            <a:r>
              <a:rPr lang="de-DE" sz="1600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de-DE" sz="1600" dirty="0" err="1" smtClean="0">
                <a:solidFill>
                  <a:schemeClr val="accent6">
                    <a:lumMod val="75000"/>
                  </a:schemeClr>
                </a:solidFill>
              </a:rPr>
              <a:t>circ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 pump </a:t>
            </a:r>
            <a:r>
              <a:rPr lang="de-DE" sz="1600" dirty="0" err="1" smtClean="0">
                <a:solidFill>
                  <a:schemeClr val="accent6">
                    <a:lumMod val="75000"/>
                  </a:schemeClr>
                </a:solidFill>
              </a:rPr>
              <a:t>sensor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de-DE" sz="1600" dirty="0" err="1" smtClean="0">
                <a:solidFill>
                  <a:schemeClr val="accent6">
                    <a:lumMod val="75000"/>
                  </a:schemeClr>
                </a:solidFill>
              </a:rPr>
              <a:t>condensate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 pump </a:t>
            </a:r>
            <a:r>
              <a:rPr lang="de-DE" sz="1600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de-DE" sz="1600" dirty="0" err="1" smtClean="0">
                <a:solidFill>
                  <a:schemeClr val="accent6">
                    <a:lumMod val="75000"/>
                  </a:schemeClr>
                </a:solidFill>
              </a:rPr>
              <a:t>condensate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 pump </a:t>
            </a:r>
            <a:r>
              <a:rPr lang="de-DE" sz="1600" dirty="0" err="1" smtClean="0">
                <a:solidFill>
                  <a:schemeClr val="accent6">
                    <a:lumMod val="75000"/>
                  </a:schemeClr>
                </a:solidFill>
              </a:rPr>
              <a:t>sensor</a:t>
            </a:r>
            <a:endParaRPr lang="en-US" sz="1600" dirty="0" smtClean="0"/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Feature of Interest 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Update on </a:t>
            </a:r>
            <a:r>
              <a:rPr lang="de-DE" dirty="0" err="1" smtClean="0"/>
              <a:t>the</a:t>
            </a:r>
            <a:r>
              <a:rPr lang="de-DE" dirty="0" smtClean="0"/>
              <a:t> meta-model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Feature Of Interest Pattern</a:t>
            </a:r>
          </a:p>
        </p:txBody>
      </p:sp>
      <p:pic>
        <p:nvPicPr>
          <p:cNvPr id="1026" name="Picture 2" descr="D:\Work\Work on WoT Embedded Semantic Framework\Repositories\siemens-semantic-models\iot.schema.org\Haystack-iot.schema\Feature-Of-Interest-Patter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8953" y="1412776"/>
            <a:ext cx="7025895" cy="44644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 Description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{  "@context": [{"</a:t>
            </a:r>
            <a:r>
              <a:rPr lang="en-US" sz="1600" dirty="0" err="1" smtClean="0"/>
              <a:t>iot</a:t>
            </a:r>
            <a:r>
              <a:rPr lang="en-US" sz="1600" dirty="0" smtClean="0"/>
              <a:t>": "http://iotschema.org/",</a:t>
            </a:r>
          </a:p>
          <a:p>
            <a:pPr>
              <a:buNone/>
            </a:pPr>
            <a:r>
              <a:rPr lang="en-US" sz="1600" dirty="0" smtClean="0"/>
              <a:t>		         "</a:t>
            </a:r>
            <a:r>
              <a:rPr lang="en-US" sz="1600" dirty="0" err="1" smtClean="0"/>
              <a:t>festoPA</a:t>
            </a:r>
            <a:r>
              <a:rPr lang="en-US" sz="1600" dirty="0" smtClean="0"/>
              <a:t>":"http://example.com/FestoPA/"}  ],</a:t>
            </a:r>
          </a:p>
          <a:p>
            <a:pPr>
              <a:buNone/>
            </a:pPr>
            <a:r>
              <a:rPr lang="en-US" sz="1600" dirty="0" smtClean="0"/>
              <a:t>    "@type": [ "Thing", "</a:t>
            </a:r>
            <a:r>
              <a:rPr lang="en-US" sz="1600" dirty="0" err="1" smtClean="0"/>
              <a:t>iot:Pump</a:t>
            </a:r>
            <a:r>
              <a:rPr lang="en-US" sz="1600" dirty="0" smtClean="0"/>
              <a:t>", "</a:t>
            </a:r>
            <a:r>
              <a:rPr lang="en-US" sz="1600" dirty="0" err="1" smtClean="0"/>
              <a:t>iot:Valve</a:t>
            </a:r>
            <a:r>
              <a:rPr lang="en-US" sz="1600" dirty="0" smtClean="0"/>
              <a:t>", "</a:t>
            </a:r>
            <a:r>
              <a:rPr lang="en-US" sz="1600" dirty="0" err="1" smtClean="0"/>
              <a:t>iot:FloatSwitch</a:t>
            </a:r>
            <a:r>
              <a:rPr lang="en-US" sz="1600" dirty="0" smtClean="0"/>
              <a:t>", "</a:t>
            </a:r>
            <a:r>
              <a:rPr lang="en-US" sz="1600" dirty="0" err="1" smtClean="0"/>
              <a:t>iot:UltrasonicSensing</a:t>
            </a:r>
            <a:r>
              <a:rPr lang="en-US" sz="1600" dirty="0" smtClean="0"/>
              <a:t>“ ],</a:t>
            </a:r>
          </a:p>
          <a:p>
            <a:pPr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  "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iot:isAssociatedWith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" : {"@id": "festoPA:FESTO-1", "@type": "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iot:LiquidMixingSystem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"},</a:t>
            </a:r>
          </a:p>
          <a:p>
            <a:pPr>
              <a:buNone/>
            </a:pPr>
            <a:r>
              <a:rPr lang="en-US" sz="1600" dirty="0" smtClean="0"/>
              <a:t>    "name": "</a:t>
            </a:r>
            <a:r>
              <a:rPr lang="en-US" sz="1600" dirty="0" err="1" smtClean="0"/>
              <a:t>FestoLive</a:t>
            </a:r>
            <a:r>
              <a:rPr lang="en-US" sz="1600" dirty="0" smtClean="0"/>
              <a:t>",</a:t>
            </a:r>
          </a:p>
          <a:p>
            <a:pPr>
              <a:buNone/>
            </a:pPr>
            <a:r>
              <a:rPr lang="en-US" sz="1600" dirty="0" smtClean="0"/>
              <a:t>    "id": "</a:t>
            </a:r>
            <a:r>
              <a:rPr lang="en-US" sz="1600" dirty="0" err="1" smtClean="0"/>
              <a:t>urn:dev:wot:siemens:festolive</a:t>
            </a:r>
            <a:r>
              <a:rPr lang="en-US" sz="1600" dirty="0" smtClean="0"/>
              <a:t>",</a:t>
            </a:r>
          </a:p>
          <a:p>
            <a:pPr>
              <a:buNone/>
            </a:pPr>
            <a:r>
              <a:rPr lang="en-US" sz="1600" dirty="0" smtClean="0"/>
              <a:t>    "security": [{"scheme": "basic"}],</a:t>
            </a:r>
          </a:p>
          <a:p>
            <a:pPr>
              <a:buNone/>
            </a:pPr>
            <a:r>
              <a:rPr lang="en-US" sz="1600" dirty="0" smtClean="0"/>
              <a:t>    "properties": { 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"</a:t>
            </a:r>
            <a:r>
              <a:rPr lang="en-US" sz="1600" dirty="0" err="1" smtClean="0"/>
              <a:t>PumpStatus</a:t>
            </a:r>
            <a:r>
              <a:rPr lang="en-US" sz="1600" dirty="0" smtClean="0"/>
              <a:t>": {</a:t>
            </a:r>
          </a:p>
          <a:p>
            <a:pPr>
              <a:buNone/>
            </a:pPr>
            <a:r>
              <a:rPr lang="en-US" sz="1600" dirty="0" smtClean="0"/>
              <a:t>            "@type": "</a:t>
            </a:r>
            <a:r>
              <a:rPr lang="en-US" sz="1600" dirty="0" err="1" smtClean="0"/>
              <a:t>iot:OperationStatus</a:t>
            </a:r>
            <a:r>
              <a:rPr lang="en-US" sz="1600" dirty="0" smtClean="0"/>
              <a:t>",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   "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isPropertyOf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": {"@id": "festoPA:Pipe2", "@type": "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iot:LiquidPipe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"},</a:t>
            </a:r>
          </a:p>
          <a:p>
            <a:pPr>
              <a:buNone/>
            </a:pPr>
            <a:r>
              <a:rPr lang="en-US" sz="1600" dirty="0" smtClean="0"/>
              <a:t>            "type": "object",</a:t>
            </a:r>
          </a:p>
          <a:p>
            <a:pPr>
              <a:buNone/>
            </a:pPr>
            <a:r>
              <a:rPr lang="en-US" sz="1600" dirty="0" smtClean="0"/>
              <a:t>            "properties": {"</a:t>
            </a:r>
            <a:r>
              <a:rPr lang="en-US" sz="1600" dirty="0" err="1" smtClean="0"/>
              <a:t>PumpStatus</a:t>
            </a:r>
            <a:r>
              <a:rPr lang="en-US" sz="1600" dirty="0" smtClean="0"/>
              <a:t>": {"type": "boolean"}},</a:t>
            </a:r>
          </a:p>
          <a:p>
            <a:pPr>
              <a:buNone/>
            </a:pPr>
            <a:r>
              <a:rPr lang="en-US" sz="1600" dirty="0" smtClean="0"/>
              <a:t>            "writable": false, "observable": false,</a:t>
            </a:r>
          </a:p>
          <a:p>
            <a:pPr>
              <a:buNone/>
            </a:pPr>
            <a:r>
              <a:rPr lang="en-US" sz="1600" dirty="0" smtClean="0"/>
              <a:t>            "forms": [{  "</a:t>
            </a:r>
            <a:r>
              <a:rPr lang="en-US" sz="1600" dirty="0" err="1" smtClean="0"/>
              <a:t>href</a:t>
            </a:r>
            <a:r>
              <a:rPr lang="en-US" sz="1600" dirty="0" smtClean="0"/>
              <a:t>": "https://129.144.182.85/iot/api/devices/Festo/PumpStatus",</a:t>
            </a:r>
          </a:p>
          <a:p>
            <a:pPr>
              <a:buNone/>
            </a:pPr>
            <a:r>
              <a:rPr lang="en-US" sz="1600" dirty="0" smtClean="0"/>
              <a:t>                "</a:t>
            </a:r>
            <a:r>
              <a:rPr lang="en-US" sz="1600" dirty="0" err="1" smtClean="0"/>
              <a:t>mediaType</a:t>
            </a:r>
            <a:r>
              <a:rPr lang="en-US" sz="1600" dirty="0" smtClean="0"/>
              <a:t>": "application/</a:t>
            </a:r>
            <a:r>
              <a:rPr lang="en-US" sz="1600" dirty="0" err="1" smtClean="0"/>
              <a:t>json</a:t>
            </a:r>
            <a:r>
              <a:rPr lang="en-US" sz="1600" dirty="0" smtClean="0"/>
              <a:t>“   }]   }</a:t>
            </a:r>
            <a:endParaRPr 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Questions please…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Alignment with Brick </a:t>
            </a:r>
            <a:r>
              <a:rPr lang="de-DE" dirty="0" smtClean="0"/>
              <a:t>Schema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Haystack vocabulary in iot.schema.org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Project </a:t>
            </a:r>
            <a:r>
              <a:rPr lang="de-DE" sz="3200" dirty="0" err="1" smtClean="0"/>
              <a:t>Haystack</a:t>
            </a:r>
            <a:r>
              <a:rPr lang="de-DE" sz="3200" dirty="0" smtClean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500" dirty="0" smtClean="0"/>
              <a:t>Background:</a:t>
            </a:r>
          </a:p>
          <a:p>
            <a:pPr lvl="1"/>
            <a:r>
              <a:rPr lang="en-US" sz="2100" dirty="0" smtClean="0"/>
              <a:t>Aims to standardize semantic data models to unlock the value of data generated by building equipment.</a:t>
            </a:r>
          </a:p>
          <a:p>
            <a:pPr lvl="1"/>
            <a:r>
              <a:rPr lang="en-US" sz="2100" dirty="0" smtClean="0"/>
              <a:t>It is an open source initiative to enable Internet of Things applications.</a:t>
            </a:r>
          </a:p>
          <a:p>
            <a:pPr lvl="1"/>
            <a:r>
              <a:rPr lang="en-US" sz="2100" dirty="0" smtClean="0"/>
              <a:t>Applications include automation, control, energy, HVAC, lighting, and other environmental systems.</a:t>
            </a:r>
          </a:p>
          <a:p>
            <a:r>
              <a:rPr lang="en-US" sz="2500" dirty="0" smtClean="0"/>
              <a:t>Goal: </a:t>
            </a:r>
          </a:p>
          <a:p>
            <a:pPr lvl="1"/>
            <a:r>
              <a:rPr lang="en-US" sz="2100" dirty="0" smtClean="0"/>
              <a:t>propose a concept to integration Haystack model with iot.schema.org</a:t>
            </a:r>
          </a:p>
          <a:p>
            <a:r>
              <a:rPr lang="en-US" sz="2500" dirty="0" smtClean="0"/>
              <a:t>Review of existing schemas, which provide an RDF/OWL model for Haystack, and a proposal for the integration</a:t>
            </a:r>
          </a:p>
          <a:p>
            <a:endParaRPr lang="de-DE" sz="25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Berkeley-IBM-UVA</a:t>
            </a:r>
            <a:br>
              <a:rPr lang="en-US" dirty="0" smtClean="0"/>
            </a:br>
            <a:r>
              <a:rPr lang="en-US" dirty="0" smtClean="0"/>
              <a:t>Model for Haystack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600" dirty="0" smtClean="0"/>
              <a:t>An RDF representation of Haystack tags and </a:t>
            </a:r>
            <a:r>
              <a:rPr lang="en-US" sz="2600" dirty="0" err="1" smtClean="0"/>
              <a:t>tagsets</a:t>
            </a:r>
            <a:endParaRPr lang="en-US" sz="2600" dirty="0"/>
          </a:p>
          <a:p>
            <a:r>
              <a:rPr lang="en-US" sz="2600" dirty="0" smtClean="0"/>
              <a:t>No schema available</a:t>
            </a:r>
          </a:p>
          <a:p>
            <a:r>
              <a:rPr lang="en-US" sz="2600" dirty="0" smtClean="0"/>
              <a:t>Example: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:</a:t>
            </a:r>
            <a:r>
              <a:rPr lang="en-US" sz="1800" dirty="0" err="1" smtClean="0"/>
              <a:t>ahu</a:t>
            </a:r>
            <a:r>
              <a:rPr lang="en-US" sz="1800" dirty="0" smtClean="0"/>
              <a:t>  </a:t>
            </a:r>
            <a:r>
              <a:rPr lang="en-US" sz="1800" dirty="0" err="1" smtClean="0"/>
              <a:t>rdfs:subClassOf</a:t>
            </a:r>
            <a:r>
              <a:rPr lang="en-US" sz="1800" dirty="0" smtClean="0"/>
              <a:t>      :</a:t>
            </a:r>
            <a:r>
              <a:rPr lang="en-US" sz="1800" dirty="0" err="1" smtClean="0"/>
              <a:t>HaystackMarker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rdfs:label</a:t>
            </a:r>
            <a:r>
              <a:rPr lang="en-US" sz="1800" dirty="0" smtClean="0"/>
              <a:t>    "AHU"@en;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rdfs:seeAlso</a:t>
            </a:r>
            <a:r>
              <a:rPr lang="en-US" sz="1800" dirty="0" smtClean="0"/>
              <a:t>  &lt;http://project-haystack.org/tag/ahu&gt;;</a:t>
            </a:r>
          </a:p>
          <a:p>
            <a:pPr>
              <a:buNone/>
            </a:pPr>
            <a:r>
              <a:rPr lang="en-US" sz="1800" dirty="0" smtClean="0"/>
              <a:t>    :</a:t>
            </a:r>
            <a:r>
              <a:rPr lang="en-US" sz="1800" dirty="0" err="1" smtClean="0"/>
              <a:t>usedWith</a:t>
            </a:r>
            <a:r>
              <a:rPr lang="en-US" sz="1800" dirty="0" smtClean="0"/>
              <a:t>     :equip;</a:t>
            </a:r>
          </a:p>
          <a:p>
            <a:pPr>
              <a:buNone/>
            </a:pPr>
            <a:r>
              <a:rPr lang="en-US" sz="1800" dirty="0" smtClean="0"/>
              <a:t>    :</a:t>
            </a:r>
            <a:r>
              <a:rPr lang="en-US" sz="1800" dirty="0" err="1" smtClean="0"/>
              <a:t>usedWith</a:t>
            </a:r>
            <a:r>
              <a:rPr lang="en-US" sz="1800" dirty="0" smtClean="0"/>
              <a:t>     :rooftop.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 smtClean="0"/>
              <a:t>:</a:t>
            </a:r>
            <a:r>
              <a:rPr lang="en-US" sz="1800" dirty="0" err="1" smtClean="0"/>
              <a:t>ahu_set</a:t>
            </a:r>
            <a:r>
              <a:rPr lang="en-US" sz="1800" dirty="0" smtClean="0"/>
              <a:t>  </a:t>
            </a:r>
            <a:r>
              <a:rPr lang="en-US" sz="1800" dirty="0" err="1" smtClean="0"/>
              <a:t>rdfs:subClassOf</a:t>
            </a:r>
            <a:r>
              <a:rPr lang="en-US" sz="1800" dirty="0" smtClean="0"/>
              <a:t>      :</a:t>
            </a:r>
            <a:r>
              <a:rPr lang="en-US" sz="1800" dirty="0" err="1" smtClean="0"/>
              <a:t>HaystackMarkerSet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rdfs:label</a:t>
            </a:r>
            <a:r>
              <a:rPr lang="en-US" sz="1800" dirty="0" smtClean="0"/>
              <a:t>  "AHU set"@en.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:</a:t>
            </a:r>
            <a:r>
              <a:rPr lang="en-US" sz="1800" dirty="0" err="1" smtClean="0"/>
              <a:t>ahu_discharge_air_temp_sensor</a:t>
            </a:r>
            <a:r>
              <a:rPr lang="en-US" sz="1800" dirty="0" smtClean="0"/>
              <a:t>  </a:t>
            </a:r>
            <a:r>
              <a:rPr lang="en-US" sz="1800" dirty="0" err="1" smtClean="0"/>
              <a:t>rdfs:subClassOf</a:t>
            </a:r>
            <a:r>
              <a:rPr lang="en-US" sz="1800" dirty="0" smtClean="0"/>
              <a:t>      :</a:t>
            </a:r>
            <a:r>
              <a:rPr lang="en-US" sz="1800" dirty="0" err="1" smtClean="0"/>
              <a:t>ahu_set</a:t>
            </a:r>
            <a:r>
              <a:rPr lang="en-US" sz="1800" dirty="0" smtClean="0"/>
              <a:t>; 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owl:equivalentClass</a:t>
            </a:r>
            <a:r>
              <a:rPr lang="en-US" sz="1800" dirty="0" smtClean="0"/>
              <a:t> [ rdf:type owl:Class ; </a:t>
            </a:r>
            <a:r>
              <a:rPr lang="en-US" sz="1800" dirty="0" err="1" smtClean="0"/>
              <a:t>owl:intersectionOf</a:t>
            </a:r>
            <a:r>
              <a:rPr lang="en-US" sz="1800" dirty="0" smtClean="0"/>
              <a:t> ( </a:t>
            </a:r>
          </a:p>
          <a:p>
            <a:pPr>
              <a:buNone/>
            </a:pPr>
            <a:r>
              <a:rPr lang="en-US" sz="1800" dirty="0" smtClean="0"/>
              <a:t>        [ rdf:type </a:t>
            </a:r>
            <a:r>
              <a:rPr lang="en-US" sz="1800" dirty="0" err="1" smtClean="0"/>
              <a:t>owl:Restriction</a:t>
            </a:r>
            <a:r>
              <a:rPr lang="en-US" sz="1800" dirty="0" smtClean="0"/>
              <a:t>; </a:t>
            </a:r>
            <a:r>
              <a:rPr lang="en-US" sz="1800" dirty="0" err="1" smtClean="0"/>
              <a:t>owl:onProperty</a:t>
            </a:r>
            <a:r>
              <a:rPr lang="en-US" sz="1800" dirty="0" smtClean="0"/>
              <a:t> :</a:t>
            </a:r>
            <a:r>
              <a:rPr lang="en-US" sz="1800" dirty="0" err="1" smtClean="0"/>
              <a:t>hasMarker</a:t>
            </a:r>
            <a:r>
              <a:rPr lang="en-US" sz="1800" dirty="0" smtClean="0"/>
              <a:t>; </a:t>
            </a:r>
            <a:r>
              <a:rPr lang="en-US" sz="1800" dirty="0" err="1" smtClean="0"/>
              <a:t>owl:someValuesFrom</a:t>
            </a:r>
            <a:r>
              <a:rPr lang="en-US" sz="1800" dirty="0" smtClean="0"/>
              <a:t> :</a:t>
            </a:r>
            <a:r>
              <a:rPr lang="en-US" sz="1800" dirty="0" err="1" smtClean="0"/>
              <a:t>ahu</a:t>
            </a:r>
            <a:r>
              <a:rPr lang="en-US" sz="1800" dirty="0" smtClean="0"/>
              <a:t> ]</a:t>
            </a:r>
          </a:p>
          <a:p>
            <a:pPr>
              <a:buNone/>
            </a:pPr>
            <a:r>
              <a:rPr lang="en-US" sz="1800" dirty="0" smtClean="0"/>
              <a:t>        [ rdf:type </a:t>
            </a:r>
            <a:r>
              <a:rPr lang="en-US" sz="1800" dirty="0" err="1" smtClean="0"/>
              <a:t>owl:Restriction</a:t>
            </a:r>
            <a:r>
              <a:rPr lang="en-US" sz="1800" dirty="0" smtClean="0"/>
              <a:t>; </a:t>
            </a:r>
            <a:r>
              <a:rPr lang="en-US" sz="1800" dirty="0" err="1" smtClean="0"/>
              <a:t>owl:onProperty</a:t>
            </a:r>
            <a:r>
              <a:rPr lang="en-US" sz="1800" dirty="0" smtClean="0"/>
              <a:t> :</a:t>
            </a:r>
            <a:r>
              <a:rPr lang="en-US" sz="1800" dirty="0" err="1" smtClean="0"/>
              <a:t>hasMarker</a:t>
            </a:r>
            <a:r>
              <a:rPr lang="en-US" sz="1800" dirty="0" smtClean="0"/>
              <a:t>; </a:t>
            </a:r>
            <a:r>
              <a:rPr lang="en-US" sz="1800" dirty="0" err="1" smtClean="0"/>
              <a:t>owl:someValuesFrom</a:t>
            </a:r>
            <a:r>
              <a:rPr lang="en-US" sz="1800" dirty="0" smtClean="0"/>
              <a:t> :discharge ]</a:t>
            </a:r>
          </a:p>
          <a:p>
            <a:pPr>
              <a:buNone/>
            </a:pPr>
            <a:r>
              <a:rPr lang="en-US" sz="1800" dirty="0" smtClean="0"/>
              <a:t>        [ rdf:type </a:t>
            </a:r>
            <a:r>
              <a:rPr lang="en-US" sz="1800" dirty="0" err="1" smtClean="0"/>
              <a:t>owl:Restriction</a:t>
            </a:r>
            <a:r>
              <a:rPr lang="en-US" sz="1800" dirty="0" smtClean="0"/>
              <a:t>; </a:t>
            </a:r>
            <a:r>
              <a:rPr lang="en-US" sz="1800" dirty="0" err="1" smtClean="0"/>
              <a:t>owl:onProperty</a:t>
            </a:r>
            <a:r>
              <a:rPr lang="en-US" sz="1800" dirty="0" smtClean="0"/>
              <a:t> :</a:t>
            </a:r>
            <a:r>
              <a:rPr lang="en-US" sz="1800" dirty="0" err="1" smtClean="0"/>
              <a:t>hasMarker</a:t>
            </a:r>
            <a:r>
              <a:rPr lang="en-US" sz="1800" dirty="0" smtClean="0"/>
              <a:t>; </a:t>
            </a:r>
            <a:r>
              <a:rPr lang="en-US" sz="1800" dirty="0" err="1" smtClean="0"/>
              <a:t>owl:someValuesFrom</a:t>
            </a:r>
            <a:r>
              <a:rPr lang="en-US" sz="1800" dirty="0" smtClean="0"/>
              <a:t> :air ]</a:t>
            </a:r>
          </a:p>
          <a:p>
            <a:pPr>
              <a:buNone/>
            </a:pPr>
            <a:r>
              <a:rPr lang="en-US" sz="1800" dirty="0" smtClean="0"/>
              <a:t>        [ rdf:type </a:t>
            </a:r>
            <a:r>
              <a:rPr lang="en-US" sz="1800" dirty="0" err="1" smtClean="0"/>
              <a:t>owl:Restriction</a:t>
            </a:r>
            <a:r>
              <a:rPr lang="en-US" sz="1800" dirty="0" smtClean="0"/>
              <a:t>; </a:t>
            </a:r>
            <a:r>
              <a:rPr lang="en-US" sz="1800" dirty="0" err="1" smtClean="0"/>
              <a:t>owl:onProperty</a:t>
            </a:r>
            <a:r>
              <a:rPr lang="en-US" sz="1800" dirty="0" smtClean="0"/>
              <a:t> :</a:t>
            </a:r>
            <a:r>
              <a:rPr lang="en-US" sz="1800" dirty="0" err="1" smtClean="0"/>
              <a:t>hasMarker</a:t>
            </a:r>
            <a:r>
              <a:rPr lang="en-US" sz="1800" dirty="0" smtClean="0"/>
              <a:t>; </a:t>
            </a:r>
            <a:r>
              <a:rPr lang="en-US" sz="1800" dirty="0" err="1" smtClean="0"/>
              <a:t>owl:someValuesFrom</a:t>
            </a:r>
            <a:r>
              <a:rPr lang="en-US" sz="1800" dirty="0" smtClean="0"/>
              <a:t> :temp ]</a:t>
            </a:r>
          </a:p>
          <a:p>
            <a:pPr>
              <a:buNone/>
            </a:pPr>
            <a:r>
              <a:rPr lang="en-US" sz="1800" dirty="0" smtClean="0"/>
              <a:t>        [ rdf:type </a:t>
            </a:r>
            <a:r>
              <a:rPr lang="en-US" sz="1800" dirty="0" err="1" smtClean="0"/>
              <a:t>owl:Restriction</a:t>
            </a:r>
            <a:r>
              <a:rPr lang="en-US" sz="1800" dirty="0" smtClean="0"/>
              <a:t>; </a:t>
            </a:r>
            <a:r>
              <a:rPr lang="en-US" sz="1800" dirty="0" err="1" smtClean="0"/>
              <a:t>owl:onProperty</a:t>
            </a:r>
            <a:r>
              <a:rPr lang="en-US" sz="1800" dirty="0" smtClean="0"/>
              <a:t> :</a:t>
            </a:r>
            <a:r>
              <a:rPr lang="en-US" sz="1800" dirty="0" err="1" smtClean="0"/>
              <a:t>hasMarker</a:t>
            </a:r>
            <a:r>
              <a:rPr lang="en-US" sz="1800" dirty="0" smtClean="0"/>
              <a:t>; </a:t>
            </a:r>
            <a:r>
              <a:rPr lang="en-US" sz="1800" dirty="0" err="1" smtClean="0"/>
              <a:t>owl:someValuesFrom</a:t>
            </a:r>
            <a:r>
              <a:rPr lang="en-US" sz="1800" dirty="0" smtClean="0"/>
              <a:t> :sensor ]</a:t>
            </a:r>
          </a:p>
          <a:p>
            <a:pPr>
              <a:buNone/>
            </a:pPr>
            <a:r>
              <a:rPr lang="en-US" sz="1800" dirty="0" smtClean="0"/>
              <a:t>    ) ].</a:t>
            </a:r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r>
              <a:rPr lang="en-US" sz="2600" dirty="0" smtClean="0"/>
              <a:t>Source: </a:t>
            </a:r>
            <a:r>
              <a:rPr lang="en-US" sz="2600" dirty="0" smtClean="0">
                <a:hlinkClick r:id="rId2"/>
              </a:rPr>
              <a:t>https://github.com/arkaaloke/Berkeley-IBM-UVA</a:t>
            </a:r>
            <a:endParaRPr lang="en-US" sz="26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Brick Schema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397988"/>
            <a:ext cx="4620399" cy="2759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5076056" y="1412776"/>
            <a:ext cx="3610744" cy="4896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RDF representation of Haystack tags and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tagsets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Brick has additional tags and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tagsets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None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brick:AHU_Discharge_Air_Temperature_Sensor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None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bf:usesTag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None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:AHU,       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None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:Air,       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None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:Discharge,       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None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:Sensor,       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None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:Supply,       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None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:Temperature 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endParaRPr lang="de-DE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r>
              <a:rPr lang="de-DE" dirty="0" smtClean="0"/>
              <a:t>Source: </a:t>
            </a:r>
            <a:r>
              <a:rPr lang="de-DE" dirty="0" smtClean="0">
                <a:hlinkClick r:id="rId3"/>
              </a:rPr>
              <a:t>http://brickschema.org/</a:t>
            </a:r>
            <a:r>
              <a:rPr lang="de-DE" dirty="0" smtClean="0"/>
              <a:t>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None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8796" y="2083519"/>
            <a:ext cx="4620399" cy="2759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Brick iot.schema.org Integration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64088" y="1412776"/>
            <a:ext cx="2163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iot:Capability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iot:FeatureOfInterest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930881" y="1867495"/>
            <a:ext cx="1878852" cy="1150188"/>
          </a:xfrm>
          <a:prstGeom prst="ellipse">
            <a:avLst/>
          </a:prstGeom>
          <a:solidFill>
            <a:srgbClr val="FF0000">
              <a:alpha val="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124325"/>
            <a:ext cx="8229600" cy="118499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Equipment aligns to </a:t>
            </a:r>
            <a:r>
              <a:rPr lang="en-US" sz="1800" dirty="0" err="1" smtClean="0"/>
              <a:t>iot:FeatureOfInterest</a:t>
            </a:r>
            <a:r>
              <a:rPr lang="en-US" sz="1800" dirty="0" smtClean="0"/>
              <a:t> and </a:t>
            </a:r>
            <a:r>
              <a:rPr lang="en-US" sz="1800" dirty="0" err="1" smtClean="0"/>
              <a:t>iot:Capability</a:t>
            </a:r>
            <a:endParaRPr lang="en-US" sz="1800" dirty="0" smtClean="0"/>
          </a:p>
          <a:p>
            <a:r>
              <a:rPr lang="en-US" sz="1800" dirty="0" smtClean="0"/>
              <a:t>Example: Boiler equip </a:t>
            </a:r>
            <a:r>
              <a:rPr lang="en-US" sz="1800" dirty="0" smtClean="0">
                <a:sym typeface="Wingdings" pitchFamily="2" charset="2"/>
              </a:rPr>
              <a:t>Boiler as a Capability and </a:t>
            </a:r>
            <a:r>
              <a:rPr lang="en-US" sz="1800" dirty="0" err="1" smtClean="0"/>
              <a:t>FeatureOfInterest</a:t>
            </a:r>
            <a:endParaRPr lang="en-US" sz="18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8796" y="2083519"/>
            <a:ext cx="4620399" cy="2759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Brick iot.schema.org Integration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085184"/>
            <a:ext cx="8229600" cy="1440160"/>
          </a:xfrm>
        </p:spPr>
        <p:txBody>
          <a:bodyPr>
            <a:normAutofit fontScale="85000" lnSpcReduction="20000"/>
          </a:bodyPr>
          <a:lstStyle/>
          <a:p>
            <a:r>
              <a:rPr lang="en-US" sz="1800" smtClean="0"/>
              <a:t>A </a:t>
            </a:r>
            <a:r>
              <a:rPr lang="en-US" sz="1800" dirty="0" smtClean="0"/>
              <a:t>quantity is a measure of an observable phenomenon, that, when associated with something, becomes a property of that thing.</a:t>
            </a:r>
          </a:p>
          <a:p>
            <a:r>
              <a:rPr lang="en-US" sz="1800" dirty="0" smtClean="0"/>
              <a:t>Quantity is missing in Brick.</a:t>
            </a:r>
          </a:p>
          <a:p>
            <a:r>
              <a:rPr lang="en-US" sz="1800" dirty="0" smtClean="0"/>
              <a:t>Point, Measurement, and Quantity align to </a:t>
            </a:r>
            <a:r>
              <a:rPr lang="en-US" sz="1800" dirty="0" err="1" smtClean="0"/>
              <a:t>iot:InteractionPattern</a:t>
            </a:r>
            <a:endParaRPr lang="en-US" sz="1800" dirty="0" smtClean="0"/>
          </a:p>
          <a:p>
            <a:r>
              <a:rPr lang="en-US" sz="1800" dirty="0" smtClean="0"/>
              <a:t>Example: </a:t>
            </a:r>
            <a:r>
              <a:rPr lang="en-US" sz="1800" dirty="0" smtClean="0">
                <a:hlinkClick r:id="rId3"/>
              </a:rPr>
              <a:t>chilled</a:t>
            </a:r>
            <a:r>
              <a:rPr lang="en-US" sz="1800" dirty="0" smtClean="0"/>
              <a:t> </a:t>
            </a:r>
            <a:r>
              <a:rPr lang="en-US" sz="1800" dirty="0" smtClean="0">
                <a:hlinkClick r:id="rId4"/>
              </a:rPr>
              <a:t>water</a:t>
            </a:r>
            <a:r>
              <a:rPr lang="en-US" sz="1800" dirty="0" smtClean="0"/>
              <a:t> </a:t>
            </a:r>
            <a:r>
              <a:rPr lang="en-US" sz="1800" dirty="0" smtClean="0">
                <a:hlinkClick r:id="rId5"/>
              </a:rPr>
              <a:t>delta</a:t>
            </a:r>
            <a:r>
              <a:rPr lang="en-US" sz="1800" dirty="0" smtClean="0"/>
              <a:t> </a:t>
            </a:r>
            <a:r>
              <a:rPr lang="en-US" sz="1800" dirty="0" smtClean="0">
                <a:hlinkClick r:id="rId6"/>
              </a:rPr>
              <a:t>temp</a:t>
            </a:r>
            <a:r>
              <a:rPr lang="en-US" sz="1800" dirty="0" smtClean="0"/>
              <a:t> </a:t>
            </a:r>
            <a:r>
              <a:rPr lang="en-US" sz="1800" dirty="0" smtClean="0">
                <a:hlinkClick r:id="rId7"/>
              </a:rPr>
              <a:t>sensor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itchFamily="2" charset="2"/>
              </a:rPr>
              <a:t> </a:t>
            </a:r>
            <a:r>
              <a:rPr lang="en-US" sz="1800" dirty="0" err="1" smtClean="0"/>
              <a:t>InteractionPattern</a:t>
            </a:r>
            <a:r>
              <a:rPr lang="en-US" sz="1800" dirty="0" smtClean="0"/>
              <a:t>: </a:t>
            </a:r>
            <a:r>
              <a:rPr lang="en-US" sz="1800" dirty="0" err="1" smtClean="0"/>
              <a:t>ChilledWaterDeltaTemperature</a:t>
            </a:r>
            <a:r>
              <a:rPr lang="en-US" sz="1800" dirty="0" smtClean="0"/>
              <a:t> (Property)</a:t>
            </a:r>
          </a:p>
        </p:txBody>
      </p:sp>
      <p:cxnSp>
        <p:nvCxnSpPr>
          <p:cNvPr id="9" name="Straight Arrow Connector 6"/>
          <p:cNvCxnSpPr/>
          <p:nvPr/>
        </p:nvCxnSpPr>
        <p:spPr>
          <a:xfrm>
            <a:off x="3995936" y="3323084"/>
            <a:ext cx="792088" cy="111402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7"/>
          <p:cNvSpPr/>
          <p:nvPr/>
        </p:nvSpPr>
        <p:spPr>
          <a:xfrm>
            <a:off x="3851920" y="4437112"/>
            <a:ext cx="115212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Quantity</a:t>
            </a:r>
            <a:endParaRPr lang="en-US" dirty="0"/>
          </a:p>
        </p:txBody>
      </p:sp>
      <p:sp>
        <p:nvSpPr>
          <p:cNvPr id="8" name="Oval 9"/>
          <p:cNvSpPr/>
          <p:nvPr/>
        </p:nvSpPr>
        <p:spPr>
          <a:xfrm rot="2857712">
            <a:off x="3055864" y="3247749"/>
            <a:ext cx="2126201" cy="1512459"/>
          </a:xfrm>
          <a:prstGeom prst="ellipse">
            <a:avLst/>
          </a:prstGeom>
          <a:solidFill>
            <a:srgbClr val="FF0000">
              <a:alpha val="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3"/>
          <p:cNvSpPr txBox="1"/>
          <p:nvPr/>
        </p:nvSpPr>
        <p:spPr>
          <a:xfrm>
            <a:off x="5364088" y="4365104"/>
            <a:ext cx="221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iot:InteractionPattern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8796" y="2083519"/>
            <a:ext cx="4620399" cy="2759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Brick iot.schema.org Integration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88024" y="4581128"/>
            <a:ext cx="167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iot:DataSchema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3" idx="0"/>
          </p:cNvCxnSpPr>
          <p:nvPr/>
        </p:nvCxnSpPr>
        <p:spPr>
          <a:xfrm flipH="1">
            <a:off x="3563888" y="3501008"/>
            <a:ext cx="216024" cy="144016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131840" y="4941168"/>
            <a:ext cx="86409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Kind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 rot="6059854">
            <a:off x="2846363" y="3594437"/>
            <a:ext cx="1835823" cy="1729036"/>
          </a:xfrm>
          <a:prstGeom prst="ellipse">
            <a:avLst/>
          </a:prstGeom>
          <a:solidFill>
            <a:srgbClr val="FF0000">
              <a:alpha val="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5373216"/>
            <a:ext cx="8229600" cy="1296144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Kind in Haystack defines a tag value type using a predefined string constant.</a:t>
            </a:r>
          </a:p>
          <a:p>
            <a:r>
              <a:rPr lang="en-US" sz="1800" dirty="0" smtClean="0"/>
              <a:t>Kind (</a:t>
            </a:r>
            <a:r>
              <a:rPr lang="en-US" sz="1800" dirty="0" err="1" smtClean="0"/>
              <a:t>DataSchema</a:t>
            </a:r>
            <a:r>
              <a:rPr lang="en-US" sz="1800" dirty="0" smtClean="0"/>
              <a:t>) is missing in Brick. </a:t>
            </a:r>
          </a:p>
          <a:p>
            <a:r>
              <a:rPr lang="en-US" sz="1800" dirty="0" smtClean="0"/>
              <a:t>For some points kind is missing in Haystack as well.</a:t>
            </a:r>
          </a:p>
          <a:p>
            <a:r>
              <a:rPr lang="en-US" sz="1800" dirty="0" smtClean="0"/>
              <a:t>Kind and Measurement align to </a:t>
            </a:r>
            <a:r>
              <a:rPr lang="en-US" sz="1800" dirty="0" err="1" smtClean="0"/>
              <a:t>iot:DataSchema</a:t>
            </a:r>
            <a:endParaRPr lang="en-US" sz="1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Old: Integration of Haystack vocabulary in iot.schema.org</a:t>
            </a:r>
          </a:p>
        </p:txBody>
      </p:sp>
      <p:pic>
        <p:nvPicPr>
          <p:cNvPr id="1026" name="Picture 2" descr="D:\Work\Work on WoT Embedded Semantic Framework\Repositories\siemens-semantic-models\Haystack-iot.schema\Haystack-iotsche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84784"/>
            <a:ext cx="6984776" cy="51280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Microsoft Office PowerPoint</Application>
  <PresentationFormat>Bildschirmpräsentation (4:3)</PresentationFormat>
  <Paragraphs>118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Office Theme</vt:lpstr>
      <vt:lpstr>iot.schema.org </vt:lpstr>
      <vt:lpstr>Alignment with Brick Schema</vt:lpstr>
      <vt:lpstr>Project Haystack </vt:lpstr>
      <vt:lpstr>Berkeley-IBM-UVA Model for Haystack</vt:lpstr>
      <vt:lpstr>Brick Schema</vt:lpstr>
      <vt:lpstr>Brick iot.schema.org Integration</vt:lpstr>
      <vt:lpstr>Brick iot.schema.org Integration</vt:lpstr>
      <vt:lpstr>Brick iot.schema.org Integration</vt:lpstr>
      <vt:lpstr>Old: Integration of Haystack vocabulary in iot.schema.org</vt:lpstr>
      <vt:lpstr>New: Integration of Haystack vocabulary in iot.schema.org</vt:lpstr>
      <vt:lpstr>Example</vt:lpstr>
      <vt:lpstr>Example</vt:lpstr>
      <vt:lpstr>Feature of Interest </vt:lpstr>
      <vt:lpstr>Feature Of Interest Pattern</vt:lpstr>
      <vt:lpstr>Thing Description Example</vt:lpstr>
      <vt:lpstr>Thank You!</vt:lpstr>
    </vt:vector>
  </TitlesOfParts>
  <Company>Siemens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z003j0hn</dc:creator>
  <cp:lastModifiedBy>Darko Anicic</cp:lastModifiedBy>
  <cp:revision>142</cp:revision>
  <dcterms:created xsi:type="dcterms:W3CDTF">2018-06-20T15:00:17Z</dcterms:created>
  <dcterms:modified xsi:type="dcterms:W3CDTF">2018-06-28T16:07:13Z</dcterms:modified>
</cp:coreProperties>
</file>