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9"/>
  </p:notesMasterIdLst>
  <p:sldIdLst>
    <p:sldId id="256" r:id="rId2"/>
    <p:sldId id="293" r:id="rId3"/>
    <p:sldId id="296" r:id="rId4"/>
    <p:sldId id="294" r:id="rId5"/>
    <p:sldId id="295" r:id="rId6"/>
    <p:sldId id="297" r:id="rId7"/>
    <p:sldId id="279" r:id="rId8"/>
    <p:sldId id="285" r:id="rId9"/>
    <p:sldId id="286" r:id="rId10"/>
    <p:sldId id="287" r:id="rId11"/>
    <p:sldId id="289" r:id="rId12"/>
    <p:sldId id="288" r:id="rId13"/>
    <p:sldId id="290" r:id="rId14"/>
    <p:sldId id="280" r:id="rId15"/>
    <p:sldId id="281" r:id="rId16"/>
    <p:sldId id="291" r:id="rId17"/>
    <p:sldId id="283" r:id="rId18"/>
    <p:sldId id="292" r:id="rId19"/>
    <p:sldId id="275" r:id="rId20"/>
    <p:sldId id="264" r:id="rId21"/>
    <p:sldId id="257" r:id="rId22"/>
    <p:sldId id="265" r:id="rId23"/>
    <p:sldId id="258" r:id="rId24"/>
    <p:sldId id="263" r:id="rId25"/>
    <p:sldId id="266" r:id="rId26"/>
    <p:sldId id="267" r:id="rId27"/>
    <p:sldId id="259" r:id="rId28"/>
    <p:sldId id="271" r:id="rId29"/>
    <p:sldId id="260" r:id="rId30"/>
    <p:sldId id="261" r:id="rId31"/>
    <p:sldId id="273" r:id="rId32"/>
    <p:sldId id="272" r:id="rId33"/>
    <p:sldId id="277" r:id="rId34"/>
    <p:sldId id="269" r:id="rId35"/>
    <p:sldId id="276" r:id="rId36"/>
    <p:sldId id="268" r:id="rId37"/>
    <p:sldId id="270" r:id="rId38"/>
  </p:sldIdLst>
  <p:sldSz cx="9144000" cy="6858000" type="letter"/>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0"/>
    <p:restoredTop sz="94650"/>
  </p:normalViewPr>
  <p:slideViewPr>
    <p:cSldViewPr snapToGrid="0" snapToObjects="1">
      <p:cViewPr>
        <p:scale>
          <a:sx n="125" d="100"/>
          <a:sy n="125" d="100"/>
        </p:scale>
        <p:origin x="1000"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69376E-A002-4F42-A6A4-F0665EC0790D}" type="datetimeFigureOut">
              <a:rPr lang="en-US" smtClean="0"/>
              <a:t>8/15/18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954CA3-1AC2-6B4C-8E03-8E6403E4D39A}" type="slidenum">
              <a:rPr lang="en-US" smtClean="0"/>
              <a:t>‹#›</a:t>
            </a:fld>
            <a:endParaRPr lang="en-US"/>
          </a:p>
        </p:txBody>
      </p:sp>
    </p:spTree>
    <p:extLst>
      <p:ext uri="{BB962C8B-B14F-4D97-AF65-F5344CB8AC3E}">
        <p14:creationId xmlns:p14="http://schemas.microsoft.com/office/powerpoint/2010/main" val="374945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9EA68A9-A5FE-FD47-91C2-D2EB4F67A15D}" type="datetimeFigureOut">
              <a:rPr lang="en-US" smtClean="0"/>
              <a:t>8/15/18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AB7CE2-0ADC-3244-847A-E98CC26BAD2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9EA68A9-A5FE-FD47-91C2-D2EB4F67A15D}" type="datetimeFigureOut">
              <a:rPr lang="en-US" smtClean="0"/>
              <a:t>8/15/18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AB7CE2-0ADC-3244-847A-E98CC26BAD2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9EA68A9-A5FE-FD47-91C2-D2EB4F67A15D}" type="datetimeFigureOut">
              <a:rPr lang="en-US" smtClean="0"/>
              <a:t>8/15/18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AB7CE2-0ADC-3244-847A-E98CC26BAD2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9EA68A9-A5FE-FD47-91C2-D2EB4F67A15D}" type="datetimeFigureOut">
              <a:rPr lang="en-US" smtClean="0"/>
              <a:t>8/15/18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AB7CE2-0ADC-3244-847A-E98CC26BAD2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EA68A9-A5FE-FD47-91C2-D2EB4F67A15D}" type="datetimeFigureOut">
              <a:rPr lang="en-US" smtClean="0"/>
              <a:t>8/15/18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AB7CE2-0ADC-3244-847A-E98CC26BAD2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9EA68A9-A5FE-FD47-91C2-D2EB4F67A15D}" type="datetimeFigureOut">
              <a:rPr lang="en-US" smtClean="0"/>
              <a:t>8/15/18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AB7CE2-0ADC-3244-847A-E98CC26BAD2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9EA68A9-A5FE-FD47-91C2-D2EB4F67A15D}" type="datetimeFigureOut">
              <a:rPr lang="en-US" smtClean="0"/>
              <a:t>8/15/18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AB7CE2-0ADC-3244-847A-E98CC26BAD2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9EA68A9-A5FE-FD47-91C2-D2EB4F67A15D}" type="datetimeFigureOut">
              <a:rPr lang="en-US" smtClean="0"/>
              <a:t>8/15/18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AB7CE2-0ADC-3244-847A-E98CC26BAD2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EA68A9-A5FE-FD47-91C2-D2EB4F67A15D}" type="datetimeFigureOut">
              <a:rPr lang="en-US" smtClean="0"/>
              <a:t>8/15/18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AB7CE2-0ADC-3244-847A-E98CC26BAD2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EA68A9-A5FE-FD47-91C2-D2EB4F67A15D}" type="datetimeFigureOut">
              <a:rPr lang="en-US" smtClean="0"/>
              <a:t>8/15/18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AB7CE2-0ADC-3244-847A-E98CC26BAD2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EA68A9-A5FE-FD47-91C2-D2EB4F67A15D}" type="datetimeFigureOut">
              <a:rPr lang="en-US" smtClean="0"/>
              <a:t>8/15/18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AB7CE2-0ADC-3244-847A-E98CC26BAD2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EA68A9-A5FE-FD47-91C2-D2EB4F67A15D}" type="datetimeFigureOut">
              <a:rPr lang="en-US" smtClean="0"/>
              <a:t>8/15/18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AB7CE2-0ADC-3244-847A-E98CC26BAD29}" type="slidenum">
              <a:rPr lang="en-US" smtClean="0"/>
              <a:t>‹#›</a:t>
            </a:fld>
            <a:endParaRPr lang="en-US"/>
          </a:p>
        </p:txBody>
      </p:sp>
    </p:spTree>
    <p:extLst>
      <p:ext uri="{BB962C8B-B14F-4D97-AF65-F5344CB8AC3E}">
        <p14:creationId xmlns:p14="http://schemas.microsoft.com/office/powerpoint/2010/main" val="13028765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iot.schema.org/"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hema.or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hema.or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52200"/>
            <a:ext cx="7772400" cy="2387600"/>
          </a:xfrm>
        </p:spPr>
        <p:txBody>
          <a:bodyPr/>
          <a:lstStyle/>
          <a:p>
            <a:r>
              <a:rPr lang="en-US" dirty="0" err="1" smtClean="0"/>
              <a:t>iot.schema.org</a:t>
            </a:r>
            <a:endParaRPr lang="en-US" dirty="0"/>
          </a:p>
        </p:txBody>
      </p:sp>
      <p:sp>
        <p:nvSpPr>
          <p:cNvPr id="3" name="Subtitle 2"/>
          <p:cNvSpPr>
            <a:spLocks noGrp="1"/>
          </p:cNvSpPr>
          <p:nvPr>
            <p:ph type="subTitle" idx="1"/>
          </p:nvPr>
        </p:nvSpPr>
        <p:spPr>
          <a:xfrm>
            <a:off x="1143000" y="3820248"/>
            <a:ext cx="6858000" cy="1655762"/>
          </a:xfrm>
        </p:spPr>
        <p:txBody>
          <a:bodyPr/>
          <a:lstStyle/>
          <a:p>
            <a:r>
              <a:rPr lang="en-US" dirty="0" smtClean="0"/>
              <a:t>Introduction and Overview</a:t>
            </a:r>
          </a:p>
          <a:p>
            <a:r>
              <a:rPr lang="en-US" dirty="0" smtClean="0"/>
              <a:t>August 15, 2018</a:t>
            </a:r>
            <a:endParaRPr lang="en-US" dirty="0"/>
          </a:p>
        </p:txBody>
      </p:sp>
    </p:spTree>
    <p:extLst>
      <p:ext uri="{BB962C8B-B14F-4D97-AF65-F5344CB8AC3E}">
        <p14:creationId xmlns:p14="http://schemas.microsoft.com/office/powerpoint/2010/main" val="19189749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24142"/>
            <a:ext cx="7886700" cy="1325563"/>
          </a:xfrm>
        </p:spPr>
        <p:txBody>
          <a:bodyPr/>
          <a:lstStyle/>
          <a:p>
            <a:r>
              <a:rPr lang="en-US" dirty="0" smtClean="0"/>
              <a:t>How Does it Work ? (Categories)</a:t>
            </a:r>
            <a:endParaRPr lang="en-US" dirty="0"/>
          </a:p>
        </p:txBody>
      </p:sp>
      <p:sp>
        <p:nvSpPr>
          <p:cNvPr id="3" name="Content Placeholder 2"/>
          <p:cNvSpPr>
            <a:spLocks noGrp="1"/>
          </p:cNvSpPr>
          <p:nvPr>
            <p:ph idx="1"/>
          </p:nvPr>
        </p:nvSpPr>
        <p:spPr>
          <a:xfrm>
            <a:off x="628650" y="1449704"/>
            <a:ext cx="7886700" cy="4819015"/>
          </a:xfrm>
        </p:spPr>
        <p:txBody>
          <a:bodyPr/>
          <a:lstStyle/>
          <a:p>
            <a:r>
              <a:rPr lang="en-US" dirty="0" err="1" smtClean="0"/>
              <a:t>iot.schema.org</a:t>
            </a:r>
            <a:r>
              <a:rPr lang="en-US" dirty="0" smtClean="0"/>
              <a:t> semantic definitions consist of three  categories, or classes, that describe a measurement or actuation, of some physical property or item</a:t>
            </a:r>
          </a:p>
          <a:p>
            <a:pPr lvl="1"/>
            <a:r>
              <a:rPr lang="en-US" dirty="0" smtClean="0"/>
              <a:t>A </a:t>
            </a:r>
            <a:r>
              <a:rPr lang="en-US" b="1" dirty="0" smtClean="0"/>
              <a:t>Capability</a:t>
            </a:r>
            <a:r>
              <a:rPr lang="en-US" dirty="0" smtClean="0"/>
              <a:t> describes measurement and actuation of some physical variable or set of variables, for example the temperature of something, or the brightness of a light bulb. A Capability has some related Interactions.</a:t>
            </a:r>
          </a:p>
          <a:p>
            <a:pPr lvl="1"/>
            <a:r>
              <a:rPr lang="en-US" dirty="0" smtClean="0"/>
              <a:t>An </a:t>
            </a:r>
            <a:r>
              <a:rPr lang="en-US" b="1" dirty="0" smtClean="0"/>
              <a:t>Interaction</a:t>
            </a:r>
            <a:r>
              <a:rPr lang="en-US" dirty="0" smtClean="0"/>
              <a:t> describes an affordance to the capability, which may be to read or write a value, or perform a  complex action. This could annotate a link or a form.</a:t>
            </a:r>
          </a:p>
          <a:p>
            <a:pPr lvl="1"/>
            <a:r>
              <a:rPr lang="en-US" b="1" dirty="0" smtClean="0"/>
              <a:t>Data Item</a:t>
            </a:r>
            <a:r>
              <a:rPr lang="en-US" dirty="0" smtClean="0"/>
              <a:t> descriptions contain data types, units, minimum and maximum values, and other information about the data model, for example a shape or </a:t>
            </a:r>
            <a:r>
              <a:rPr lang="en-US" dirty="0"/>
              <a:t>schema</a:t>
            </a:r>
          </a:p>
        </p:txBody>
      </p:sp>
    </p:spTree>
    <p:extLst>
      <p:ext uri="{BB962C8B-B14F-4D97-AF65-F5344CB8AC3E}">
        <p14:creationId xmlns:p14="http://schemas.microsoft.com/office/powerpoint/2010/main" val="672111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451" y="109453"/>
            <a:ext cx="8375073" cy="1325563"/>
          </a:xfrm>
        </p:spPr>
        <p:txBody>
          <a:bodyPr/>
          <a:lstStyle/>
          <a:p>
            <a:r>
              <a:rPr lang="en-US" smtClean="0"/>
              <a:t>iot.schema.org Semantic Categories</a:t>
            </a:r>
            <a:endParaRPr lang="en-US" dirty="0"/>
          </a:p>
        </p:txBody>
      </p:sp>
      <p:sp>
        <p:nvSpPr>
          <p:cNvPr id="4" name="Rectangle 3"/>
          <p:cNvSpPr/>
          <p:nvPr/>
        </p:nvSpPr>
        <p:spPr>
          <a:xfrm>
            <a:off x="804690" y="1782723"/>
            <a:ext cx="1705551" cy="30342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solidFill>
                  <a:schemeClr val="tx1"/>
                </a:solidFill>
              </a:rPr>
              <a:t>schema:thing</a:t>
            </a:r>
          </a:p>
        </p:txBody>
      </p:sp>
      <p:sp>
        <p:nvSpPr>
          <p:cNvPr id="5" name="Rectangle 4"/>
          <p:cNvSpPr/>
          <p:nvPr/>
        </p:nvSpPr>
        <p:spPr>
          <a:xfrm>
            <a:off x="804690" y="2611623"/>
            <a:ext cx="1705551" cy="303427"/>
          </a:xfrm>
          <a:prstGeom prst="rect">
            <a:avLst/>
          </a:prstGeom>
          <a:solidFill>
            <a:schemeClr val="tx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solidFill>
                  <a:schemeClr val="tx1"/>
                </a:solidFill>
              </a:rPr>
              <a:t>Capability</a:t>
            </a:r>
          </a:p>
        </p:txBody>
      </p:sp>
      <p:sp>
        <p:nvSpPr>
          <p:cNvPr id="6" name="Rectangle 5"/>
          <p:cNvSpPr/>
          <p:nvPr/>
        </p:nvSpPr>
        <p:spPr>
          <a:xfrm>
            <a:off x="3614331" y="2611623"/>
            <a:ext cx="1705551" cy="303427"/>
          </a:xfrm>
          <a:prstGeom prst="rect">
            <a:avLst/>
          </a:prstGeom>
          <a:solidFill>
            <a:schemeClr val="tx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solidFill>
                  <a:schemeClr val="tx1"/>
                </a:solidFill>
              </a:rPr>
              <a:t>InteractionPattern</a:t>
            </a:r>
          </a:p>
        </p:txBody>
      </p:sp>
      <p:sp>
        <p:nvSpPr>
          <p:cNvPr id="7" name="Rectangle 6"/>
          <p:cNvSpPr/>
          <p:nvPr/>
        </p:nvSpPr>
        <p:spPr>
          <a:xfrm>
            <a:off x="2628749" y="3360207"/>
            <a:ext cx="941651" cy="303427"/>
          </a:xfrm>
          <a:prstGeom prst="rect">
            <a:avLst/>
          </a:prstGeom>
          <a:solidFill>
            <a:schemeClr val="tx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solidFill>
                  <a:schemeClr val="tx1"/>
                </a:solidFill>
              </a:rPr>
              <a:t>Action</a:t>
            </a:r>
          </a:p>
        </p:txBody>
      </p:sp>
      <p:sp>
        <p:nvSpPr>
          <p:cNvPr id="8" name="Rectangle 7"/>
          <p:cNvSpPr/>
          <p:nvPr/>
        </p:nvSpPr>
        <p:spPr>
          <a:xfrm>
            <a:off x="3781588" y="3360208"/>
            <a:ext cx="851486" cy="303427"/>
          </a:xfrm>
          <a:prstGeom prst="rect">
            <a:avLst/>
          </a:prstGeom>
          <a:solidFill>
            <a:schemeClr val="tx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solidFill>
                  <a:schemeClr val="tx1"/>
                </a:solidFill>
              </a:rPr>
              <a:t>Event</a:t>
            </a:r>
          </a:p>
        </p:txBody>
      </p:sp>
      <p:sp>
        <p:nvSpPr>
          <p:cNvPr id="9" name="Rectangle 8"/>
          <p:cNvSpPr/>
          <p:nvPr/>
        </p:nvSpPr>
        <p:spPr>
          <a:xfrm>
            <a:off x="4844262" y="3360207"/>
            <a:ext cx="841095" cy="303427"/>
          </a:xfrm>
          <a:prstGeom prst="rect">
            <a:avLst/>
          </a:prstGeom>
          <a:solidFill>
            <a:schemeClr val="tx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solidFill>
                  <a:schemeClr val="tx1"/>
                </a:solidFill>
              </a:rPr>
              <a:t>Property</a:t>
            </a:r>
          </a:p>
        </p:txBody>
      </p:sp>
      <p:cxnSp>
        <p:nvCxnSpPr>
          <p:cNvPr id="14" name="Straight Arrow Connector 13"/>
          <p:cNvCxnSpPr>
            <a:stCxn id="5" idx="3"/>
            <a:endCxn id="6" idx="1"/>
          </p:cNvCxnSpPr>
          <p:nvPr/>
        </p:nvCxnSpPr>
        <p:spPr>
          <a:xfrm>
            <a:off x="2510241" y="2763337"/>
            <a:ext cx="1104090" cy="0"/>
          </a:xfrm>
          <a:prstGeom prst="straightConnector1">
            <a:avLst/>
          </a:prstGeom>
          <a:ln w="19050" cmpd="sng">
            <a:solidFill>
              <a:srgbClr val="000000"/>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6" idx="3"/>
            <a:endCxn id="38" idx="1"/>
          </p:cNvCxnSpPr>
          <p:nvPr/>
        </p:nvCxnSpPr>
        <p:spPr>
          <a:xfrm flipV="1">
            <a:off x="5319882" y="2763336"/>
            <a:ext cx="1144111" cy="1"/>
          </a:xfrm>
          <a:prstGeom prst="straightConnector1">
            <a:avLst/>
          </a:prstGeom>
          <a:ln w="19050" cmpd="sng">
            <a:solidFill>
              <a:srgbClr val="000000"/>
            </a:solidFill>
            <a:tailEnd type="stealth" w="lg" len="lg"/>
          </a:ln>
        </p:spPr>
        <p:style>
          <a:lnRef idx="2">
            <a:schemeClr val="accent1"/>
          </a:lnRef>
          <a:fillRef idx="0">
            <a:schemeClr val="accent1"/>
          </a:fillRef>
          <a:effectRef idx="1">
            <a:schemeClr val="accent1"/>
          </a:effectRef>
          <a:fontRef idx="minor">
            <a:schemeClr val="tx1"/>
          </a:fontRef>
        </p:style>
      </p:cxnSp>
      <p:sp>
        <p:nvSpPr>
          <p:cNvPr id="39" name="Rectangle 38"/>
          <p:cNvSpPr/>
          <p:nvPr/>
        </p:nvSpPr>
        <p:spPr>
          <a:xfrm>
            <a:off x="5158207" y="2308195"/>
            <a:ext cx="1467457" cy="307777"/>
          </a:xfrm>
          <a:prstGeom prst="rect">
            <a:avLst/>
          </a:prstGeom>
        </p:spPr>
        <p:txBody>
          <a:bodyPr wrap="none">
            <a:spAutoFit/>
          </a:bodyPr>
          <a:lstStyle/>
          <a:p>
            <a:r>
              <a:rPr lang="en-US" sz="1400">
                <a:solidFill>
                  <a:schemeClr val="tx1"/>
                </a:solidFill>
              </a:rPr>
              <a:t>acceptsInputData</a:t>
            </a:r>
            <a:endParaRPr lang="en-US" sz="1400" dirty="0"/>
          </a:p>
        </p:txBody>
      </p:sp>
      <p:sp>
        <p:nvSpPr>
          <p:cNvPr id="40" name="Rectangle 39"/>
          <p:cNvSpPr/>
          <p:nvPr/>
        </p:nvSpPr>
        <p:spPr>
          <a:xfrm>
            <a:off x="5059402" y="2056487"/>
            <a:ext cx="1677149" cy="307777"/>
          </a:xfrm>
          <a:prstGeom prst="rect">
            <a:avLst/>
          </a:prstGeom>
        </p:spPr>
        <p:txBody>
          <a:bodyPr wrap="none">
            <a:spAutoFit/>
          </a:bodyPr>
          <a:lstStyle/>
          <a:p>
            <a:r>
              <a:rPr lang="en-US" sz="1400" dirty="0" err="1">
                <a:solidFill>
                  <a:schemeClr val="tx1"/>
                </a:solidFill>
              </a:rPr>
              <a:t>providesOutputData</a:t>
            </a:r>
            <a:endParaRPr lang="en-US" sz="1400" dirty="0"/>
          </a:p>
        </p:txBody>
      </p:sp>
      <p:sp>
        <p:nvSpPr>
          <p:cNvPr id="41" name="Rectangle 40"/>
          <p:cNvSpPr/>
          <p:nvPr/>
        </p:nvSpPr>
        <p:spPr>
          <a:xfrm>
            <a:off x="2046721" y="2299426"/>
            <a:ext cx="2153867" cy="307777"/>
          </a:xfrm>
          <a:prstGeom prst="rect">
            <a:avLst/>
          </a:prstGeom>
        </p:spPr>
        <p:txBody>
          <a:bodyPr wrap="none">
            <a:spAutoFit/>
          </a:bodyPr>
          <a:lstStyle/>
          <a:p>
            <a:r>
              <a:rPr lang="en-US" sz="1400">
                <a:solidFill>
                  <a:schemeClr val="tx1"/>
                </a:solidFill>
              </a:rPr>
              <a:t>providesInteractionPattern</a:t>
            </a:r>
            <a:endParaRPr lang="en-US" sz="1400" dirty="0"/>
          </a:p>
        </p:txBody>
      </p:sp>
      <p:cxnSp>
        <p:nvCxnSpPr>
          <p:cNvPr id="60" name="Straight Arrow Connector 59"/>
          <p:cNvCxnSpPr/>
          <p:nvPr/>
        </p:nvCxnSpPr>
        <p:spPr>
          <a:xfrm>
            <a:off x="1239990" y="4544497"/>
            <a:ext cx="521916" cy="0"/>
          </a:xfrm>
          <a:prstGeom prst="straightConnector1">
            <a:avLst/>
          </a:prstGeom>
          <a:ln w="19050" cmpd="sng">
            <a:solidFill>
              <a:srgbClr val="00000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p:nvPr/>
        </p:nvCxnSpPr>
        <p:spPr>
          <a:xfrm>
            <a:off x="1231924" y="4900457"/>
            <a:ext cx="528208" cy="1"/>
          </a:xfrm>
          <a:prstGeom prst="straightConnector1">
            <a:avLst/>
          </a:prstGeom>
          <a:ln w="19050" cmpd="sng">
            <a:solidFill>
              <a:srgbClr val="000000"/>
            </a:solidFill>
            <a:tailEnd type="stealth" w="lg" len="lg"/>
          </a:ln>
        </p:spPr>
        <p:style>
          <a:lnRef idx="2">
            <a:schemeClr val="accent1"/>
          </a:lnRef>
          <a:fillRef idx="0">
            <a:schemeClr val="accent1"/>
          </a:fillRef>
          <a:effectRef idx="1">
            <a:schemeClr val="accent1"/>
          </a:effectRef>
          <a:fontRef idx="minor">
            <a:schemeClr val="tx1"/>
          </a:fontRef>
        </p:style>
      </p:cxnSp>
      <p:sp>
        <p:nvSpPr>
          <p:cNvPr id="64" name="Rectangle 63"/>
          <p:cNvSpPr/>
          <p:nvPr/>
        </p:nvSpPr>
        <p:spPr>
          <a:xfrm>
            <a:off x="1777074" y="4368132"/>
            <a:ext cx="1290725" cy="307777"/>
          </a:xfrm>
          <a:prstGeom prst="rect">
            <a:avLst/>
          </a:prstGeom>
        </p:spPr>
        <p:txBody>
          <a:bodyPr wrap="none">
            <a:spAutoFit/>
          </a:bodyPr>
          <a:lstStyle/>
          <a:p>
            <a:r>
              <a:rPr lang="en-US" sz="1400">
                <a:solidFill>
                  <a:schemeClr val="tx1"/>
                </a:solidFill>
              </a:rPr>
              <a:t>rdfs:subclassOf</a:t>
            </a:r>
            <a:endParaRPr lang="en-US" sz="1400"/>
          </a:p>
        </p:txBody>
      </p:sp>
      <p:sp>
        <p:nvSpPr>
          <p:cNvPr id="65" name="Rectangle 64"/>
          <p:cNvSpPr/>
          <p:nvPr/>
        </p:nvSpPr>
        <p:spPr>
          <a:xfrm>
            <a:off x="1777074" y="4715599"/>
            <a:ext cx="1429586" cy="307777"/>
          </a:xfrm>
          <a:prstGeom prst="rect">
            <a:avLst/>
          </a:prstGeom>
        </p:spPr>
        <p:txBody>
          <a:bodyPr wrap="none">
            <a:spAutoFit/>
          </a:bodyPr>
          <a:lstStyle/>
          <a:p>
            <a:r>
              <a:rPr lang="en-US" sz="1400" dirty="0" err="1"/>
              <a:t>schema:Property</a:t>
            </a:r>
            <a:endParaRPr lang="en-US" sz="1400" dirty="0"/>
          </a:p>
        </p:txBody>
      </p:sp>
      <p:sp>
        <p:nvSpPr>
          <p:cNvPr id="67" name="Rectangle 66"/>
          <p:cNvSpPr/>
          <p:nvPr/>
        </p:nvSpPr>
        <p:spPr>
          <a:xfrm>
            <a:off x="1236026" y="5201024"/>
            <a:ext cx="1705551" cy="303427"/>
          </a:xfrm>
          <a:prstGeom prst="rect">
            <a:avLst/>
          </a:prstGeom>
          <a:solidFill>
            <a:schemeClr val="tx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solidFill>
                  <a:schemeClr val="tx1"/>
                </a:solidFill>
              </a:rPr>
              <a:t>iotschema Class</a:t>
            </a:r>
          </a:p>
        </p:txBody>
      </p:sp>
      <p:sp>
        <p:nvSpPr>
          <p:cNvPr id="68" name="Rectangle 67"/>
          <p:cNvSpPr/>
          <p:nvPr/>
        </p:nvSpPr>
        <p:spPr>
          <a:xfrm>
            <a:off x="1236026" y="5625894"/>
            <a:ext cx="1705551" cy="30342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solidFill>
                  <a:schemeClr val="tx1"/>
                </a:solidFill>
              </a:rPr>
              <a:t>Reused Class</a:t>
            </a:r>
          </a:p>
        </p:txBody>
      </p:sp>
      <p:sp>
        <p:nvSpPr>
          <p:cNvPr id="69" name="Rectangle 68"/>
          <p:cNvSpPr/>
          <p:nvPr/>
        </p:nvSpPr>
        <p:spPr>
          <a:xfrm>
            <a:off x="937512" y="4257515"/>
            <a:ext cx="2397970" cy="1821167"/>
          </a:xfrm>
          <a:prstGeom prst="rect">
            <a:avLst/>
          </a:prstGeom>
          <a:noFill/>
          <a:ln>
            <a:solidFill>
              <a:srgbClr val="00000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6463993" y="2611622"/>
            <a:ext cx="1705551" cy="303427"/>
          </a:xfrm>
          <a:prstGeom prst="rect">
            <a:avLst/>
          </a:prstGeom>
          <a:solidFill>
            <a:schemeClr val="tx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solidFill>
                  <a:schemeClr val="tx1"/>
                </a:solidFill>
              </a:rPr>
              <a:t>DataItem</a:t>
            </a:r>
            <a:endParaRPr lang="en-US" sz="1400" dirty="0">
              <a:solidFill>
                <a:schemeClr val="tx1"/>
              </a:solidFill>
            </a:endParaRPr>
          </a:p>
        </p:txBody>
      </p:sp>
      <p:cxnSp>
        <p:nvCxnSpPr>
          <p:cNvPr id="45" name="Straight Arrow Connector 44"/>
          <p:cNvCxnSpPr/>
          <p:nvPr/>
        </p:nvCxnSpPr>
        <p:spPr>
          <a:xfrm flipH="1">
            <a:off x="3091812" y="3130503"/>
            <a:ext cx="1586" cy="231072"/>
          </a:xfrm>
          <a:prstGeom prst="straightConnector1">
            <a:avLst/>
          </a:prstGeom>
          <a:ln w="19050" cmpd="sng">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flipH="1">
            <a:off x="5261503" y="3129135"/>
            <a:ext cx="1586" cy="231072"/>
          </a:xfrm>
          <a:prstGeom prst="straightConnector1">
            <a:avLst/>
          </a:prstGeom>
          <a:ln w="19050" cmpd="sng">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flipH="1">
            <a:off x="4213837" y="3129135"/>
            <a:ext cx="1586" cy="231072"/>
          </a:xfrm>
          <a:prstGeom prst="straightConnector1">
            <a:avLst/>
          </a:prstGeom>
          <a:ln w="19050" cmpd="sng">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H="1">
            <a:off x="3099244" y="3134363"/>
            <a:ext cx="2162259" cy="0"/>
          </a:xfrm>
          <a:prstGeom prst="straightConnector1">
            <a:avLst/>
          </a:prstGeom>
          <a:ln w="19050" cmpd="sng">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flipV="1">
            <a:off x="4472453" y="2915050"/>
            <a:ext cx="1" cy="223174"/>
          </a:xfrm>
          <a:prstGeom prst="straightConnector1">
            <a:avLst/>
          </a:prstGeom>
          <a:ln w="19050" cmpd="sng">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stCxn id="5" idx="0"/>
            <a:endCxn id="4" idx="2"/>
          </p:cNvCxnSpPr>
          <p:nvPr/>
        </p:nvCxnSpPr>
        <p:spPr>
          <a:xfrm flipV="1">
            <a:off x="1657466" y="2086150"/>
            <a:ext cx="0" cy="525473"/>
          </a:xfrm>
          <a:prstGeom prst="straightConnector1">
            <a:avLst/>
          </a:prstGeom>
          <a:ln w="19050" cmpd="sng">
            <a:solidFill>
              <a:srgbClr val="000000"/>
            </a:solidFill>
            <a:tailEnd type="stealth" w="lg" len="lg"/>
          </a:ln>
        </p:spPr>
        <p:style>
          <a:lnRef idx="2">
            <a:schemeClr val="accent1"/>
          </a:lnRef>
          <a:fillRef idx="0">
            <a:schemeClr val="accent1"/>
          </a:fillRef>
          <a:effectRef idx="1">
            <a:schemeClr val="accent1"/>
          </a:effectRef>
          <a:fontRef idx="minor">
            <a:schemeClr val="tx1"/>
          </a:fontRef>
        </p:style>
      </p:cxnSp>
      <p:sp>
        <p:nvSpPr>
          <p:cNvPr id="28" name="Rectangle 27"/>
          <p:cNvSpPr/>
          <p:nvPr/>
        </p:nvSpPr>
        <p:spPr>
          <a:xfrm>
            <a:off x="6189814" y="3218478"/>
            <a:ext cx="2256228" cy="303427"/>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solidFill>
                  <a:schemeClr val="tx1"/>
                </a:solidFill>
              </a:rPr>
              <a:t>schema:PropertyValue</a:t>
            </a:r>
          </a:p>
        </p:txBody>
      </p:sp>
      <p:sp>
        <p:nvSpPr>
          <p:cNvPr id="29" name="Rectangle 28"/>
          <p:cNvSpPr/>
          <p:nvPr/>
        </p:nvSpPr>
        <p:spPr>
          <a:xfrm>
            <a:off x="6189814" y="3536905"/>
            <a:ext cx="2256229" cy="303427"/>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solidFill>
                  <a:schemeClr val="tx1"/>
                </a:solidFill>
              </a:rPr>
              <a:t>schema:PropertyValueSpec.</a:t>
            </a:r>
          </a:p>
        </p:txBody>
      </p:sp>
      <p:cxnSp>
        <p:nvCxnSpPr>
          <p:cNvPr id="30" name="Straight Arrow Connector 29"/>
          <p:cNvCxnSpPr>
            <a:stCxn id="38" idx="2"/>
            <a:endCxn id="28" idx="0"/>
          </p:cNvCxnSpPr>
          <p:nvPr/>
        </p:nvCxnSpPr>
        <p:spPr>
          <a:xfrm>
            <a:off x="7316769" y="2915049"/>
            <a:ext cx="1159" cy="303429"/>
          </a:xfrm>
          <a:prstGeom prst="straightConnector1">
            <a:avLst/>
          </a:prstGeom>
          <a:ln w="19050" cmpd="sng">
            <a:solidFill>
              <a:srgbClr val="000000"/>
            </a:solidFill>
            <a:tailEnd type="stealth"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74957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1188720"/>
          </a:xfrm>
        </p:spPr>
        <p:txBody>
          <a:bodyPr/>
          <a:lstStyle/>
          <a:p>
            <a:r>
              <a:rPr lang="en-US" dirty="0" smtClean="0"/>
              <a:t>How Does it Work ? (</a:t>
            </a:r>
            <a:r>
              <a:rPr lang="en-US" dirty="0" err="1" smtClean="0"/>
              <a:t>FoI</a:t>
            </a:r>
            <a:r>
              <a:rPr lang="en-US" dirty="0" smtClean="0"/>
              <a:t>)</a:t>
            </a:r>
            <a:endParaRPr lang="en-US" dirty="0"/>
          </a:p>
        </p:txBody>
      </p:sp>
      <p:sp>
        <p:nvSpPr>
          <p:cNvPr id="3" name="Content Placeholder 2"/>
          <p:cNvSpPr>
            <a:spLocks noGrp="1"/>
          </p:cNvSpPr>
          <p:nvPr>
            <p:ph idx="1"/>
          </p:nvPr>
        </p:nvSpPr>
        <p:spPr>
          <a:xfrm>
            <a:off x="628650" y="1087121"/>
            <a:ext cx="7886700" cy="5201919"/>
          </a:xfrm>
        </p:spPr>
        <p:txBody>
          <a:bodyPr/>
          <a:lstStyle/>
          <a:p>
            <a:r>
              <a:rPr lang="en-US" b="1" dirty="0" smtClean="0"/>
              <a:t>Features Of Interest</a:t>
            </a:r>
            <a:r>
              <a:rPr lang="en-US" dirty="0" smtClean="0"/>
              <a:t> (</a:t>
            </a:r>
            <a:r>
              <a:rPr lang="en-US" dirty="0" err="1" smtClean="0"/>
              <a:t>FoI</a:t>
            </a:r>
            <a:r>
              <a:rPr lang="en-US" dirty="0" smtClean="0"/>
              <a:t>) describe the real-world targets of sensing and actuation</a:t>
            </a:r>
          </a:p>
          <a:p>
            <a:r>
              <a:rPr lang="en-US" dirty="0"/>
              <a:t>D</a:t>
            </a:r>
            <a:r>
              <a:rPr lang="en-US" dirty="0" smtClean="0"/>
              <a:t>efinitions may be developed in </a:t>
            </a:r>
            <a:r>
              <a:rPr lang="en-US" dirty="0" err="1" smtClean="0"/>
              <a:t>iot.schema.org</a:t>
            </a:r>
            <a:r>
              <a:rPr lang="en-US" dirty="0" smtClean="0"/>
              <a:t>, or more likely will come from domain experts</a:t>
            </a:r>
          </a:p>
          <a:p>
            <a:pPr lvl="1"/>
            <a:r>
              <a:rPr lang="en-US" dirty="0" smtClean="0"/>
              <a:t>GENIVI/VSS is a Specification for Automotive Features of Interest, called Branches, and actuation/measurement points, called Attributes and Signals </a:t>
            </a:r>
          </a:p>
          <a:p>
            <a:pPr lvl="1"/>
            <a:r>
              <a:rPr lang="en-US" dirty="0" err="1" smtClean="0"/>
              <a:t>BrickSchema</a:t>
            </a:r>
            <a:r>
              <a:rPr lang="en-US" dirty="0" smtClean="0"/>
              <a:t> is an adaptation of Haystack that defines Features of Interest of buildings and actuation or measurement points</a:t>
            </a:r>
          </a:p>
          <a:p>
            <a:r>
              <a:rPr lang="en-US" dirty="0" err="1"/>
              <a:t>iot.schema.org</a:t>
            </a:r>
            <a:r>
              <a:rPr lang="en-US" dirty="0"/>
              <a:t> </a:t>
            </a:r>
            <a:r>
              <a:rPr lang="en-US" dirty="0" smtClean="0"/>
              <a:t>defines relationships between Capabilities and Features of Interest to describe </a:t>
            </a:r>
            <a:r>
              <a:rPr lang="en-US" b="1" dirty="0" smtClean="0"/>
              <a:t>connected physical systems</a:t>
            </a:r>
          </a:p>
        </p:txBody>
      </p:sp>
    </p:spTree>
    <p:extLst>
      <p:ext uri="{BB962C8B-B14F-4D97-AF65-F5344CB8AC3E}">
        <p14:creationId xmlns:p14="http://schemas.microsoft.com/office/powerpoint/2010/main" val="218801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28650" y="159220"/>
            <a:ext cx="7886700" cy="1325563"/>
          </a:xfrm>
        </p:spPr>
        <p:txBody>
          <a:bodyPr>
            <a:normAutofit/>
          </a:bodyPr>
          <a:lstStyle/>
          <a:p>
            <a:r>
              <a:rPr lang="de-DE" dirty="0" smtClean="0"/>
              <a:t>Feature Of Interest Pattern</a:t>
            </a:r>
          </a:p>
        </p:txBody>
      </p:sp>
      <p:pic>
        <p:nvPicPr>
          <p:cNvPr id="2051" name="Picture 3" descr="D:\Work\Work on WoT Embedded Semantic Framework\Repositories\siemens-semantic-models\Haystack-iot.schema\Feature-Of-Interest-Pattern.png"/>
          <p:cNvPicPr>
            <a:picLocks noChangeAspect="1" noChangeArrowheads="1"/>
          </p:cNvPicPr>
          <p:nvPr/>
        </p:nvPicPr>
        <p:blipFill>
          <a:blip r:embed="rId2" cstate="print"/>
          <a:srcRect/>
          <a:stretch>
            <a:fillRect/>
          </a:stretch>
        </p:blipFill>
        <p:spPr bwMode="auto">
          <a:xfrm>
            <a:off x="827584" y="1484783"/>
            <a:ext cx="7488832" cy="4758661"/>
          </a:xfrm>
          <a:prstGeom prst="rect">
            <a:avLst/>
          </a:prstGeom>
          <a:noFill/>
        </p:spPr>
      </p:pic>
    </p:spTree>
    <p:extLst>
      <p:ext uri="{BB962C8B-B14F-4D97-AF65-F5344CB8AC3E}">
        <p14:creationId xmlns:p14="http://schemas.microsoft.com/office/powerpoint/2010/main" val="5678890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0806"/>
            <a:ext cx="7886700" cy="1325563"/>
          </a:xfrm>
        </p:spPr>
        <p:txBody>
          <a:bodyPr/>
          <a:lstStyle/>
          <a:p>
            <a:r>
              <a:rPr lang="en-US" dirty="0" smtClean="0"/>
              <a:t>Who is it for?</a:t>
            </a:r>
            <a:endParaRPr lang="en-US" dirty="0"/>
          </a:p>
        </p:txBody>
      </p:sp>
      <p:sp>
        <p:nvSpPr>
          <p:cNvPr id="3" name="Content Placeholder 2"/>
          <p:cNvSpPr>
            <a:spLocks noGrp="1"/>
          </p:cNvSpPr>
          <p:nvPr>
            <p:ph idx="1"/>
          </p:nvPr>
        </p:nvSpPr>
        <p:spPr>
          <a:xfrm>
            <a:off x="628650" y="1416369"/>
            <a:ext cx="7886700" cy="4351338"/>
          </a:xfrm>
        </p:spPr>
        <p:txBody>
          <a:bodyPr/>
          <a:lstStyle/>
          <a:p>
            <a:r>
              <a:rPr lang="en-US" dirty="0" err="1" smtClean="0"/>
              <a:t>IoT</a:t>
            </a:r>
            <a:r>
              <a:rPr lang="en-US" dirty="0" smtClean="0"/>
              <a:t> platform providers will use </a:t>
            </a:r>
            <a:r>
              <a:rPr lang="en-US" dirty="0" err="1" smtClean="0"/>
              <a:t>iot.schema.org</a:t>
            </a:r>
            <a:r>
              <a:rPr lang="en-US" dirty="0" smtClean="0"/>
              <a:t> to make it easy for third party applications to use the platform</a:t>
            </a:r>
          </a:p>
          <a:p>
            <a:r>
              <a:rPr lang="en-US" dirty="0" smtClean="0"/>
              <a:t>Device vendors and SDOs will use </a:t>
            </a:r>
            <a:r>
              <a:rPr lang="en-US" dirty="0" err="1" smtClean="0"/>
              <a:t>iot.schema.org</a:t>
            </a:r>
            <a:r>
              <a:rPr lang="en-US" dirty="0" smtClean="0"/>
              <a:t> to publish protocol-neutral definitions of their devices to enable web scale adoption</a:t>
            </a:r>
          </a:p>
          <a:p>
            <a:r>
              <a:rPr lang="en-US" dirty="0" smtClean="0"/>
              <a:t>Domain experts will use </a:t>
            </a:r>
            <a:r>
              <a:rPr lang="en-US" dirty="0" err="1" smtClean="0"/>
              <a:t>iot.schema.org</a:t>
            </a:r>
            <a:r>
              <a:rPr lang="en-US" dirty="0" smtClean="0"/>
              <a:t> to create domain-specific languages for connected things and their applications</a:t>
            </a:r>
          </a:p>
          <a:p>
            <a:r>
              <a:rPr lang="en-US" dirty="0" smtClean="0"/>
              <a:t>Application providers will use </a:t>
            </a:r>
            <a:r>
              <a:rPr lang="en-US" dirty="0" err="1" smtClean="0"/>
              <a:t>iot.schema.org</a:t>
            </a:r>
            <a:r>
              <a:rPr lang="en-US" dirty="0" smtClean="0"/>
              <a:t> to make their applications portable across platforms</a:t>
            </a:r>
            <a:endParaRPr lang="en-US" dirty="0"/>
          </a:p>
        </p:txBody>
      </p:sp>
    </p:spTree>
    <p:extLst>
      <p:ext uri="{BB962C8B-B14F-4D97-AF65-F5344CB8AC3E}">
        <p14:creationId xmlns:p14="http://schemas.microsoft.com/office/powerpoint/2010/main" val="1210216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0966"/>
            <a:ext cx="7886700" cy="1325563"/>
          </a:xfrm>
        </p:spPr>
        <p:txBody>
          <a:bodyPr/>
          <a:lstStyle/>
          <a:p>
            <a:r>
              <a:rPr lang="en-US" dirty="0" smtClean="0"/>
              <a:t>How is it used? (1)</a:t>
            </a:r>
            <a:endParaRPr lang="en-US" dirty="0"/>
          </a:p>
        </p:txBody>
      </p:sp>
      <p:sp>
        <p:nvSpPr>
          <p:cNvPr id="3" name="Content Placeholder 2"/>
          <p:cNvSpPr>
            <a:spLocks noGrp="1"/>
          </p:cNvSpPr>
          <p:nvPr>
            <p:ph idx="1"/>
          </p:nvPr>
        </p:nvSpPr>
        <p:spPr>
          <a:xfrm>
            <a:off x="628650" y="1327784"/>
            <a:ext cx="8037830" cy="4839335"/>
          </a:xfrm>
        </p:spPr>
        <p:txBody>
          <a:bodyPr/>
          <a:lstStyle/>
          <a:p>
            <a:r>
              <a:rPr lang="en-US" dirty="0" smtClean="0"/>
              <a:t>Annotation of </a:t>
            </a:r>
            <a:r>
              <a:rPr lang="en-US" dirty="0"/>
              <a:t>Thing </a:t>
            </a:r>
            <a:r>
              <a:rPr lang="en-US" dirty="0" smtClean="0"/>
              <a:t>Descriptions (W3C Web of Things)</a:t>
            </a:r>
          </a:p>
          <a:p>
            <a:r>
              <a:rPr lang="en-US" dirty="0" smtClean="0"/>
              <a:t>Thing Descriptions have Action, Event, and Property Interaction definitions that can be annotated with </a:t>
            </a:r>
            <a:r>
              <a:rPr lang="en-US" dirty="0" err="1" smtClean="0"/>
              <a:t>iot.schema.org</a:t>
            </a:r>
            <a:r>
              <a:rPr lang="en-US" dirty="0" smtClean="0"/>
              <a:t> Interaction class terms</a:t>
            </a:r>
          </a:p>
          <a:p>
            <a:r>
              <a:rPr lang="en-US" dirty="0" smtClean="0"/>
              <a:t>Thing Descriptions have </a:t>
            </a:r>
            <a:r>
              <a:rPr lang="en-US" dirty="0" err="1" smtClean="0"/>
              <a:t>DataSchema</a:t>
            </a:r>
            <a:r>
              <a:rPr lang="en-US" dirty="0" smtClean="0"/>
              <a:t> elements that can be annotated with </a:t>
            </a:r>
            <a:r>
              <a:rPr lang="en-US" dirty="0" err="1" smtClean="0"/>
              <a:t>iot.schema.org</a:t>
            </a:r>
            <a:r>
              <a:rPr lang="en-US" dirty="0" smtClean="0"/>
              <a:t> Data Item class terms and constraints, such as data type, units</a:t>
            </a:r>
          </a:p>
          <a:p>
            <a:r>
              <a:rPr lang="en-US" dirty="0" smtClean="0"/>
              <a:t>Thing Description enables applications to interact with connected things independent of protocol and SDO profile</a:t>
            </a:r>
            <a:endParaRPr lang="en-US" dirty="0"/>
          </a:p>
        </p:txBody>
      </p:sp>
    </p:spTree>
    <p:extLst>
      <p:ext uri="{BB962C8B-B14F-4D97-AF65-F5344CB8AC3E}">
        <p14:creationId xmlns:p14="http://schemas.microsoft.com/office/powerpoint/2010/main" val="113174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0966"/>
            <a:ext cx="7886700" cy="1325563"/>
          </a:xfrm>
        </p:spPr>
        <p:txBody>
          <a:bodyPr/>
          <a:lstStyle/>
          <a:p>
            <a:r>
              <a:rPr lang="en-US" dirty="0" smtClean="0"/>
              <a:t>How is it used? (2)</a:t>
            </a:r>
            <a:endParaRPr lang="en-US" dirty="0"/>
          </a:p>
        </p:txBody>
      </p:sp>
      <p:sp>
        <p:nvSpPr>
          <p:cNvPr id="3" name="Content Placeholder 2"/>
          <p:cNvSpPr>
            <a:spLocks noGrp="1"/>
          </p:cNvSpPr>
          <p:nvPr>
            <p:ph idx="1"/>
          </p:nvPr>
        </p:nvSpPr>
        <p:spPr>
          <a:xfrm>
            <a:off x="628650" y="1327784"/>
            <a:ext cx="8037830" cy="4839335"/>
          </a:xfrm>
        </p:spPr>
        <p:txBody>
          <a:bodyPr/>
          <a:lstStyle/>
          <a:p>
            <a:r>
              <a:rPr lang="en-US" dirty="0" err="1" smtClean="0"/>
              <a:t>iot.schema.org</a:t>
            </a:r>
            <a:r>
              <a:rPr lang="en-US" dirty="0" smtClean="0"/>
              <a:t> enables web pages to be annotated using </a:t>
            </a:r>
            <a:r>
              <a:rPr lang="en-US" dirty="0" err="1" smtClean="0"/>
              <a:t>schema.org</a:t>
            </a:r>
            <a:r>
              <a:rPr lang="en-US" dirty="0" smtClean="0"/>
              <a:t> style annotation in </a:t>
            </a:r>
            <a:r>
              <a:rPr lang="en-US" dirty="0" err="1" smtClean="0"/>
              <a:t>RDFa</a:t>
            </a:r>
            <a:r>
              <a:rPr lang="en-US" dirty="0" smtClean="0"/>
              <a:t> or </a:t>
            </a:r>
            <a:r>
              <a:rPr lang="en-US" dirty="0" err="1" smtClean="0"/>
              <a:t>microformats</a:t>
            </a:r>
            <a:endParaRPr lang="en-US" dirty="0" smtClean="0"/>
          </a:p>
          <a:p>
            <a:r>
              <a:rPr lang="en-US" dirty="0" err="1" smtClean="0"/>
              <a:t>iot.schema.org</a:t>
            </a:r>
            <a:r>
              <a:rPr lang="en-US" dirty="0" smtClean="0"/>
              <a:t> terms can be used to annotate machine hyperlinks using rfc6690</a:t>
            </a:r>
          </a:p>
          <a:p>
            <a:r>
              <a:rPr lang="en-US" dirty="0" smtClean="0"/>
              <a:t>The semantic categories (Capability, Interaction, Data Item) are each optional and can be used separately, enabling data plane decoupling and data analysis without needing to interact with the sensors or actuators</a:t>
            </a:r>
            <a:endParaRPr lang="en-US" dirty="0"/>
          </a:p>
        </p:txBody>
      </p:sp>
    </p:spTree>
    <p:extLst>
      <p:ext uri="{BB962C8B-B14F-4D97-AF65-F5344CB8AC3E}">
        <p14:creationId xmlns:p14="http://schemas.microsoft.com/office/powerpoint/2010/main" val="567665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I Find Out More or Get Involved?</a:t>
            </a:r>
            <a:endParaRPr lang="en-US" dirty="0"/>
          </a:p>
        </p:txBody>
      </p:sp>
      <p:sp>
        <p:nvSpPr>
          <p:cNvPr id="3" name="Content Placeholder 2"/>
          <p:cNvSpPr>
            <a:spLocks noGrp="1"/>
          </p:cNvSpPr>
          <p:nvPr>
            <p:ph idx="1"/>
          </p:nvPr>
        </p:nvSpPr>
        <p:spPr/>
        <p:txBody>
          <a:bodyPr/>
          <a:lstStyle/>
          <a:p>
            <a:r>
              <a:rPr lang="en-US" dirty="0" smtClean="0"/>
              <a:t>Monthly teleconferences every third Thursday at 0900 Pacific time</a:t>
            </a:r>
          </a:p>
          <a:p>
            <a:r>
              <a:rPr lang="en-US" dirty="0" smtClean="0"/>
              <a:t>Join the W3C Community Group for definitions</a:t>
            </a:r>
          </a:p>
          <a:p>
            <a:r>
              <a:rPr lang="en-US" dirty="0" err="1" smtClean="0"/>
              <a:t>iotschema-collab</a:t>
            </a:r>
            <a:r>
              <a:rPr lang="en-US" dirty="0" smtClean="0"/>
              <a:t> </a:t>
            </a:r>
            <a:r>
              <a:rPr lang="en-US" dirty="0" err="1" smtClean="0"/>
              <a:t>github</a:t>
            </a:r>
            <a:r>
              <a:rPr lang="en-US" dirty="0" smtClean="0"/>
              <a:t> issues for comments on models</a:t>
            </a:r>
          </a:p>
        </p:txBody>
      </p:sp>
    </p:spTree>
    <p:extLst>
      <p:ext uri="{BB962C8B-B14F-4D97-AF65-F5344CB8AC3E}">
        <p14:creationId xmlns:p14="http://schemas.microsoft.com/office/powerpoint/2010/main" val="740122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169910" cy="1325563"/>
          </a:xfrm>
        </p:spPr>
        <p:txBody>
          <a:bodyPr/>
          <a:lstStyle/>
          <a:p>
            <a:r>
              <a:rPr lang="en-US" dirty="0" smtClean="0"/>
              <a:t>Backup:</a:t>
            </a:r>
            <a:br>
              <a:rPr lang="en-US" dirty="0" smtClean="0"/>
            </a:br>
            <a:r>
              <a:rPr lang="en-US" dirty="0" smtClean="0"/>
              <a:t>What Is Semantic Interoperability? </a:t>
            </a:r>
            <a:endParaRPr lang="en-US" dirty="0"/>
          </a:p>
        </p:txBody>
      </p:sp>
      <p:sp>
        <p:nvSpPr>
          <p:cNvPr id="3" name="Content Placeholder 2"/>
          <p:cNvSpPr>
            <a:spLocks noGrp="1"/>
          </p:cNvSpPr>
          <p:nvPr>
            <p:ph idx="1"/>
          </p:nvPr>
        </p:nvSpPr>
        <p:spPr>
          <a:xfrm>
            <a:off x="628650" y="2150745"/>
            <a:ext cx="7886700" cy="4351338"/>
          </a:xfrm>
        </p:spPr>
        <p:txBody>
          <a:bodyPr/>
          <a:lstStyle/>
          <a:p>
            <a:r>
              <a:rPr lang="en-US" dirty="0" smtClean="0"/>
              <a:t>Description of the interoperability landscape </a:t>
            </a:r>
          </a:p>
          <a:p>
            <a:r>
              <a:rPr lang="en-US" dirty="0" smtClean="0"/>
              <a:t>W3C Web of Things + </a:t>
            </a:r>
            <a:r>
              <a:rPr lang="en-US" dirty="0" err="1" smtClean="0"/>
              <a:t>iot.schema.org</a:t>
            </a:r>
            <a:endParaRPr lang="en-US" dirty="0"/>
          </a:p>
        </p:txBody>
      </p:sp>
    </p:spTree>
    <p:extLst>
      <p:ext uri="{BB962C8B-B14F-4D97-AF65-F5344CB8AC3E}">
        <p14:creationId xmlns:p14="http://schemas.microsoft.com/office/powerpoint/2010/main" val="971547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8" y="29846"/>
            <a:ext cx="7886700" cy="1325563"/>
          </a:xfrm>
        </p:spPr>
        <p:txBody>
          <a:bodyPr/>
          <a:lstStyle/>
          <a:p>
            <a:r>
              <a:rPr lang="en-US" dirty="0" err="1" smtClean="0"/>
              <a:t>tl;dr</a:t>
            </a:r>
            <a:endParaRPr lang="en-US" dirty="0"/>
          </a:p>
        </p:txBody>
      </p:sp>
      <p:sp>
        <p:nvSpPr>
          <p:cNvPr id="3" name="Content Placeholder 2"/>
          <p:cNvSpPr>
            <a:spLocks noGrp="1"/>
          </p:cNvSpPr>
          <p:nvPr>
            <p:ph idx="1"/>
          </p:nvPr>
        </p:nvSpPr>
        <p:spPr>
          <a:xfrm>
            <a:off x="558510" y="1355409"/>
            <a:ext cx="8026977" cy="4612554"/>
          </a:xfrm>
        </p:spPr>
        <p:txBody>
          <a:bodyPr/>
          <a:lstStyle/>
          <a:p>
            <a:r>
              <a:rPr lang="en-US" dirty="0" smtClean="0"/>
              <a:t>The solution to diverse </a:t>
            </a:r>
            <a:r>
              <a:rPr lang="en-US" dirty="0" err="1" smtClean="0"/>
              <a:t>IoT</a:t>
            </a:r>
            <a:r>
              <a:rPr lang="en-US" dirty="0" smtClean="0"/>
              <a:t> device standards is to build a layer of Semantic Interoperability that includes common abstractions and enables protocol adaptation</a:t>
            </a:r>
          </a:p>
          <a:p>
            <a:r>
              <a:rPr lang="en-US" dirty="0" smtClean="0"/>
              <a:t>Practical </a:t>
            </a:r>
            <a:r>
              <a:rPr lang="en-US" i="1" dirty="0" smtClean="0"/>
              <a:t>Semantic Interoperability </a:t>
            </a:r>
            <a:r>
              <a:rPr lang="en-US" dirty="0" smtClean="0"/>
              <a:t>for the Internet of Things is a way of describing </a:t>
            </a:r>
            <a:r>
              <a:rPr lang="en-US" i="1" dirty="0" smtClean="0"/>
              <a:t>what to do</a:t>
            </a:r>
            <a:r>
              <a:rPr lang="en-US" dirty="0" smtClean="0"/>
              <a:t>, and connecting that knowledge with </a:t>
            </a:r>
            <a:r>
              <a:rPr lang="en-US" i="1" dirty="0" smtClean="0"/>
              <a:t>how to do it</a:t>
            </a:r>
            <a:r>
              <a:rPr lang="en-US" dirty="0" smtClean="0"/>
              <a:t>, across diverse applications, and diverse ecosystems of connected things</a:t>
            </a:r>
          </a:p>
          <a:p>
            <a:r>
              <a:rPr lang="en-US" dirty="0" smtClean="0"/>
              <a:t>Fully implementing Semantic Interoperability will enable </a:t>
            </a:r>
            <a:r>
              <a:rPr lang="en-US" i="1" dirty="0" smtClean="0"/>
              <a:t>any application </a:t>
            </a:r>
            <a:r>
              <a:rPr lang="en-US" dirty="0" smtClean="0"/>
              <a:t>to interact </a:t>
            </a:r>
            <a:r>
              <a:rPr lang="en-US" dirty="0"/>
              <a:t>over </a:t>
            </a:r>
            <a:r>
              <a:rPr lang="en-US" i="1" dirty="0"/>
              <a:t>any </a:t>
            </a:r>
            <a:r>
              <a:rPr lang="en-US" i="1" dirty="0" smtClean="0"/>
              <a:t>network, </a:t>
            </a:r>
            <a:r>
              <a:rPr lang="en-US" dirty="0" smtClean="0"/>
              <a:t>with </a:t>
            </a:r>
            <a:r>
              <a:rPr lang="en-US" i="1" dirty="0" smtClean="0"/>
              <a:t>any connected thing</a:t>
            </a:r>
            <a:endParaRPr lang="en-US" i="1" dirty="0"/>
          </a:p>
        </p:txBody>
      </p:sp>
    </p:spTree>
    <p:extLst>
      <p:ext uri="{BB962C8B-B14F-4D97-AF65-F5344CB8AC3E}">
        <p14:creationId xmlns:p14="http://schemas.microsoft.com/office/powerpoint/2010/main" val="11229772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marL="0" indent="0">
              <a:buNone/>
            </a:pPr>
            <a:r>
              <a:rPr lang="en-US" dirty="0"/>
              <a:t>1. Agenda </a:t>
            </a:r>
            <a:r>
              <a:rPr lang="en-US" dirty="0" smtClean="0"/>
              <a:t>bashing</a:t>
            </a:r>
            <a:endParaRPr lang="en-US" dirty="0"/>
          </a:p>
          <a:p>
            <a:pPr marL="0" indent="0">
              <a:buNone/>
            </a:pPr>
            <a:r>
              <a:rPr lang="en-US" dirty="0"/>
              <a:t>2. Community - review the contribution process </a:t>
            </a:r>
            <a:endParaRPr lang="en-US" dirty="0" smtClean="0"/>
          </a:p>
          <a:p>
            <a:pPr marL="0" indent="0">
              <a:buNone/>
            </a:pPr>
            <a:r>
              <a:rPr lang="en-US" dirty="0" smtClean="0"/>
              <a:t>3</a:t>
            </a:r>
            <a:r>
              <a:rPr lang="en-US" dirty="0"/>
              <a:t>. Roadmap review</a:t>
            </a:r>
          </a:p>
          <a:p>
            <a:pPr marL="0" indent="0">
              <a:buNone/>
            </a:pPr>
            <a:r>
              <a:rPr lang="en-US" dirty="0" smtClean="0"/>
              <a:t>4</a:t>
            </a:r>
            <a:r>
              <a:rPr lang="en-US" dirty="0"/>
              <a:t>. Materials for admin </a:t>
            </a:r>
            <a:r>
              <a:rPr lang="en-US" dirty="0" err="1"/>
              <a:t>workstream</a:t>
            </a:r>
            <a:r>
              <a:rPr lang="en-US" dirty="0"/>
              <a:t> </a:t>
            </a:r>
            <a:br>
              <a:rPr lang="en-US" dirty="0"/>
            </a:br>
            <a:r>
              <a:rPr lang="en-US" dirty="0" smtClean="0"/>
              <a:t>5</a:t>
            </a:r>
            <a:r>
              <a:rPr lang="en-US" dirty="0"/>
              <a:t>. AOB</a:t>
            </a:r>
          </a:p>
          <a:p>
            <a:endParaRPr lang="en-US" dirty="0"/>
          </a:p>
        </p:txBody>
      </p:sp>
    </p:spTree>
    <p:extLst>
      <p:ext uri="{BB962C8B-B14F-4D97-AF65-F5344CB8AC3E}">
        <p14:creationId xmlns:p14="http://schemas.microsoft.com/office/powerpoint/2010/main" val="12150723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The Problem</a:t>
            </a:r>
          </a:p>
        </p:txBody>
      </p:sp>
      <p:sp>
        <p:nvSpPr>
          <p:cNvPr id="3" name="Content Placeholder 2"/>
          <p:cNvSpPr>
            <a:spLocks noGrp="1"/>
          </p:cNvSpPr>
          <p:nvPr>
            <p:ph idx="1"/>
          </p:nvPr>
        </p:nvSpPr>
        <p:spPr>
          <a:xfrm>
            <a:off x="613064" y="1143000"/>
            <a:ext cx="8073736" cy="5127336"/>
          </a:xfrm>
        </p:spPr>
        <p:txBody>
          <a:bodyPr>
            <a:normAutofit fontScale="92500" lnSpcReduction="10000"/>
          </a:bodyPr>
          <a:lstStyle/>
          <a:p>
            <a:pPr>
              <a:lnSpc>
                <a:spcPct val="110000"/>
              </a:lnSpc>
            </a:pPr>
            <a:r>
              <a:rPr lang="en-US" dirty="0"/>
              <a:t>Many standards organizations for connected things:</a:t>
            </a:r>
          </a:p>
          <a:p>
            <a:pPr lvl="1">
              <a:lnSpc>
                <a:spcPct val="110000"/>
              </a:lnSpc>
            </a:pPr>
            <a:r>
              <a:rPr lang="en-US" dirty="0"/>
              <a:t>OCF, </a:t>
            </a:r>
            <a:r>
              <a:rPr lang="en-US" dirty="0" err="1"/>
              <a:t>Zigbee</a:t>
            </a:r>
            <a:r>
              <a:rPr lang="en-US" dirty="0"/>
              <a:t>, Z-Wave, </a:t>
            </a:r>
            <a:r>
              <a:rPr lang="en-US" dirty="0" smtClean="0"/>
              <a:t>Bluetooth, OMA </a:t>
            </a:r>
            <a:r>
              <a:rPr lang="en-US" dirty="0" err="1" smtClean="0"/>
              <a:t>Specworks</a:t>
            </a:r>
            <a:endParaRPr lang="en-US" dirty="0"/>
          </a:p>
          <a:p>
            <a:pPr lvl="1">
              <a:lnSpc>
                <a:spcPct val="110000"/>
              </a:lnSpc>
            </a:pPr>
            <a:r>
              <a:rPr lang="en-US" dirty="0" smtClean="0"/>
              <a:t>They mostly focus </a:t>
            </a:r>
            <a:r>
              <a:rPr lang="en-US" dirty="0"/>
              <a:t>on Device Certification</a:t>
            </a:r>
          </a:p>
          <a:p>
            <a:pPr lvl="1">
              <a:lnSpc>
                <a:spcPct val="110000"/>
              </a:lnSpc>
            </a:pPr>
            <a:r>
              <a:rPr lang="en-US" dirty="0"/>
              <a:t>Exclusive, require membership to participate</a:t>
            </a:r>
          </a:p>
          <a:p>
            <a:pPr lvl="1">
              <a:lnSpc>
                <a:spcPct val="110000"/>
              </a:lnSpc>
            </a:pPr>
            <a:r>
              <a:rPr lang="en-US" dirty="0"/>
              <a:t>Lack focus on common interoperability</a:t>
            </a:r>
          </a:p>
          <a:p>
            <a:pPr lvl="1">
              <a:lnSpc>
                <a:spcPct val="110000"/>
              </a:lnSpc>
            </a:pPr>
            <a:r>
              <a:rPr lang="en-US" dirty="0"/>
              <a:t>Compete with each other, focus on </a:t>
            </a:r>
            <a:r>
              <a:rPr lang="en-US" dirty="0" smtClean="0"/>
              <a:t>vertical integration             </a:t>
            </a:r>
            <a:r>
              <a:rPr lang="en-US" sz="1500" i="1" dirty="0" smtClean="0"/>
              <a:t>because each wants to claim that they solve the interoperability problem</a:t>
            </a:r>
            <a:endParaRPr lang="en-US" sz="1500" i="1" dirty="0"/>
          </a:p>
          <a:p>
            <a:pPr>
              <a:lnSpc>
                <a:spcPct val="110000"/>
              </a:lnSpc>
            </a:pPr>
            <a:r>
              <a:rPr lang="en-US" dirty="0"/>
              <a:t>Each defines a unique device level application layer with dedicated data models, but…</a:t>
            </a:r>
          </a:p>
          <a:p>
            <a:pPr lvl="1">
              <a:lnSpc>
                <a:spcPct val="110000"/>
              </a:lnSpc>
            </a:pPr>
            <a:r>
              <a:rPr lang="en-US" dirty="0"/>
              <a:t>Similar high level design </a:t>
            </a:r>
            <a:r>
              <a:rPr lang="en-US" dirty="0" smtClean="0"/>
              <a:t>patterns</a:t>
            </a:r>
            <a:endParaRPr lang="en-US" dirty="0"/>
          </a:p>
          <a:p>
            <a:pPr lvl="1">
              <a:lnSpc>
                <a:spcPct val="110000"/>
              </a:lnSpc>
            </a:pPr>
            <a:r>
              <a:rPr lang="en-US" dirty="0"/>
              <a:t>Converging on common communication protocols (IPV6, </a:t>
            </a:r>
            <a:r>
              <a:rPr lang="en-US" dirty="0" err="1" smtClean="0"/>
              <a:t>CoAP</a:t>
            </a:r>
            <a:r>
              <a:rPr lang="en-US" dirty="0"/>
              <a:t>)</a:t>
            </a:r>
            <a:endParaRPr lang="en-US" dirty="0" smtClean="0"/>
          </a:p>
          <a:p>
            <a:pPr lvl="1">
              <a:lnSpc>
                <a:spcPct val="110000"/>
              </a:lnSpc>
            </a:pPr>
            <a:r>
              <a:rPr lang="en-US" dirty="0" smtClean="0"/>
              <a:t>Some consolidation is already happening</a:t>
            </a:r>
            <a:endParaRPr lang="en-US" dirty="0"/>
          </a:p>
        </p:txBody>
      </p:sp>
    </p:spTree>
    <p:extLst>
      <p:ext uri="{BB962C8B-B14F-4D97-AF65-F5344CB8AC3E}">
        <p14:creationId xmlns:p14="http://schemas.microsoft.com/office/powerpoint/2010/main" val="19459321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Diverse application domains</a:t>
            </a:r>
            <a:endParaRPr lang="en-US" dirty="0"/>
          </a:p>
        </p:txBody>
      </p:sp>
      <p:sp>
        <p:nvSpPr>
          <p:cNvPr id="3" name="Content Placeholder 2"/>
          <p:cNvSpPr>
            <a:spLocks noGrp="1"/>
          </p:cNvSpPr>
          <p:nvPr>
            <p:ph idx="1"/>
          </p:nvPr>
        </p:nvSpPr>
        <p:spPr>
          <a:xfrm>
            <a:off x="628650" y="1825625"/>
            <a:ext cx="7548995" cy="4351338"/>
          </a:xfrm>
        </p:spPr>
        <p:txBody>
          <a:bodyPr/>
          <a:lstStyle/>
          <a:p>
            <a:r>
              <a:rPr lang="en-US" dirty="0" smtClean="0"/>
              <a:t>Connected Home</a:t>
            </a:r>
          </a:p>
          <a:p>
            <a:r>
              <a:rPr lang="en-US" dirty="0" smtClean="0"/>
              <a:t>Healthcare</a:t>
            </a:r>
          </a:p>
          <a:p>
            <a:r>
              <a:rPr lang="en-US" dirty="0" smtClean="0"/>
              <a:t>Automotive, IVI</a:t>
            </a:r>
          </a:p>
          <a:p>
            <a:r>
              <a:rPr lang="en-US" dirty="0" smtClean="0"/>
              <a:t>Factory Automation and Process Control</a:t>
            </a:r>
          </a:p>
          <a:p>
            <a:r>
              <a:rPr lang="en-US" dirty="0" smtClean="0"/>
              <a:t>Municipal Services</a:t>
            </a:r>
          </a:p>
          <a:p>
            <a:r>
              <a:rPr lang="en-US" dirty="0"/>
              <a:t>Real Estate</a:t>
            </a:r>
          </a:p>
          <a:p>
            <a:r>
              <a:rPr lang="en-US" b="1" dirty="0" smtClean="0"/>
              <a:t>How do I integrate applications across domains?</a:t>
            </a:r>
          </a:p>
          <a:p>
            <a:endParaRPr lang="en-US" dirty="0"/>
          </a:p>
        </p:txBody>
      </p:sp>
    </p:spTree>
    <p:extLst>
      <p:ext uri="{BB962C8B-B14F-4D97-AF65-F5344CB8AC3E}">
        <p14:creationId xmlns:p14="http://schemas.microsoft.com/office/powerpoint/2010/main" val="17025748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1325563"/>
          </a:xfrm>
        </p:spPr>
        <p:txBody>
          <a:bodyPr/>
          <a:lstStyle/>
          <a:p>
            <a:r>
              <a:rPr lang="en-US" dirty="0"/>
              <a:t>Which Application Layer?</a:t>
            </a:r>
          </a:p>
        </p:txBody>
      </p:sp>
      <p:sp>
        <p:nvSpPr>
          <p:cNvPr id="3" name="Content Placeholder 2"/>
          <p:cNvSpPr>
            <a:spLocks noGrp="1"/>
          </p:cNvSpPr>
          <p:nvPr>
            <p:ph idx="1"/>
          </p:nvPr>
        </p:nvSpPr>
        <p:spPr>
          <a:xfrm>
            <a:off x="457200" y="1189038"/>
            <a:ext cx="8229600" cy="5076680"/>
          </a:xfrm>
        </p:spPr>
        <p:txBody>
          <a:bodyPr>
            <a:normAutofit fontScale="85000" lnSpcReduction="20000"/>
          </a:bodyPr>
          <a:lstStyle/>
          <a:p>
            <a:pPr>
              <a:lnSpc>
                <a:spcPct val="120000"/>
              </a:lnSpc>
            </a:pPr>
            <a:r>
              <a:rPr lang="en-US" dirty="0"/>
              <a:t>Applications that are tightly coupled to devices, and device to device applications, will make up a smaller fraction of delivered value of connected things over time</a:t>
            </a:r>
          </a:p>
          <a:p>
            <a:pPr>
              <a:lnSpc>
                <a:spcPct val="120000"/>
              </a:lnSpc>
            </a:pPr>
            <a:r>
              <a:rPr lang="en-US" dirty="0"/>
              <a:t>There will be more value in interoperable applications that can orchestrate behavior across diverse devices and device </a:t>
            </a:r>
            <a:r>
              <a:rPr lang="en-US" dirty="0" smtClean="0"/>
              <a:t>ecosystems in multiple application domains</a:t>
            </a:r>
            <a:endParaRPr lang="en-US" dirty="0"/>
          </a:p>
          <a:p>
            <a:pPr>
              <a:lnSpc>
                <a:spcPct val="120000"/>
              </a:lnSpc>
            </a:pPr>
            <a:r>
              <a:rPr lang="en-US" dirty="0"/>
              <a:t>More devices will use Internet Protocols (IP) to connect to networks (Internet of Things)</a:t>
            </a:r>
          </a:p>
          <a:p>
            <a:pPr>
              <a:lnSpc>
                <a:spcPct val="120000"/>
              </a:lnSpc>
            </a:pPr>
            <a:r>
              <a:rPr lang="en-US" dirty="0"/>
              <a:t>The job of adapting to different device ecosystems can now be done in software, in different locations</a:t>
            </a:r>
          </a:p>
          <a:p>
            <a:pPr>
              <a:lnSpc>
                <a:spcPct val="120000"/>
              </a:lnSpc>
            </a:pPr>
            <a:r>
              <a:rPr lang="en-US" b="1" dirty="0" smtClean="0"/>
              <a:t>Now is the time to standardize </a:t>
            </a:r>
            <a:r>
              <a:rPr lang="en-US" b="1" dirty="0"/>
              <a:t>a high level application layer, like the web, that works with all devices (Web of Things)</a:t>
            </a:r>
          </a:p>
        </p:txBody>
      </p:sp>
    </p:spTree>
    <p:extLst>
      <p:ext uri="{BB962C8B-B14F-4D97-AF65-F5344CB8AC3E}">
        <p14:creationId xmlns:p14="http://schemas.microsoft.com/office/powerpoint/2010/main" val="12537563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62345"/>
            <a:ext cx="7886700" cy="1325563"/>
          </a:xfrm>
        </p:spPr>
        <p:txBody>
          <a:bodyPr/>
          <a:lstStyle/>
          <a:p>
            <a:r>
              <a:rPr lang="en-US" dirty="0" smtClean="0"/>
              <a:t>Some Background </a:t>
            </a:r>
            <a:endParaRPr lang="en-US" dirty="0"/>
          </a:p>
        </p:txBody>
      </p:sp>
      <p:sp>
        <p:nvSpPr>
          <p:cNvPr id="3" name="Content Placeholder 2"/>
          <p:cNvSpPr>
            <a:spLocks noGrp="1"/>
          </p:cNvSpPr>
          <p:nvPr>
            <p:ph idx="1"/>
          </p:nvPr>
        </p:nvSpPr>
        <p:spPr>
          <a:xfrm>
            <a:off x="628650" y="1025524"/>
            <a:ext cx="7886700" cy="5084330"/>
          </a:xfrm>
        </p:spPr>
        <p:txBody>
          <a:bodyPr/>
          <a:lstStyle/>
          <a:p>
            <a:r>
              <a:rPr lang="en-US" dirty="0" smtClean="0"/>
              <a:t>IOTSI Workshop, Organized 2015-2016</a:t>
            </a:r>
          </a:p>
          <a:p>
            <a:pPr lvl="1"/>
            <a:r>
              <a:rPr lang="en-US" dirty="0" err="1" smtClean="0"/>
              <a:t>IoT</a:t>
            </a:r>
            <a:r>
              <a:rPr lang="en-US" dirty="0" smtClean="0"/>
              <a:t> Semantic Interoperability</a:t>
            </a:r>
          </a:p>
          <a:p>
            <a:pPr lvl="1"/>
            <a:r>
              <a:rPr lang="en-US" dirty="0" smtClean="0"/>
              <a:t>&gt; 80 submissions across industry</a:t>
            </a:r>
          </a:p>
          <a:p>
            <a:pPr lvl="1"/>
            <a:r>
              <a:rPr lang="en-US" dirty="0"/>
              <a:t>D</a:t>
            </a:r>
            <a:r>
              <a:rPr lang="en-US" dirty="0" smtClean="0"/>
              <a:t>uality of translation vs. common semantic models</a:t>
            </a:r>
          </a:p>
          <a:p>
            <a:pPr lvl="1"/>
            <a:r>
              <a:rPr lang="en-US" dirty="0" smtClean="0"/>
              <a:t>What are the "atomic" concepts that are reusable?</a:t>
            </a:r>
          </a:p>
          <a:p>
            <a:r>
              <a:rPr lang="en-US" dirty="0" smtClean="0"/>
              <a:t>WISHI in conjunction with IETF 99</a:t>
            </a:r>
          </a:p>
          <a:p>
            <a:pPr lvl="1"/>
            <a:r>
              <a:rPr lang="en-US" dirty="0" smtClean="0"/>
              <a:t>Workshop on Semantic and Hypermedia Interoperability</a:t>
            </a:r>
          </a:p>
          <a:p>
            <a:pPr lvl="1"/>
            <a:r>
              <a:rPr lang="en-US" dirty="0" smtClean="0"/>
              <a:t>Contributions showed movement toward industry convergence around translations and meta-models</a:t>
            </a:r>
          </a:p>
          <a:p>
            <a:r>
              <a:rPr lang="en-US" dirty="0" smtClean="0"/>
              <a:t>Who?</a:t>
            </a:r>
          </a:p>
          <a:p>
            <a:pPr lvl="1"/>
            <a:r>
              <a:rPr lang="en-US" dirty="0" smtClean="0"/>
              <a:t>SDOs (OCF, OMA LWM2M, OneM2M, </a:t>
            </a:r>
            <a:r>
              <a:rPr lang="en-US" dirty="0" err="1" smtClean="0"/>
              <a:t>BACnet</a:t>
            </a:r>
            <a:r>
              <a:rPr lang="mr-IN" dirty="0" smtClean="0"/>
              <a:t>…</a:t>
            </a:r>
            <a:r>
              <a:rPr lang="en-US" dirty="0" smtClean="0"/>
              <a:t>)</a:t>
            </a:r>
          </a:p>
          <a:p>
            <a:pPr lvl="1"/>
            <a:r>
              <a:rPr lang="en-US" dirty="0" smtClean="0"/>
              <a:t>Industry (Siemens, Ericsson, </a:t>
            </a:r>
            <a:r>
              <a:rPr lang="en-US" dirty="0" err="1" smtClean="0"/>
              <a:t>Landis&amp;Gyr</a:t>
            </a:r>
            <a:r>
              <a:rPr lang="en-US" dirty="0" smtClean="0"/>
              <a:t>, Schneider Electric, Microsoft, Verizon</a:t>
            </a:r>
            <a:r>
              <a:rPr lang="mr-IN" dirty="0" smtClean="0"/>
              <a:t>…</a:t>
            </a:r>
            <a:r>
              <a:rPr lang="en-US" dirty="0" smtClean="0"/>
              <a:t>)</a:t>
            </a:r>
          </a:p>
        </p:txBody>
      </p:sp>
    </p:spTree>
    <p:extLst>
      <p:ext uri="{BB962C8B-B14F-4D97-AF65-F5344CB8AC3E}">
        <p14:creationId xmlns:p14="http://schemas.microsoft.com/office/powerpoint/2010/main" val="2538435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099714" cy="1325563"/>
          </a:xfrm>
        </p:spPr>
        <p:txBody>
          <a:bodyPr/>
          <a:lstStyle/>
          <a:p>
            <a:r>
              <a:rPr lang="en-US" dirty="0" smtClean="0"/>
              <a:t>What is </a:t>
            </a:r>
            <a:r>
              <a:rPr lang="en-US" smtClean="0"/>
              <a:t>Semantic Interoperability?</a:t>
            </a:r>
            <a:endParaRPr lang="en-US"/>
          </a:p>
        </p:txBody>
      </p:sp>
      <p:sp>
        <p:nvSpPr>
          <p:cNvPr id="3" name="Content Placeholder 2"/>
          <p:cNvSpPr>
            <a:spLocks noGrp="1"/>
          </p:cNvSpPr>
          <p:nvPr>
            <p:ph idx="1"/>
          </p:nvPr>
        </p:nvSpPr>
        <p:spPr>
          <a:xfrm>
            <a:off x="628650" y="1586633"/>
            <a:ext cx="7886700" cy="4554393"/>
          </a:xfrm>
        </p:spPr>
        <p:txBody>
          <a:bodyPr/>
          <a:lstStyle/>
          <a:p>
            <a:r>
              <a:rPr lang="en-US" dirty="0" smtClean="0"/>
              <a:t>Second "narrow waist" in system design </a:t>
            </a:r>
          </a:p>
          <a:p>
            <a:r>
              <a:rPr lang="en-US" dirty="0" smtClean="0"/>
              <a:t>For </a:t>
            </a:r>
            <a:r>
              <a:rPr lang="en-US" dirty="0" err="1" smtClean="0"/>
              <a:t>IoT</a:t>
            </a:r>
            <a:r>
              <a:rPr lang="en-US" dirty="0" smtClean="0"/>
              <a:t>, it enables applications to interact with connected things that expose diverse application protocols and data models</a:t>
            </a:r>
          </a:p>
          <a:p>
            <a:r>
              <a:rPr lang="en-US" dirty="0" smtClean="0"/>
              <a:t>Embrace diversity in application protocols to a point of specialization for use cases</a:t>
            </a:r>
          </a:p>
          <a:p>
            <a:r>
              <a:rPr lang="en-US" dirty="0" smtClean="0"/>
              <a:t>Standardize on meta-models that can be re-used across application domains and across diverse protocols</a:t>
            </a:r>
          </a:p>
          <a:p>
            <a:r>
              <a:rPr lang="en-US" dirty="0" smtClean="0"/>
              <a:t>Support software adaptation and translation</a:t>
            </a:r>
          </a:p>
          <a:p>
            <a:endParaRPr lang="en-US" dirty="0" smtClean="0"/>
          </a:p>
        </p:txBody>
      </p:sp>
    </p:spTree>
    <p:extLst>
      <p:ext uri="{BB962C8B-B14F-4D97-AF65-F5344CB8AC3E}">
        <p14:creationId xmlns:p14="http://schemas.microsoft.com/office/powerpoint/2010/main" val="5434426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Narrow Waist in System Design</a:t>
            </a:r>
          </a:p>
        </p:txBody>
      </p:sp>
      <p:sp>
        <p:nvSpPr>
          <p:cNvPr id="4" name="Rectangle 3"/>
          <p:cNvSpPr/>
          <p:nvPr/>
        </p:nvSpPr>
        <p:spPr>
          <a:xfrm>
            <a:off x="2449243" y="5308600"/>
            <a:ext cx="850900" cy="520700"/>
          </a:xfrm>
          <a:prstGeom prst="rect">
            <a:avLst/>
          </a:prstGeom>
          <a:solidFill>
            <a:schemeClr val="tx2">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rgbClr val="000000"/>
                </a:solidFill>
              </a:rPr>
              <a:t>OCF</a:t>
            </a:r>
          </a:p>
        </p:txBody>
      </p:sp>
      <p:sp>
        <p:nvSpPr>
          <p:cNvPr id="5" name="Rectangle 4"/>
          <p:cNvSpPr/>
          <p:nvPr/>
        </p:nvSpPr>
        <p:spPr>
          <a:xfrm>
            <a:off x="3554143" y="5308600"/>
            <a:ext cx="863600" cy="520700"/>
          </a:xfrm>
          <a:prstGeom prst="rect">
            <a:avLst/>
          </a:prstGeom>
          <a:solidFill>
            <a:schemeClr val="accent2">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rgbClr val="000000"/>
                </a:solidFill>
              </a:rPr>
              <a:t>dotdot</a:t>
            </a:r>
          </a:p>
        </p:txBody>
      </p:sp>
      <p:sp>
        <p:nvSpPr>
          <p:cNvPr id="6" name="Rectangle 5"/>
          <p:cNvSpPr/>
          <p:nvPr/>
        </p:nvSpPr>
        <p:spPr>
          <a:xfrm>
            <a:off x="4671743" y="5308600"/>
            <a:ext cx="1127130" cy="520700"/>
          </a:xfrm>
          <a:prstGeom prst="rect">
            <a:avLst/>
          </a:prstGeom>
          <a:solidFill>
            <a:schemeClr val="accent6">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rgbClr val="000000"/>
                </a:solidFill>
              </a:rPr>
              <a:t>LWM2M</a:t>
            </a:r>
            <a:endParaRPr lang="en-US" dirty="0">
              <a:solidFill>
                <a:srgbClr val="000000"/>
              </a:solidFill>
            </a:endParaRPr>
          </a:p>
        </p:txBody>
      </p:sp>
      <p:sp>
        <p:nvSpPr>
          <p:cNvPr id="7" name="Rectangle 6"/>
          <p:cNvSpPr/>
          <p:nvPr/>
        </p:nvSpPr>
        <p:spPr>
          <a:xfrm>
            <a:off x="1198293" y="5308600"/>
            <a:ext cx="1079500" cy="520700"/>
          </a:xfrm>
          <a:prstGeom prst="rect">
            <a:avLst/>
          </a:prstGeom>
          <a:solidFill>
            <a:schemeClr val="accent3">
              <a:lumMod val="60000"/>
              <a:lumOff val="4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rgbClr val="000000"/>
                </a:solidFill>
              </a:rPr>
              <a:t>Fairhair</a:t>
            </a:r>
          </a:p>
        </p:txBody>
      </p:sp>
      <p:sp>
        <p:nvSpPr>
          <p:cNvPr id="8" name="Cloud 7"/>
          <p:cNvSpPr/>
          <p:nvPr/>
        </p:nvSpPr>
        <p:spPr>
          <a:xfrm>
            <a:off x="1930400" y="3784600"/>
            <a:ext cx="3136900" cy="1079500"/>
          </a:xfrm>
          <a:prstGeom prst="clou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rgbClr val="000000"/>
                </a:solidFill>
              </a:rPr>
              <a:t>IP Networks LAN/WAN (WiFi, Thread)</a:t>
            </a:r>
          </a:p>
        </p:txBody>
      </p:sp>
      <p:sp>
        <p:nvSpPr>
          <p:cNvPr id="9" name="Rectangle 8"/>
          <p:cNvSpPr/>
          <p:nvPr/>
        </p:nvSpPr>
        <p:spPr>
          <a:xfrm>
            <a:off x="1930400" y="3048000"/>
            <a:ext cx="3136900" cy="597068"/>
          </a:xfrm>
          <a:prstGeom prst="rect">
            <a:avLst/>
          </a:prstGeom>
          <a:solidFill>
            <a:schemeClr val="accent4">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rgbClr val="000000"/>
                </a:solidFill>
              </a:rPr>
              <a:t>Semantic Interoperability (Software Adaptation)</a:t>
            </a:r>
          </a:p>
        </p:txBody>
      </p:sp>
      <p:sp>
        <p:nvSpPr>
          <p:cNvPr id="10" name="Folded Corner 9"/>
          <p:cNvSpPr/>
          <p:nvPr/>
        </p:nvSpPr>
        <p:spPr>
          <a:xfrm>
            <a:off x="1612900" y="1803400"/>
            <a:ext cx="603250" cy="749300"/>
          </a:xfrm>
          <a:prstGeom prst="foldedCorner">
            <a:avLst/>
          </a:prstGeom>
          <a:solidFill>
            <a:schemeClr val="accent3">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rgbClr val="000000"/>
                </a:solidFill>
              </a:rPr>
              <a:t>App</a:t>
            </a:r>
          </a:p>
        </p:txBody>
      </p:sp>
      <p:sp>
        <p:nvSpPr>
          <p:cNvPr id="11" name="Folded Corner 10"/>
          <p:cNvSpPr/>
          <p:nvPr/>
        </p:nvSpPr>
        <p:spPr>
          <a:xfrm>
            <a:off x="4673600" y="1803400"/>
            <a:ext cx="603250" cy="749300"/>
          </a:xfrm>
          <a:prstGeom prst="foldedCorner">
            <a:avLst/>
          </a:prstGeom>
          <a:solidFill>
            <a:schemeClr val="bg2">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rgbClr val="000000"/>
                </a:solidFill>
              </a:rPr>
              <a:t>App</a:t>
            </a:r>
          </a:p>
        </p:txBody>
      </p:sp>
      <p:sp>
        <p:nvSpPr>
          <p:cNvPr id="12" name="Folded Corner 11"/>
          <p:cNvSpPr/>
          <p:nvPr/>
        </p:nvSpPr>
        <p:spPr>
          <a:xfrm>
            <a:off x="3632200" y="1803400"/>
            <a:ext cx="603250" cy="749300"/>
          </a:xfrm>
          <a:prstGeom prst="foldedCorner">
            <a:avLst/>
          </a:prstGeom>
          <a:solidFill>
            <a:schemeClr val="accent1">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rgbClr val="000000"/>
                </a:solidFill>
              </a:rPr>
              <a:t>App</a:t>
            </a:r>
          </a:p>
        </p:txBody>
      </p:sp>
      <p:sp>
        <p:nvSpPr>
          <p:cNvPr id="13" name="Folded Corner 12"/>
          <p:cNvSpPr/>
          <p:nvPr/>
        </p:nvSpPr>
        <p:spPr>
          <a:xfrm>
            <a:off x="2622550" y="1803400"/>
            <a:ext cx="603250" cy="749300"/>
          </a:xfrm>
          <a:prstGeom prst="foldedCorner">
            <a:avLst/>
          </a:prstGeom>
          <a:solidFill>
            <a:schemeClr val="bg1">
              <a:lumMod val="8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rgbClr val="000000"/>
                </a:solidFill>
              </a:rPr>
              <a:t>App</a:t>
            </a:r>
          </a:p>
        </p:txBody>
      </p:sp>
      <p:sp>
        <p:nvSpPr>
          <p:cNvPr id="14" name="Rectangle 13"/>
          <p:cNvSpPr/>
          <p:nvPr/>
        </p:nvSpPr>
        <p:spPr>
          <a:xfrm>
            <a:off x="5876930" y="1848366"/>
            <a:ext cx="2581270" cy="707886"/>
          </a:xfrm>
          <a:prstGeom prst="rect">
            <a:avLst/>
          </a:prstGeom>
        </p:spPr>
        <p:txBody>
          <a:bodyPr wrap="square">
            <a:spAutoFit/>
          </a:bodyPr>
          <a:lstStyle/>
          <a:p>
            <a:r>
              <a:rPr lang="en-US" sz="2000" b="1">
                <a:solidFill>
                  <a:srgbClr val="000000"/>
                </a:solidFill>
              </a:rPr>
              <a:t>Many Applications. Local and Remote </a:t>
            </a:r>
            <a:endParaRPr lang="en-US" sz="2000" b="1"/>
          </a:p>
        </p:txBody>
      </p:sp>
      <p:sp>
        <p:nvSpPr>
          <p:cNvPr id="15" name="Rectangle 14"/>
          <p:cNvSpPr/>
          <p:nvPr/>
        </p:nvSpPr>
        <p:spPr>
          <a:xfrm>
            <a:off x="5876930" y="5181600"/>
            <a:ext cx="2670170" cy="707886"/>
          </a:xfrm>
          <a:prstGeom prst="rect">
            <a:avLst/>
          </a:prstGeom>
        </p:spPr>
        <p:txBody>
          <a:bodyPr wrap="square">
            <a:spAutoFit/>
          </a:bodyPr>
          <a:lstStyle/>
          <a:p>
            <a:r>
              <a:rPr lang="en-US" sz="2000" b="1">
                <a:solidFill>
                  <a:srgbClr val="000000"/>
                </a:solidFill>
              </a:rPr>
              <a:t>Many Devices, Different Ecosystems</a:t>
            </a:r>
            <a:endParaRPr lang="en-US" sz="2000" b="1"/>
          </a:p>
        </p:txBody>
      </p:sp>
      <p:sp>
        <p:nvSpPr>
          <p:cNvPr id="17" name="Rectangle 16"/>
          <p:cNvSpPr/>
          <p:nvPr/>
        </p:nvSpPr>
        <p:spPr>
          <a:xfrm>
            <a:off x="5876930" y="3128984"/>
            <a:ext cx="2009770" cy="1631216"/>
          </a:xfrm>
          <a:prstGeom prst="rect">
            <a:avLst/>
          </a:prstGeom>
        </p:spPr>
        <p:txBody>
          <a:bodyPr wrap="square">
            <a:spAutoFit/>
          </a:bodyPr>
          <a:lstStyle/>
          <a:p>
            <a:r>
              <a:rPr lang="en-US" sz="2000" b="1">
                <a:solidFill>
                  <a:srgbClr val="000000"/>
                </a:solidFill>
              </a:rPr>
              <a:t>Common Infrastructure</a:t>
            </a:r>
          </a:p>
          <a:p>
            <a:r>
              <a:rPr lang="en-US" sz="2000" b="1">
                <a:solidFill>
                  <a:srgbClr val="000000"/>
                </a:solidFill>
              </a:rPr>
              <a:t>(Protocols, Formats, and Meta Models)</a:t>
            </a:r>
            <a:endParaRPr lang="en-US" sz="2000" b="1"/>
          </a:p>
        </p:txBody>
      </p:sp>
      <p:sp>
        <p:nvSpPr>
          <p:cNvPr id="18" name="Right Brace 17"/>
          <p:cNvSpPr/>
          <p:nvPr/>
        </p:nvSpPr>
        <p:spPr>
          <a:xfrm>
            <a:off x="5308600" y="3048000"/>
            <a:ext cx="339730" cy="1790700"/>
          </a:xfrm>
          <a:prstGeom prst="rightBrace">
            <a:avLst/>
          </a:pr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Up-Down Arrow 18"/>
          <p:cNvSpPr/>
          <p:nvPr/>
        </p:nvSpPr>
        <p:spPr>
          <a:xfrm rot="19672423">
            <a:off x="2204968" y="2393795"/>
            <a:ext cx="495300" cy="1980870"/>
          </a:xfrm>
          <a:prstGeom prst="upDownArrow">
            <a:avLst/>
          </a:prstGeom>
          <a:solidFill>
            <a:srgbClr val="FFFF00">
              <a:alpha val="16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Up-Down Arrow 19"/>
          <p:cNvSpPr/>
          <p:nvPr/>
        </p:nvSpPr>
        <p:spPr>
          <a:xfrm rot="18736401">
            <a:off x="4425949" y="4033781"/>
            <a:ext cx="495300" cy="1521399"/>
          </a:xfrm>
          <a:prstGeom prst="upDownArrow">
            <a:avLst/>
          </a:prstGeom>
          <a:solidFill>
            <a:srgbClr val="FFFF00">
              <a:alpha val="16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Up-Down Arrow 20"/>
          <p:cNvSpPr/>
          <p:nvPr/>
        </p:nvSpPr>
        <p:spPr>
          <a:xfrm rot="3014476">
            <a:off x="1968500" y="4052419"/>
            <a:ext cx="495300" cy="1521399"/>
          </a:xfrm>
          <a:prstGeom prst="upDownArrow">
            <a:avLst/>
          </a:prstGeom>
          <a:solidFill>
            <a:srgbClr val="FFFF00">
              <a:alpha val="16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Up-Down Arrow 21"/>
          <p:cNvSpPr/>
          <p:nvPr/>
        </p:nvSpPr>
        <p:spPr>
          <a:xfrm rot="1644884">
            <a:off x="4296218" y="2431337"/>
            <a:ext cx="495300" cy="1931168"/>
          </a:xfrm>
          <a:prstGeom prst="upDownArrow">
            <a:avLst/>
          </a:prstGeom>
          <a:solidFill>
            <a:srgbClr val="FFFF00">
              <a:alpha val="16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Up-Down Arrow 22"/>
          <p:cNvSpPr/>
          <p:nvPr/>
        </p:nvSpPr>
        <p:spPr>
          <a:xfrm rot="20657248">
            <a:off x="2846018" y="2515008"/>
            <a:ext cx="495300" cy="1718707"/>
          </a:xfrm>
          <a:prstGeom prst="upDownArrow">
            <a:avLst/>
          </a:prstGeom>
          <a:solidFill>
            <a:srgbClr val="FFFF00">
              <a:alpha val="16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Up-Down Arrow 23"/>
          <p:cNvSpPr/>
          <p:nvPr/>
        </p:nvSpPr>
        <p:spPr>
          <a:xfrm rot="825512">
            <a:off x="3518752" y="2505862"/>
            <a:ext cx="495300" cy="1623511"/>
          </a:xfrm>
          <a:prstGeom prst="upDownArrow">
            <a:avLst/>
          </a:prstGeom>
          <a:solidFill>
            <a:srgbClr val="FFFF00">
              <a:alpha val="16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Up-Down Arrow 24"/>
          <p:cNvSpPr/>
          <p:nvPr/>
        </p:nvSpPr>
        <p:spPr>
          <a:xfrm rot="20657248">
            <a:off x="3710210" y="4284476"/>
            <a:ext cx="495300" cy="1039990"/>
          </a:xfrm>
          <a:prstGeom prst="upDownArrow">
            <a:avLst/>
          </a:prstGeom>
          <a:solidFill>
            <a:srgbClr val="FFFF00">
              <a:alpha val="16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Up-Down Arrow 25"/>
          <p:cNvSpPr/>
          <p:nvPr/>
        </p:nvSpPr>
        <p:spPr>
          <a:xfrm rot="1819610">
            <a:off x="2908226" y="4345328"/>
            <a:ext cx="495300" cy="1039990"/>
          </a:xfrm>
          <a:prstGeom prst="upDownArrow">
            <a:avLst/>
          </a:prstGeom>
          <a:solidFill>
            <a:srgbClr val="FFFF00">
              <a:alpha val="16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ectangle 2"/>
          <p:cNvSpPr/>
          <p:nvPr/>
        </p:nvSpPr>
        <p:spPr>
          <a:xfrm>
            <a:off x="1068488" y="3837474"/>
            <a:ext cx="1422400" cy="646331"/>
          </a:xfrm>
          <a:prstGeom prst="rect">
            <a:avLst/>
          </a:prstGeom>
        </p:spPr>
        <p:txBody>
          <a:bodyPr wrap="square">
            <a:spAutoFit/>
          </a:bodyPr>
          <a:lstStyle/>
          <a:p>
            <a:r>
              <a:rPr lang="en-US" b="1">
                <a:solidFill>
                  <a:srgbClr val="000000"/>
                </a:solidFill>
              </a:rPr>
              <a:t>Internet of Things</a:t>
            </a:r>
            <a:endParaRPr lang="en-US" b="1"/>
          </a:p>
        </p:txBody>
      </p:sp>
      <p:sp>
        <p:nvSpPr>
          <p:cNvPr id="27" name="Rectangle 26"/>
          <p:cNvSpPr/>
          <p:nvPr/>
        </p:nvSpPr>
        <p:spPr>
          <a:xfrm>
            <a:off x="1068488" y="2973337"/>
            <a:ext cx="1111250" cy="646331"/>
          </a:xfrm>
          <a:prstGeom prst="rect">
            <a:avLst/>
          </a:prstGeom>
        </p:spPr>
        <p:txBody>
          <a:bodyPr wrap="square">
            <a:spAutoFit/>
          </a:bodyPr>
          <a:lstStyle/>
          <a:p>
            <a:r>
              <a:rPr lang="en-US" b="1">
                <a:solidFill>
                  <a:srgbClr val="000000"/>
                </a:solidFill>
              </a:rPr>
              <a:t>Web of Things</a:t>
            </a:r>
            <a:endParaRPr lang="en-US" b="1"/>
          </a:p>
        </p:txBody>
      </p:sp>
    </p:spTree>
    <p:extLst>
      <p:ext uri="{BB962C8B-B14F-4D97-AF65-F5344CB8AC3E}">
        <p14:creationId xmlns:p14="http://schemas.microsoft.com/office/powerpoint/2010/main" val="7730099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26135"/>
            <a:ext cx="7886700" cy="1325563"/>
          </a:xfrm>
        </p:spPr>
        <p:txBody>
          <a:bodyPr/>
          <a:lstStyle/>
          <a:p>
            <a:r>
              <a:rPr lang="en-US"/>
              <a:t>What needs to be built?</a:t>
            </a:r>
          </a:p>
        </p:txBody>
      </p:sp>
      <p:sp>
        <p:nvSpPr>
          <p:cNvPr id="3" name="Content Placeholder 2"/>
          <p:cNvSpPr>
            <a:spLocks noGrp="1"/>
          </p:cNvSpPr>
          <p:nvPr>
            <p:ph idx="1"/>
          </p:nvPr>
        </p:nvSpPr>
        <p:spPr>
          <a:xfrm>
            <a:off x="374073" y="1451698"/>
            <a:ext cx="8141277" cy="4351338"/>
          </a:xfrm>
        </p:spPr>
        <p:txBody>
          <a:bodyPr>
            <a:normAutofit/>
          </a:bodyPr>
          <a:lstStyle/>
          <a:p>
            <a:pPr>
              <a:lnSpc>
                <a:spcPct val="100000"/>
              </a:lnSpc>
            </a:pPr>
            <a:r>
              <a:rPr lang="en-US" dirty="0"/>
              <a:t>Application level semantic interoperability</a:t>
            </a:r>
          </a:p>
          <a:p>
            <a:pPr lvl="1">
              <a:lnSpc>
                <a:spcPct val="100000"/>
              </a:lnSpc>
            </a:pPr>
            <a:r>
              <a:rPr lang="en-US" dirty="0"/>
              <a:t>Well known formats to describe common affordances of connected things </a:t>
            </a:r>
            <a:endParaRPr lang="en-US" dirty="0" smtClean="0"/>
          </a:p>
          <a:p>
            <a:pPr lvl="1">
              <a:lnSpc>
                <a:spcPct val="100000"/>
              </a:lnSpc>
            </a:pPr>
            <a:r>
              <a:rPr lang="en-US" b="1" dirty="0" smtClean="0"/>
              <a:t>What </a:t>
            </a:r>
            <a:r>
              <a:rPr lang="en-US" b="1" dirty="0"/>
              <a:t>does it do? What can I control</a:t>
            </a:r>
            <a:r>
              <a:rPr lang="en-US" b="1" dirty="0" smtClean="0"/>
              <a:t>?</a:t>
            </a:r>
            <a:endParaRPr lang="en-US" b="1" dirty="0"/>
          </a:p>
          <a:p>
            <a:pPr lvl="1">
              <a:lnSpc>
                <a:spcPct val="100000"/>
              </a:lnSpc>
            </a:pPr>
            <a:r>
              <a:rPr lang="en-US" dirty="0"/>
              <a:t>A way to describe how to interact with connected things from different device ecosystems, which have similar protocols but diverse data </a:t>
            </a:r>
            <a:r>
              <a:rPr lang="en-US" dirty="0" smtClean="0"/>
              <a:t>models </a:t>
            </a:r>
          </a:p>
          <a:p>
            <a:pPr lvl="1">
              <a:lnSpc>
                <a:spcPct val="100000"/>
              </a:lnSpc>
            </a:pPr>
            <a:r>
              <a:rPr lang="en-US" b="1" dirty="0" smtClean="0"/>
              <a:t>How do I control it? What can I expect of the protocol?</a:t>
            </a:r>
            <a:endParaRPr lang="en-US" b="1" dirty="0"/>
          </a:p>
          <a:p>
            <a:pPr lvl="1">
              <a:lnSpc>
                <a:spcPct val="100000"/>
              </a:lnSpc>
            </a:pPr>
            <a:r>
              <a:rPr lang="en-US" dirty="0"/>
              <a:t>Enable easy implementation of Bridges, Libraries, Translators, Mappings, Bindings, Proxies</a:t>
            </a:r>
          </a:p>
        </p:txBody>
      </p:sp>
    </p:spTree>
    <p:extLst>
      <p:ext uri="{BB962C8B-B14F-4D97-AF65-F5344CB8AC3E}">
        <p14:creationId xmlns:p14="http://schemas.microsoft.com/office/powerpoint/2010/main" val="18489934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98871"/>
            <a:ext cx="7886700" cy="1325563"/>
          </a:xfrm>
        </p:spPr>
        <p:txBody>
          <a:bodyPr/>
          <a:lstStyle/>
          <a:p>
            <a:r>
              <a:rPr lang="en-US" dirty="0" smtClean="0"/>
              <a:t>Landscape of Semantic Models</a:t>
            </a:r>
            <a:endParaRPr lang="en-US" dirty="0"/>
          </a:p>
        </p:txBody>
      </p:sp>
      <p:sp>
        <p:nvSpPr>
          <p:cNvPr id="3" name="Content Placeholder 2"/>
          <p:cNvSpPr>
            <a:spLocks noGrp="1"/>
          </p:cNvSpPr>
          <p:nvPr>
            <p:ph idx="1"/>
          </p:nvPr>
        </p:nvSpPr>
        <p:spPr>
          <a:xfrm>
            <a:off x="628650" y="1524434"/>
            <a:ext cx="7886700" cy="4616593"/>
          </a:xfrm>
        </p:spPr>
        <p:txBody>
          <a:bodyPr/>
          <a:lstStyle/>
          <a:p>
            <a:pPr>
              <a:lnSpc>
                <a:spcPct val="100000"/>
              </a:lnSpc>
            </a:pPr>
            <a:r>
              <a:rPr lang="en-US" dirty="0" smtClean="0"/>
              <a:t>Abstract models</a:t>
            </a:r>
          </a:p>
          <a:p>
            <a:pPr lvl="1">
              <a:lnSpc>
                <a:spcPct val="100000"/>
              </a:lnSpc>
            </a:pPr>
            <a:r>
              <a:rPr lang="en-US" dirty="0" smtClean="0"/>
              <a:t>Web of Things - framework</a:t>
            </a:r>
          </a:p>
          <a:p>
            <a:pPr lvl="1">
              <a:lnSpc>
                <a:spcPct val="100000"/>
              </a:lnSpc>
            </a:pPr>
            <a:r>
              <a:rPr lang="en-US" dirty="0" smtClean="0"/>
              <a:t>iot.schema.org - definitions</a:t>
            </a:r>
          </a:p>
          <a:p>
            <a:pPr lvl="1">
              <a:lnSpc>
                <a:spcPct val="100000"/>
              </a:lnSpc>
            </a:pPr>
            <a:r>
              <a:rPr lang="en-US" dirty="0" smtClean="0"/>
              <a:t>Ontologies and Vocabularies, e.g. Haystack</a:t>
            </a:r>
          </a:p>
          <a:p>
            <a:pPr>
              <a:lnSpc>
                <a:spcPct val="100000"/>
              </a:lnSpc>
            </a:pPr>
            <a:r>
              <a:rPr lang="en-US" dirty="0" smtClean="0"/>
              <a:t>Embedded models</a:t>
            </a:r>
          </a:p>
          <a:p>
            <a:pPr lvl="1">
              <a:lnSpc>
                <a:spcPct val="100000"/>
              </a:lnSpc>
            </a:pPr>
            <a:r>
              <a:rPr lang="en-US" dirty="0" smtClean="0"/>
              <a:t>OCF Resource Types</a:t>
            </a:r>
          </a:p>
          <a:p>
            <a:pPr lvl="1">
              <a:lnSpc>
                <a:spcPct val="100000"/>
              </a:lnSpc>
            </a:pPr>
            <a:r>
              <a:rPr lang="en-US" dirty="0" err="1" smtClean="0"/>
              <a:t>Zigbee</a:t>
            </a:r>
            <a:r>
              <a:rPr lang="en-US" dirty="0" smtClean="0"/>
              <a:t> Cluster model</a:t>
            </a:r>
          </a:p>
          <a:p>
            <a:pPr lvl="1">
              <a:lnSpc>
                <a:spcPct val="100000"/>
              </a:lnSpc>
            </a:pPr>
            <a:r>
              <a:rPr lang="en-US" dirty="0" smtClean="0"/>
              <a:t>Z-Wave Command Classes</a:t>
            </a:r>
          </a:p>
          <a:p>
            <a:pPr lvl="1">
              <a:lnSpc>
                <a:spcPct val="100000"/>
              </a:lnSpc>
            </a:pPr>
            <a:r>
              <a:rPr lang="en-US" dirty="0" smtClean="0"/>
              <a:t>SmartThings Capability Model</a:t>
            </a:r>
          </a:p>
        </p:txBody>
      </p:sp>
    </p:spTree>
    <p:extLst>
      <p:ext uri="{BB962C8B-B14F-4D97-AF65-F5344CB8AC3E}">
        <p14:creationId xmlns:p14="http://schemas.microsoft.com/office/powerpoint/2010/main" val="15985914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041" y="166255"/>
            <a:ext cx="7886700" cy="1325563"/>
          </a:xfrm>
        </p:spPr>
        <p:txBody>
          <a:bodyPr/>
          <a:lstStyle/>
          <a:p>
            <a:r>
              <a:rPr lang="en-US" dirty="0" smtClean="0"/>
              <a:t>W3C Web of Things </a:t>
            </a:r>
            <a:r>
              <a:rPr lang="en-US" dirty="0"/>
              <a:t>-</a:t>
            </a:r>
            <a:r>
              <a:rPr lang="en-US" dirty="0" smtClean="0"/>
              <a:t> </a:t>
            </a:r>
            <a:br>
              <a:rPr lang="en-US" dirty="0" smtClean="0"/>
            </a:br>
            <a:r>
              <a:rPr lang="en-US" dirty="0" smtClean="0"/>
              <a:t>Thing Description </a:t>
            </a:r>
            <a:endParaRPr lang="en-US" dirty="0"/>
          </a:p>
        </p:txBody>
      </p:sp>
      <p:sp>
        <p:nvSpPr>
          <p:cNvPr id="3" name="Content Placeholder 2"/>
          <p:cNvSpPr>
            <a:spLocks noGrp="1"/>
          </p:cNvSpPr>
          <p:nvPr>
            <p:ph idx="1"/>
          </p:nvPr>
        </p:nvSpPr>
        <p:spPr>
          <a:xfrm>
            <a:off x="805296" y="1616508"/>
            <a:ext cx="7886700" cy="4815464"/>
          </a:xfrm>
        </p:spPr>
        <p:txBody>
          <a:bodyPr/>
          <a:lstStyle/>
          <a:p>
            <a:pPr>
              <a:lnSpc>
                <a:spcPct val="100000"/>
              </a:lnSpc>
            </a:pPr>
            <a:r>
              <a:rPr lang="en-US" dirty="0" smtClean="0"/>
              <a:t>Abstract Interaction Model </a:t>
            </a:r>
            <a:r>
              <a:rPr lang="mr-IN" dirty="0" smtClean="0"/>
              <a:t>–</a:t>
            </a:r>
            <a:r>
              <a:rPr lang="en-US" dirty="0" smtClean="0"/>
              <a:t> What to do</a:t>
            </a:r>
          </a:p>
          <a:p>
            <a:pPr lvl="1">
              <a:lnSpc>
                <a:spcPct val="100000"/>
              </a:lnSpc>
            </a:pPr>
            <a:r>
              <a:rPr lang="en-US" dirty="0" smtClean="0"/>
              <a:t>Abstract interactions</a:t>
            </a:r>
          </a:p>
          <a:p>
            <a:pPr lvl="1">
              <a:lnSpc>
                <a:spcPct val="100000"/>
              </a:lnSpc>
            </a:pPr>
            <a:r>
              <a:rPr lang="en-US" dirty="0" smtClean="0"/>
              <a:t>Events, Actions, Properties</a:t>
            </a:r>
          </a:p>
          <a:p>
            <a:pPr lvl="1">
              <a:lnSpc>
                <a:spcPct val="100000"/>
              </a:lnSpc>
            </a:pPr>
            <a:r>
              <a:rPr lang="en-US" dirty="0" smtClean="0"/>
              <a:t>Semantic annotation</a:t>
            </a:r>
          </a:p>
          <a:p>
            <a:pPr lvl="1">
              <a:lnSpc>
                <a:spcPct val="100000"/>
              </a:lnSpc>
            </a:pPr>
            <a:r>
              <a:rPr lang="en-US" i="1" dirty="0" smtClean="0"/>
              <a:t>Temperature </a:t>
            </a:r>
            <a:r>
              <a:rPr lang="en-US" dirty="0" smtClean="0"/>
              <a:t>Property, </a:t>
            </a:r>
            <a:r>
              <a:rPr lang="en-US" i="1" dirty="0" smtClean="0"/>
              <a:t>Lock Door </a:t>
            </a:r>
            <a:r>
              <a:rPr lang="en-US" dirty="0" smtClean="0"/>
              <a:t>Action</a:t>
            </a:r>
          </a:p>
          <a:p>
            <a:pPr>
              <a:lnSpc>
                <a:spcPct val="100000"/>
              </a:lnSpc>
            </a:pPr>
            <a:r>
              <a:rPr lang="en-US" dirty="0" smtClean="0"/>
              <a:t>Concrete Protocol Binding </a:t>
            </a:r>
            <a:r>
              <a:rPr lang="mr-IN" dirty="0" smtClean="0"/>
              <a:t>–</a:t>
            </a:r>
            <a:r>
              <a:rPr lang="en-US" dirty="0" smtClean="0"/>
              <a:t> How to do it</a:t>
            </a:r>
          </a:p>
          <a:p>
            <a:pPr lvl="1">
              <a:lnSpc>
                <a:spcPct val="100000"/>
              </a:lnSpc>
            </a:pPr>
            <a:r>
              <a:rPr lang="en-US" dirty="0" smtClean="0"/>
              <a:t>Resource addresses</a:t>
            </a:r>
          </a:p>
          <a:p>
            <a:pPr lvl="1">
              <a:lnSpc>
                <a:spcPct val="100000"/>
              </a:lnSpc>
            </a:pPr>
            <a:r>
              <a:rPr lang="en-US" dirty="0" smtClean="0"/>
              <a:t>Media types</a:t>
            </a:r>
          </a:p>
          <a:p>
            <a:pPr lvl="1">
              <a:lnSpc>
                <a:spcPct val="100000"/>
              </a:lnSpc>
            </a:pPr>
            <a:r>
              <a:rPr lang="en-US" dirty="0" smtClean="0"/>
              <a:t>Protocol methods</a:t>
            </a:r>
          </a:p>
          <a:p>
            <a:pPr lvl="1">
              <a:lnSpc>
                <a:spcPct val="100000"/>
              </a:lnSpc>
            </a:pPr>
            <a:r>
              <a:rPr lang="en-US" dirty="0" smtClean="0"/>
              <a:t>Protocol header options and settings</a:t>
            </a:r>
          </a:p>
        </p:txBody>
      </p:sp>
    </p:spTree>
    <p:extLst>
      <p:ext uri="{BB962C8B-B14F-4D97-AF65-F5344CB8AC3E}">
        <p14:creationId xmlns:p14="http://schemas.microsoft.com/office/powerpoint/2010/main" val="3916467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1325563"/>
          </a:xfrm>
        </p:spPr>
        <p:txBody>
          <a:bodyPr/>
          <a:lstStyle/>
          <a:p>
            <a:r>
              <a:rPr lang="en-US" dirty="0" smtClean="0"/>
              <a:t>W3C Web of Things - Overview</a:t>
            </a:r>
            <a:endParaRPr lang="en-US" dirty="0"/>
          </a:p>
        </p:txBody>
      </p:sp>
      <p:sp>
        <p:nvSpPr>
          <p:cNvPr id="3" name="Content Placeholder 2"/>
          <p:cNvSpPr>
            <a:spLocks noGrp="1"/>
          </p:cNvSpPr>
          <p:nvPr>
            <p:ph idx="1"/>
          </p:nvPr>
        </p:nvSpPr>
        <p:spPr>
          <a:xfrm>
            <a:off x="628649" y="1108652"/>
            <a:ext cx="7975023" cy="5437620"/>
          </a:xfrm>
        </p:spPr>
        <p:txBody>
          <a:bodyPr/>
          <a:lstStyle/>
          <a:p>
            <a:r>
              <a:rPr lang="en-US" dirty="0" smtClean="0"/>
              <a:t>Thing Description</a:t>
            </a:r>
          </a:p>
          <a:p>
            <a:pPr lvl="1"/>
            <a:r>
              <a:rPr lang="en-US" dirty="0" smtClean="0"/>
              <a:t>protocol-neutral and domain-neutral meta-model and </a:t>
            </a:r>
            <a:r>
              <a:rPr lang="en-US" dirty="0" err="1" smtClean="0"/>
              <a:t>mediatypes</a:t>
            </a:r>
            <a:r>
              <a:rPr lang="en-US" dirty="0" smtClean="0"/>
              <a:t> </a:t>
            </a:r>
          </a:p>
          <a:p>
            <a:pPr lvl="1"/>
            <a:r>
              <a:rPr lang="en-US" dirty="0" smtClean="0"/>
              <a:t>Semantic Annotation using external diverse vocabularies</a:t>
            </a:r>
          </a:p>
          <a:p>
            <a:r>
              <a:rPr lang="en-US" dirty="0" smtClean="0"/>
              <a:t>Scripting API</a:t>
            </a:r>
          </a:p>
          <a:p>
            <a:pPr lvl="1"/>
            <a:r>
              <a:rPr lang="en-US" dirty="0" smtClean="0"/>
              <a:t>Standard Programming API for exposing things, discovering things, and consuming things </a:t>
            </a:r>
          </a:p>
          <a:p>
            <a:r>
              <a:rPr lang="en-US" dirty="0" smtClean="0"/>
              <a:t>Thing Directory</a:t>
            </a:r>
          </a:p>
          <a:p>
            <a:pPr lvl="1"/>
            <a:r>
              <a:rPr lang="en-US" dirty="0" smtClean="0"/>
              <a:t>Based on </a:t>
            </a:r>
            <a:r>
              <a:rPr lang="en-US" dirty="0" err="1" smtClean="0"/>
              <a:t>CoRE</a:t>
            </a:r>
            <a:r>
              <a:rPr lang="en-US" dirty="0" smtClean="0"/>
              <a:t> Resource Directory</a:t>
            </a:r>
          </a:p>
          <a:p>
            <a:pPr lvl="1"/>
            <a:r>
              <a:rPr lang="en-US" dirty="0" smtClean="0"/>
              <a:t>Semantic Lookup</a:t>
            </a:r>
          </a:p>
          <a:p>
            <a:r>
              <a:rPr lang="en-US" dirty="0" smtClean="0"/>
              <a:t>Who</a:t>
            </a:r>
          </a:p>
          <a:p>
            <a:pPr lvl="1"/>
            <a:r>
              <a:rPr lang="en-US" dirty="0" smtClean="0"/>
              <a:t>Siemens, Panasonic, Fujitsu, Sony, Hitachi, Intel, Mozilla, Samsung, Ericsson, </a:t>
            </a:r>
            <a:r>
              <a:rPr lang="en-US" dirty="0" err="1" smtClean="0"/>
              <a:t>Eurecom</a:t>
            </a:r>
            <a:r>
              <a:rPr lang="en-US" dirty="0" smtClean="0"/>
              <a:t>, </a:t>
            </a:r>
            <a:r>
              <a:rPr lang="mr-IN" dirty="0" smtClean="0"/>
              <a:t>…</a:t>
            </a:r>
            <a:r>
              <a:rPr lang="en-US" dirty="0" smtClean="0"/>
              <a:t> </a:t>
            </a:r>
          </a:p>
        </p:txBody>
      </p:sp>
    </p:spTree>
    <p:extLst>
      <p:ext uri="{BB962C8B-B14F-4D97-AF65-F5344CB8AC3E}">
        <p14:creationId xmlns:p14="http://schemas.microsoft.com/office/powerpoint/2010/main" val="11825669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Materials for admin </a:t>
            </a:r>
            <a:r>
              <a:rPr lang="en-US" dirty="0" err="1"/>
              <a:t>workstream</a:t>
            </a:r>
            <a:r>
              <a:rPr lang="en-US" dirty="0"/>
              <a:t> (ongoing</a:t>
            </a:r>
            <a:r>
              <a:rPr lang="en-US" dirty="0" smtClean="0"/>
              <a:t>)</a:t>
            </a:r>
            <a:endParaRPr lang="en-US" dirty="0"/>
          </a:p>
        </p:txBody>
      </p:sp>
      <p:sp>
        <p:nvSpPr>
          <p:cNvPr id="3" name="Content Placeholder 2"/>
          <p:cNvSpPr>
            <a:spLocks noGrp="1"/>
          </p:cNvSpPr>
          <p:nvPr>
            <p:ph idx="1"/>
          </p:nvPr>
        </p:nvSpPr>
        <p:spPr>
          <a:xfrm>
            <a:off x="628650" y="2150745"/>
            <a:ext cx="7886700" cy="2787015"/>
          </a:xfrm>
        </p:spPr>
        <p:txBody>
          <a:bodyPr/>
          <a:lstStyle/>
          <a:p>
            <a:pPr marL="0" indent="0">
              <a:buNone/>
            </a:pPr>
            <a:r>
              <a:rPr lang="en-US" dirty="0" smtClean="0"/>
              <a:t>- </a:t>
            </a:r>
            <a:r>
              <a:rPr lang="en-US" dirty="0"/>
              <a:t>Current </a:t>
            </a:r>
            <a:r>
              <a:rPr lang="en-US" dirty="0" err="1"/>
              <a:t>workstreams</a:t>
            </a:r>
            <a:r>
              <a:rPr lang="en-US" dirty="0"/>
              <a:t>: Admin, Tools, Schemas</a:t>
            </a:r>
          </a:p>
          <a:p>
            <a:pPr marL="0" indent="0">
              <a:buNone/>
            </a:pPr>
            <a:r>
              <a:rPr lang="en-US" dirty="0"/>
              <a:t>- </a:t>
            </a:r>
            <a:r>
              <a:rPr lang="en-US" dirty="0">
                <a:hlinkClick r:id="rId2"/>
              </a:rPr>
              <a:t>iot.schema.org</a:t>
            </a:r>
            <a:r>
              <a:rPr lang="en-US" dirty="0"/>
              <a:t> introductory materials: presentation deck, one pager</a:t>
            </a:r>
          </a:p>
          <a:p>
            <a:pPr marL="0" indent="0">
              <a:buNone/>
            </a:pPr>
            <a:r>
              <a:rPr lang="en-US" dirty="0"/>
              <a:t>- Charter for W3C </a:t>
            </a:r>
            <a:r>
              <a:rPr lang="en-US" dirty="0" err="1"/>
              <a:t>WoT</a:t>
            </a:r>
            <a:r>
              <a:rPr lang="en-US" dirty="0"/>
              <a:t> CG, focus on incubation of new definitions</a:t>
            </a:r>
            <a:br>
              <a:rPr lang="en-US" dirty="0"/>
            </a:br>
            <a:endParaRPr lang="en-US" dirty="0"/>
          </a:p>
        </p:txBody>
      </p:sp>
    </p:spTree>
    <p:extLst>
      <p:ext uri="{BB962C8B-B14F-4D97-AF65-F5344CB8AC3E}">
        <p14:creationId xmlns:p14="http://schemas.microsoft.com/office/powerpoint/2010/main" val="16975750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2616"/>
            <a:ext cx="7886700" cy="1325563"/>
          </a:xfrm>
        </p:spPr>
        <p:txBody>
          <a:bodyPr/>
          <a:lstStyle/>
          <a:p>
            <a:r>
              <a:rPr lang="en-US" dirty="0" smtClean="0"/>
              <a:t>iot.schema.org</a:t>
            </a:r>
            <a:endParaRPr lang="en-US" dirty="0"/>
          </a:p>
        </p:txBody>
      </p:sp>
      <p:sp>
        <p:nvSpPr>
          <p:cNvPr id="3" name="Content Placeholder 2"/>
          <p:cNvSpPr>
            <a:spLocks noGrp="1"/>
          </p:cNvSpPr>
          <p:nvPr>
            <p:ph idx="1"/>
          </p:nvPr>
        </p:nvSpPr>
        <p:spPr>
          <a:xfrm>
            <a:off x="542925" y="1358179"/>
            <a:ext cx="8058150" cy="4351338"/>
          </a:xfrm>
        </p:spPr>
        <p:txBody>
          <a:bodyPr/>
          <a:lstStyle/>
          <a:p>
            <a:pPr>
              <a:lnSpc>
                <a:spcPct val="100000"/>
              </a:lnSpc>
            </a:pPr>
            <a:r>
              <a:rPr lang="en-US" dirty="0" smtClean="0"/>
              <a:t>Simple meta-model to standardize semantic annotation, based on definitions </a:t>
            </a:r>
            <a:r>
              <a:rPr lang="mr-IN" dirty="0" smtClean="0"/>
              <a:t>–</a:t>
            </a:r>
            <a:r>
              <a:rPr lang="en-US" dirty="0" smtClean="0"/>
              <a:t> dictionary model</a:t>
            </a:r>
          </a:p>
          <a:p>
            <a:pPr>
              <a:lnSpc>
                <a:spcPct val="100000"/>
              </a:lnSpc>
            </a:pPr>
            <a:r>
              <a:rPr lang="en-US" dirty="0" smtClean="0"/>
              <a:t>Orchestrates more sophisticated ontologies "behind the scenes" e.g. Haystack, Brick, SOSA, QUDT</a:t>
            </a:r>
          </a:p>
          <a:p>
            <a:pPr>
              <a:lnSpc>
                <a:spcPct val="100000"/>
              </a:lnSpc>
            </a:pPr>
            <a:r>
              <a:rPr lang="en-US" dirty="0" smtClean="0"/>
              <a:t>Annotation vocabulary for Web of Things and general hypermedia controls</a:t>
            </a:r>
          </a:p>
          <a:p>
            <a:pPr>
              <a:lnSpc>
                <a:spcPct val="100000"/>
              </a:lnSpc>
            </a:pPr>
            <a:r>
              <a:rPr lang="en-US" dirty="0" smtClean="0"/>
              <a:t>Follow the </a:t>
            </a:r>
            <a:r>
              <a:rPr lang="en-US" dirty="0" err="1" smtClean="0"/>
              <a:t>schema.org</a:t>
            </a:r>
            <a:r>
              <a:rPr lang="en-US" dirty="0" smtClean="0"/>
              <a:t> model of a public semantic resource with open contribution</a:t>
            </a:r>
          </a:p>
          <a:p>
            <a:pPr>
              <a:lnSpc>
                <a:spcPct val="100000"/>
              </a:lnSpc>
            </a:pPr>
            <a:r>
              <a:rPr lang="en-US" dirty="0"/>
              <a:t>Broad participation across application domains and </a:t>
            </a:r>
            <a:r>
              <a:rPr lang="en-US" dirty="0" smtClean="0"/>
              <a:t>SDOs </a:t>
            </a:r>
            <a:endParaRPr lang="en-US" dirty="0"/>
          </a:p>
        </p:txBody>
      </p:sp>
    </p:spTree>
    <p:extLst>
      <p:ext uri="{BB962C8B-B14F-4D97-AF65-F5344CB8AC3E}">
        <p14:creationId xmlns:p14="http://schemas.microsoft.com/office/powerpoint/2010/main" val="18156327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iotschema Common Pattern</a:t>
            </a:r>
          </a:p>
        </p:txBody>
      </p:sp>
      <p:sp>
        <p:nvSpPr>
          <p:cNvPr id="4" name="Rectangle 3"/>
          <p:cNvSpPr/>
          <p:nvPr/>
        </p:nvSpPr>
        <p:spPr>
          <a:xfrm>
            <a:off x="592068" y="1927319"/>
            <a:ext cx="1705551" cy="30342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solidFill>
                  <a:schemeClr val="tx1"/>
                </a:solidFill>
              </a:rPr>
              <a:t>schema:thing</a:t>
            </a:r>
          </a:p>
        </p:txBody>
      </p:sp>
      <p:sp>
        <p:nvSpPr>
          <p:cNvPr id="5" name="Rectangle 4"/>
          <p:cNvSpPr/>
          <p:nvPr/>
        </p:nvSpPr>
        <p:spPr>
          <a:xfrm>
            <a:off x="592068" y="2766610"/>
            <a:ext cx="1705551" cy="303427"/>
          </a:xfrm>
          <a:prstGeom prst="rect">
            <a:avLst/>
          </a:prstGeom>
          <a:solidFill>
            <a:schemeClr val="tx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solidFill>
                  <a:schemeClr val="tx1"/>
                </a:solidFill>
              </a:rPr>
              <a:t>Capability</a:t>
            </a:r>
          </a:p>
        </p:txBody>
      </p:sp>
      <p:sp>
        <p:nvSpPr>
          <p:cNvPr id="6" name="Rectangle 5"/>
          <p:cNvSpPr/>
          <p:nvPr/>
        </p:nvSpPr>
        <p:spPr>
          <a:xfrm>
            <a:off x="3401709" y="2766610"/>
            <a:ext cx="1705551" cy="303427"/>
          </a:xfrm>
          <a:prstGeom prst="rect">
            <a:avLst/>
          </a:prstGeom>
          <a:solidFill>
            <a:schemeClr val="tx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solidFill>
                  <a:schemeClr val="tx1"/>
                </a:solidFill>
              </a:rPr>
              <a:t>InteractionPattern</a:t>
            </a:r>
          </a:p>
        </p:txBody>
      </p:sp>
      <p:sp>
        <p:nvSpPr>
          <p:cNvPr id="7" name="Rectangle 6"/>
          <p:cNvSpPr/>
          <p:nvPr/>
        </p:nvSpPr>
        <p:spPr>
          <a:xfrm>
            <a:off x="4614132" y="3914261"/>
            <a:ext cx="1705551" cy="303427"/>
          </a:xfrm>
          <a:prstGeom prst="rect">
            <a:avLst/>
          </a:prstGeom>
          <a:solidFill>
            <a:schemeClr val="tx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solidFill>
                  <a:schemeClr val="tx1"/>
                </a:solidFill>
              </a:rPr>
              <a:t>Action</a:t>
            </a:r>
          </a:p>
        </p:txBody>
      </p:sp>
      <p:sp>
        <p:nvSpPr>
          <p:cNvPr id="8" name="Rectangle 7"/>
          <p:cNvSpPr/>
          <p:nvPr/>
        </p:nvSpPr>
        <p:spPr>
          <a:xfrm>
            <a:off x="4614132" y="4662277"/>
            <a:ext cx="1705551" cy="303427"/>
          </a:xfrm>
          <a:prstGeom prst="rect">
            <a:avLst/>
          </a:prstGeom>
          <a:solidFill>
            <a:schemeClr val="tx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solidFill>
                  <a:schemeClr val="tx1"/>
                </a:solidFill>
              </a:rPr>
              <a:t>Event</a:t>
            </a:r>
          </a:p>
        </p:txBody>
      </p:sp>
      <p:sp>
        <p:nvSpPr>
          <p:cNvPr id="9" name="Rectangle 8"/>
          <p:cNvSpPr/>
          <p:nvPr/>
        </p:nvSpPr>
        <p:spPr>
          <a:xfrm>
            <a:off x="4614132" y="5375890"/>
            <a:ext cx="1705551" cy="303427"/>
          </a:xfrm>
          <a:prstGeom prst="rect">
            <a:avLst/>
          </a:prstGeom>
          <a:solidFill>
            <a:schemeClr val="tx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solidFill>
                  <a:schemeClr val="tx1"/>
                </a:solidFill>
              </a:rPr>
              <a:t>Property</a:t>
            </a:r>
          </a:p>
        </p:txBody>
      </p:sp>
      <p:sp>
        <p:nvSpPr>
          <p:cNvPr id="10" name="Rectangle 9"/>
          <p:cNvSpPr/>
          <p:nvPr/>
        </p:nvSpPr>
        <p:spPr>
          <a:xfrm>
            <a:off x="6251371" y="2461123"/>
            <a:ext cx="2256228" cy="303427"/>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solidFill>
                  <a:schemeClr val="tx1"/>
                </a:solidFill>
              </a:rPr>
              <a:t>schema:PropertyValue</a:t>
            </a:r>
          </a:p>
        </p:txBody>
      </p:sp>
      <p:sp>
        <p:nvSpPr>
          <p:cNvPr id="11" name="Rectangle 10"/>
          <p:cNvSpPr/>
          <p:nvPr/>
        </p:nvSpPr>
        <p:spPr>
          <a:xfrm>
            <a:off x="6251370" y="2766610"/>
            <a:ext cx="2256229" cy="303427"/>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solidFill>
                  <a:schemeClr val="tx1"/>
                </a:solidFill>
              </a:rPr>
              <a:t>schema:PropertyValueSpec.</a:t>
            </a:r>
          </a:p>
        </p:txBody>
      </p:sp>
      <p:cxnSp>
        <p:nvCxnSpPr>
          <p:cNvPr id="13" name="Straight Arrow Connector 12"/>
          <p:cNvCxnSpPr>
            <a:stCxn id="5" idx="0"/>
            <a:endCxn id="4" idx="2"/>
          </p:cNvCxnSpPr>
          <p:nvPr/>
        </p:nvCxnSpPr>
        <p:spPr>
          <a:xfrm flipV="1">
            <a:off x="1444844" y="2230746"/>
            <a:ext cx="0" cy="535864"/>
          </a:xfrm>
          <a:prstGeom prst="straightConnector1">
            <a:avLst/>
          </a:prstGeom>
          <a:ln w="12700" cmpd="sng">
            <a:solidFill>
              <a:srgbClr val="00000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5" idx="3"/>
            <a:endCxn id="6" idx="1"/>
          </p:cNvCxnSpPr>
          <p:nvPr/>
        </p:nvCxnSpPr>
        <p:spPr>
          <a:xfrm>
            <a:off x="2297619" y="2918324"/>
            <a:ext cx="1104090" cy="0"/>
          </a:xfrm>
          <a:prstGeom prst="straightConnector1">
            <a:avLst/>
          </a:prstGeom>
          <a:ln w="12700" cmpd="sng">
            <a:solidFill>
              <a:srgbClr val="000000"/>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5641771" y="2628881"/>
            <a:ext cx="609600" cy="0"/>
          </a:xfrm>
          <a:prstGeom prst="straightConnector1">
            <a:avLst/>
          </a:prstGeom>
          <a:ln w="12700" cmpd="sng">
            <a:solidFill>
              <a:srgbClr val="000000"/>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6" idx="3"/>
          </p:cNvCxnSpPr>
          <p:nvPr/>
        </p:nvCxnSpPr>
        <p:spPr>
          <a:xfrm flipV="1">
            <a:off x="5107260" y="2907086"/>
            <a:ext cx="1144111" cy="11238"/>
          </a:xfrm>
          <a:prstGeom prst="straightConnector1">
            <a:avLst/>
          </a:prstGeom>
          <a:ln w="12700" cmpd="sng">
            <a:solidFill>
              <a:srgbClr val="000000"/>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V="1">
            <a:off x="5641771" y="2617643"/>
            <a:ext cx="0" cy="300681"/>
          </a:xfrm>
          <a:prstGeom prst="straightConnector1">
            <a:avLst/>
          </a:prstGeom>
          <a:ln w="12700" cmpd="sng">
            <a:solidFill>
              <a:srgbClr val="000000"/>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flipV="1">
            <a:off x="4002309" y="3070037"/>
            <a:ext cx="0" cy="2470306"/>
          </a:xfrm>
          <a:prstGeom prst="straightConnector1">
            <a:avLst/>
          </a:prstGeom>
          <a:ln w="12700" cmpd="sng">
            <a:solidFill>
              <a:srgbClr val="00000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endCxn id="7" idx="1"/>
          </p:cNvCxnSpPr>
          <p:nvPr/>
        </p:nvCxnSpPr>
        <p:spPr>
          <a:xfrm>
            <a:off x="4002309" y="4065975"/>
            <a:ext cx="611823" cy="0"/>
          </a:xfrm>
          <a:prstGeom prst="straightConnector1">
            <a:avLst/>
          </a:prstGeom>
          <a:ln w="12700" cmpd="sng">
            <a:solidFill>
              <a:srgbClr val="000000"/>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4002309" y="4813990"/>
            <a:ext cx="611823" cy="0"/>
          </a:xfrm>
          <a:prstGeom prst="straightConnector1">
            <a:avLst/>
          </a:prstGeom>
          <a:ln w="12700" cmpd="sng">
            <a:solidFill>
              <a:srgbClr val="000000"/>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4002309" y="5540343"/>
            <a:ext cx="611823" cy="0"/>
          </a:xfrm>
          <a:prstGeom prst="straightConnector1">
            <a:avLst/>
          </a:prstGeom>
          <a:ln w="12700" cmpd="sng">
            <a:solidFill>
              <a:srgbClr val="000000"/>
            </a:solidFill>
            <a:headEnd type="none"/>
            <a:tailEnd type="none" w="lg" len="lg"/>
          </a:ln>
        </p:spPr>
        <p:style>
          <a:lnRef idx="2">
            <a:schemeClr val="accent1"/>
          </a:lnRef>
          <a:fillRef idx="0">
            <a:schemeClr val="accent1"/>
          </a:fillRef>
          <a:effectRef idx="1">
            <a:schemeClr val="accent1"/>
          </a:effectRef>
          <a:fontRef idx="minor">
            <a:schemeClr val="tx1"/>
          </a:fontRef>
        </p:style>
      </p:cxnSp>
      <p:sp>
        <p:nvSpPr>
          <p:cNvPr id="39" name="Rectangle 38"/>
          <p:cNvSpPr/>
          <p:nvPr/>
        </p:nvSpPr>
        <p:spPr>
          <a:xfrm>
            <a:off x="4961153" y="3025085"/>
            <a:ext cx="1467457" cy="307777"/>
          </a:xfrm>
          <a:prstGeom prst="rect">
            <a:avLst/>
          </a:prstGeom>
        </p:spPr>
        <p:txBody>
          <a:bodyPr wrap="none">
            <a:spAutoFit/>
          </a:bodyPr>
          <a:lstStyle/>
          <a:p>
            <a:r>
              <a:rPr lang="en-US" sz="1400">
                <a:solidFill>
                  <a:schemeClr val="tx1"/>
                </a:solidFill>
              </a:rPr>
              <a:t>acceptsInputData</a:t>
            </a:r>
            <a:endParaRPr lang="en-US" sz="1400"/>
          </a:p>
        </p:txBody>
      </p:sp>
      <p:sp>
        <p:nvSpPr>
          <p:cNvPr id="40" name="Rectangle 39"/>
          <p:cNvSpPr/>
          <p:nvPr/>
        </p:nvSpPr>
        <p:spPr>
          <a:xfrm>
            <a:off x="4883573" y="3254196"/>
            <a:ext cx="1677149" cy="307777"/>
          </a:xfrm>
          <a:prstGeom prst="rect">
            <a:avLst/>
          </a:prstGeom>
        </p:spPr>
        <p:txBody>
          <a:bodyPr wrap="none">
            <a:spAutoFit/>
          </a:bodyPr>
          <a:lstStyle/>
          <a:p>
            <a:r>
              <a:rPr lang="en-US" sz="1400">
                <a:solidFill>
                  <a:schemeClr val="tx1"/>
                </a:solidFill>
              </a:rPr>
              <a:t>providesOutputData</a:t>
            </a:r>
            <a:endParaRPr lang="en-US" sz="1400"/>
          </a:p>
        </p:txBody>
      </p:sp>
      <p:sp>
        <p:nvSpPr>
          <p:cNvPr id="41" name="Rectangle 40"/>
          <p:cNvSpPr/>
          <p:nvPr/>
        </p:nvSpPr>
        <p:spPr>
          <a:xfrm>
            <a:off x="1617394" y="3089069"/>
            <a:ext cx="2153867" cy="307777"/>
          </a:xfrm>
          <a:prstGeom prst="rect">
            <a:avLst/>
          </a:prstGeom>
        </p:spPr>
        <p:txBody>
          <a:bodyPr wrap="none">
            <a:spAutoFit/>
          </a:bodyPr>
          <a:lstStyle/>
          <a:p>
            <a:r>
              <a:rPr lang="en-US" sz="1400">
                <a:solidFill>
                  <a:schemeClr val="tx1"/>
                </a:solidFill>
              </a:rPr>
              <a:t>providesInteractionPattern</a:t>
            </a:r>
            <a:endParaRPr lang="en-US" sz="1400"/>
          </a:p>
        </p:txBody>
      </p:sp>
      <p:sp>
        <p:nvSpPr>
          <p:cNvPr id="42" name="Rectangle 41"/>
          <p:cNvSpPr/>
          <p:nvPr/>
        </p:nvSpPr>
        <p:spPr>
          <a:xfrm>
            <a:off x="6251370" y="1764367"/>
            <a:ext cx="2256229" cy="303427"/>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solidFill>
                  <a:schemeClr val="tx1"/>
                </a:solidFill>
              </a:rPr>
              <a:t>schema:EntryPoint</a:t>
            </a:r>
          </a:p>
        </p:txBody>
      </p:sp>
      <p:cxnSp>
        <p:nvCxnSpPr>
          <p:cNvPr id="43" name="Straight Arrow Connector 42"/>
          <p:cNvCxnSpPr>
            <a:endCxn id="42" idx="1"/>
          </p:cNvCxnSpPr>
          <p:nvPr/>
        </p:nvCxnSpPr>
        <p:spPr>
          <a:xfrm>
            <a:off x="4883573" y="1910670"/>
            <a:ext cx="1367797" cy="5411"/>
          </a:xfrm>
          <a:prstGeom prst="straightConnector1">
            <a:avLst/>
          </a:prstGeom>
          <a:ln w="12700" cmpd="sng">
            <a:solidFill>
              <a:srgbClr val="000000"/>
            </a:solidFill>
            <a:prstDash val="lgDash"/>
            <a:tailEnd type="stealth"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flipV="1">
            <a:off x="4889874" y="1927319"/>
            <a:ext cx="0" cy="839291"/>
          </a:xfrm>
          <a:prstGeom prst="straightConnector1">
            <a:avLst/>
          </a:prstGeom>
          <a:ln w="12700" cmpd="sng">
            <a:solidFill>
              <a:srgbClr val="000000"/>
            </a:solidFill>
            <a:prstDash val="lgDash"/>
            <a:headEnd type="none"/>
            <a:tailEnd type="none" w="lg" len="lg"/>
          </a:ln>
        </p:spPr>
        <p:style>
          <a:lnRef idx="2">
            <a:schemeClr val="accent1"/>
          </a:lnRef>
          <a:fillRef idx="0">
            <a:schemeClr val="accent1"/>
          </a:fillRef>
          <a:effectRef idx="1">
            <a:schemeClr val="accent1"/>
          </a:effectRef>
          <a:fontRef idx="minor">
            <a:schemeClr val="tx1"/>
          </a:fontRef>
        </p:style>
      </p:cxnSp>
      <p:sp>
        <p:nvSpPr>
          <p:cNvPr id="47" name="Rectangle 46"/>
          <p:cNvSpPr/>
          <p:nvPr/>
        </p:nvSpPr>
        <p:spPr>
          <a:xfrm>
            <a:off x="4893719" y="1614131"/>
            <a:ext cx="1234620" cy="307777"/>
          </a:xfrm>
          <a:prstGeom prst="rect">
            <a:avLst/>
          </a:prstGeom>
        </p:spPr>
        <p:txBody>
          <a:bodyPr wrap="none">
            <a:spAutoFit/>
          </a:bodyPr>
          <a:lstStyle/>
          <a:p>
            <a:r>
              <a:rPr lang="en-US" sz="1400">
                <a:solidFill>
                  <a:schemeClr val="tx1"/>
                </a:solidFill>
              </a:rPr>
              <a:t>schema:target</a:t>
            </a:r>
            <a:endParaRPr lang="en-US" sz="1400"/>
          </a:p>
        </p:txBody>
      </p:sp>
      <p:cxnSp>
        <p:nvCxnSpPr>
          <p:cNvPr id="53" name="Straight Arrow Connector 52"/>
          <p:cNvCxnSpPr>
            <a:endCxn id="4" idx="3"/>
          </p:cNvCxnSpPr>
          <p:nvPr/>
        </p:nvCxnSpPr>
        <p:spPr>
          <a:xfrm flipH="1">
            <a:off x="2297619" y="2067794"/>
            <a:ext cx="1956865" cy="11239"/>
          </a:xfrm>
          <a:prstGeom prst="straightConnector1">
            <a:avLst/>
          </a:prstGeom>
          <a:ln w="12700" cmpd="sng">
            <a:solidFill>
              <a:srgbClr val="00000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stCxn id="6" idx="0"/>
          </p:cNvCxnSpPr>
          <p:nvPr/>
        </p:nvCxnSpPr>
        <p:spPr>
          <a:xfrm flipH="1" flipV="1">
            <a:off x="4254484" y="2067794"/>
            <a:ext cx="1" cy="698816"/>
          </a:xfrm>
          <a:prstGeom prst="straightConnector1">
            <a:avLst/>
          </a:prstGeom>
          <a:ln w="12700" cmpd="sng">
            <a:solidFill>
              <a:srgbClr val="000000"/>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a:off x="924299" y="4204950"/>
            <a:ext cx="521916" cy="0"/>
          </a:xfrm>
          <a:prstGeom prst="straightConnector1">
            <a:avLst/>
          </a:prstGeom>
          <a:ln w="12700" cmpd="sng">
            <a:solidFill>
              <a:srgbClr val="00000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p:nvPr/>
        </p:nvCxnSpPr>
        <p:spPr>
          <a:xfrm>
            <a:off x="918007" y="4662277"/>
            <a:ext cx="528208" cy="1"/>
          </a:xfrm>
          <a:prstGeom prst="straightConnector1">
            <a:avLst/>
          </a:prstGeom>
          <a:ln w="12700" cmpd="sng">
            <a:solidFill>
              <a:srgbClr val="000000"/>
            </a:solidFill>
            <a:tailEnd type="stealth" w="lg" len="lg"/>
          </a:ln>
        </p:spPr>
        <p:style>
          <a:lnRef idx="2">
            <a:schemeClr val="accent1"/>
          </a:lnRef>
          <a:fillRef idx="0">
            <a:schemeClr val="accent1"/>
          </a:fillRef>
          <a:effectRef idx="1">
            <a:schemeClr val="accent1"/>
          </a:effectRef>
          <a:fontRef idx="minor">
            <a:schemeClr val="tx1"/>
          </a:fontRef>
        </p:style>
      </p:cxnSp>
      <p:sp>
        <p:nvSpPr>
          <p:cNvPr id="64" name="Rectangle 63"/>
          <p:cNvSpPr/>
          <p:nvPr/>
        </p:nvSpPr>
        <p:spPr>
          <a:xfrm>
            <a:off x="1461383" y="4028585"/>
            <a:ext cx="1290725" cy="307777"/>
          </a:xfrm>
          <a:prstGeom prst="rect">
            <a:avLst/>
          </a:prstGeom>
        </p:spPr>
        <p:txBody>
          <a:bodyPr wrap="none">
            <a:spAutoFit/>
          </a:bodyPr>
          <a:lstStyle/>
          <a:p>
            <a:r>
              <a:rPr lang="en-US" sz="1400">
                <a:solidFill>
                  <a:schemeClr val="tx1"/>
                </a:solidFill>
              </a:rPr>
              <a:t>rdfs:subclassOf</a:t>
            </a:r>
            <a:endParaRPr lang="en-US" sz="1400"/>
          </a:p>
        </p:txBody>
      </p:sp>
      <p:sp>
        <p:nvSpPr>
          <p:cNvPr id="65" name="Rectangle 64"/>
          <p:cNvSpPr/>
          <p:nvPr/>
        </p:nvSpPr>
        <p:spPr>
          <a:xfrm>
            <a:off x="1463157" y="4477419"/>
            <a:ext cx="1429586" cy="307777"/>
          </a:xfrm>
          <a:prstGeom prst="rect">
            <a:avLst/>
          </a:prstGeom>
        </p:spPr>
        <p:txBody>
          <a:bodyPr wrap="none">
            <a:spAutoFit/>
          </a:bodyPr>
          <a:lstStyle/>
          <a:p>
            <a:r>
              <a:rPr lang="en-US" sz="1400"/>
              <a:t>schema:Property</a:t>
            </a:r>
          </a:p>
        </p:txBody>
      </p:sp>
      <p:sp>
        <p:nvSpPr>
          <p:cNvPr id="67" name="Rectangle 66"/>
          <p:cNvSpPr/>
          <p:nvPr/>
        </p:nvSpPr>
        <p:spPr>
          <a:xfrm>
            <a:off x="924299" y="5005035"/>
            <a:ext cx="1705551" cy="303427"/>
          </a:xfrm>
          <a:prstGeom prst="rect">
            <a:avLst/>
          </a:prstGeom>
          <a:solidFill>
            <a:schemeClr val="tx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solidFill>
                  <a:schemeClr val="tx1"/>
                </a:solidFill>
              </a:rPr>
              <a:t>iotschema Class</a:t>
            </a:r>
          </a:p>
        </p:txBody>
      </p:sp>
      <p:sp>
        <p:nvSpPr>
          <p:cNvPr id="68" name="Rectangle 67"/>
          <p:cNvSpPr/>
          <p:nvPr/>
        </p:nvSpPr>
        <p:spPr>
          <a:xfrm>
            <a:off x="924299" y="5521985"/>
            <a:ext cx="1705551" cy="30342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solidFill>
                  <a:schemeClr val="tx1"/>
                </a:solidFill>
              </a:rPr>
              <a:t>Reused Class</a:t>
            </a:r>
          </a:p>
        </p:txBody>
      </p:sp>
      <p:sp>
        <p:nvSpPr>
          <p:cNvPr id="69" name="Rectangle 68"/>
          <p:cNvSpPr/>
          <p:nvPr/>
        </p:nvSpPr>
        <p:spPr>
          <a:xfrm>
            <a:off x="625785" y="3880547"/>
            <a:ext cx="2419880" cy="2210459"/>
          </a:xfrm>
          <a:prstGeom prst="rect">
            <a:avLst/>
          </a:prstGeom>
          <a:noFill/>
          <a:ln>
            <a:solidFill>
              <a:srgbClr val="00000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04149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iot.schema.org</a:t>
            </a:r>
            <a:endParaRPr lang="en-US" dirty="0"/>
          </a:p>
        </p:txBody>
      </p:sp>
      <p:sp>
        <p:nvSpPr>
          <p:cNvPr id="3" name="Content Placeholder 2"/>
          <p:cNvSpPr>
            <a:spLocks noGrp="1"/>
          </p:cNvSpPr>
          <p:nvPr>
            <p:ph idx="1"/>
          </p:nvPr>
        </p:nvSpPr>
        <p:spPr/>
        <p:txBody>
          <a:bodyPr/>
          <a:lstStyle/>
          <a:p>
            <a:r>
              <a:rPr lang="en-US" dirty="0" smtClean="0"/>
              <a:t>Organization Building, about 18 months along</a:t>
            </a:r>
          </a:p>
          <a:p>
            <a:r>
              <a:rPr lang="en-US" dirty="0" smtClean="0"/>
              <a:t>Prototype definitions are hosted and being used in W3C </a:t>
            </a:r>
            <a:r>
              <a:rPr lang="en-US" dirty="0" err="1" smtClean="0"/>
              <a:t>Plugfests</a:t>
            </a:r>
            <a:r>
              <a:rPr lang="en-US" dirty="0" smtClean="0"/>
              <a:t> and WISHI Hackathons</a:t>
            </a:r>
          </a:p>
          <a:p>
            <a:r>
              <a:rPr lang="en-US" dirty="0" smtClean="0"/>
              <a:t>Monthly Community Teleconferences</a:t>
            </a:r>
          </a:p>
          <a:p>
            <a:r>
              <a:rPr lang="en-US" dirty="0" smtClean="0"/>
              <a:t>Re-use W3C Community Group to incubate new definitions</a:t>
            </a:r>
          </a:p>
          <a:p>
            <a:r>
              <a:rPr lang="en-US" dirty="0" smtClean="0"/>
              <a:t>Expected to act as an extension to </a:t>
            </a:r>
            <a:r>
              <a:rPr lang="en-US" dirty="0" err="1" smtClean="0"/>
              <a:t>schema.org</a:t>
            </a:r>
            <a:endParaRPr lang="en-US" dirty="0" smtClean="0"/>
          </a:p>
          <a:p>
            <a:endParaRPr lang="en-US" dirty="0"/>
          </a:p>
        </p:txBody>
      </p:sp>
    </p:spTree>
    <p:extLst>
      <p:ext uri="{BB962C8B-B14F-4D97-AF65-F5344CB8AC3E}">
        <p14:creationId xmlns:p14="http://schemas.microsoft.com/office/powerpoint/2010/main" val="20135264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WISHI</a:t>
            </a:r>
            <a:endParaRPr lang="en-US" dirty="0"/>
          </a:p>
        </p:txBody>
      </p:sp>
      <p:sp>
        <p:nvSpPr>
          <p:cNvPr id="3" name="Content Placeholder 2"/>
          <p:cNvSpPr>
            <a:spLocks noGrp="1"/>
          </p:cNvSpPr>
          <p:nvPr>
            <p:ph idx="1"/>
          </p:nvPr>
        </p:nvSpPr>
        <p:spPr/>
        <p:txBody>
          <a:bodyPr/>
          <a:lstStyle/>
          <a:p>
            <a:r>
              <a:rPr lang="en-US" dirty="0" smtClean="0"/>
              <a:t>Ongoing work on integrating Semantic Interoperability with Hypermedia based systems</a:t>
            </a:r>
          </a:p>
          <a:p>
            <a:r>
              <a:rPr lang="en-US" dirty="0" smtClean="0"/>
              <a:t>Using the Web of Things framework as a reference platform</a:t>
            </a:r>
          </a:p>
          <a:p>
            <a:r>
              <a:rPr lang="en-US" dirty="0" smtClean="0"/>
              <a:t>Research questions include semantic annotation of existing systems, e.g. OMA LWM2M</a:t>
            </a:r>
          </a:p>
          <a:p>
            <a:r>
              <a:rPr lang="en-US" dirty="0" smtClean="0"/>
              <a:t>Hackathons and breakout meetings in conjunction with IETF meetings, starting with IETF 100</a:t>
            </a:r>
          </a:p>
        </p:txBody>
      </p:sp>
    </p:spTree>
    <p:extLst>
      <p:ext uri="{BB962C8B-B14F-4D97-AF65-F5344CB8AC3E}">
        <p14:creationId xmlns:p14="http://schemas.microsoft.com/office/powerpoint/2010/main" val="4581464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8780"/>
            <a:ext cx="7886700" cy="1325563"/>
          </a:xfrm>
        </p:spPr>
        <p:txBody>
          <a:bodyPr/>
          <a:lstStyle/>
          <a:p>
            <a:r>
              <a:rPr lang="en-US" dirty="0" smtClean="0"/>
              <a:t>Summary</a:t>
            </a:r>
            <a:endParaRPr lang="en-US" dirty="0"/>
          </a:p>
        </p:txBody>
      </p:sp>
      <p:sp>
        <p:nvSpPr>
          <p:cNvPr id="3" name="Content Placeholder 2"/>
          <p:cNvSpPr>
            <a:spLocks noGrp="1"/>
          </p:cNvSpPr>
          <p:nvPr>
            <p:ph idx="1"/>
          </p:nvPr>
        </p:nvSpPr>
        <p:spPr>
          <a:xfrm>
            <a:off x="628650" y="1270434"/>
            <a:ext cx="7886700" cy="4959638"/>
          </a:xfrm>
        </p:spPr>
        <p:txBody>
          <a:bodyPr>
            <a:normAutofit lnSpcReduction="10000"/>
          </a:bodyPr>
          <a:lstStyle/>
          <a:p>
            <a:pPr>
              <a:lnSpc>
                <a:spcPct val="110000"/>
              </a:lnSpc>
              <a:spcBef>
                <a:spcPts val="400"/>
              </a:spcBef>
            </a:pPr>
            <a:r>
              <a:rPr lang="en-US" dirty="0"/>
              <a:t>Build value in the emerging application ecosystem for connected things</a:t>
            </a:r>
          </a:p>
          <a:p>
            <a:pPr>
              <a:lnSpc>
                <a:spcPct val="110000"/>
              </a:lnSpc>
              <a:spcBef>
                <a:spcPts val="400"/>
              </a:spcBef>
            </a:pPr>
            <a:r>
              <a:rPr lang="en-US" dirty="0"/>
              <a:t>Don't place bets on any device </a:t>
            </a:r>
            <a:r>
              <a:rPr lang="en-US" dirty="0" smtClean="0"/>
              <a:t>ecosystem, support diversity</a:t>
            </a:r>
            <a:endParaRPr lang="en-US" dirty="0"/>
          </a:p>
          <a:p>
            <a:pPr>
              <a:lnSpc>
                <a:spcPct val="110000"/>
              </a:lnSpc>
              <a:spcBef>
                <a:spcPts val="400"/>
              </a:spcBef>
            </a:pPr>
            <a:r>
              <a:rPr lang="en-US" dirty="0"/>
              <a:t>Focus on IETF, IRTF, W3C Web of Things, and iot.schema.org</a:t>
            </a:r>
          </a:p>
          <a:p>
            <a:pPr>
              <a:lnSpc>
                <a:spcPct val="110000"/>
              </a:lnSpc>
              <a:spcBef>
                <a:spcPts val="400"/>
              </a:spcBef>
            </a:pPr>
            <a:r>
              <a:rPr lang="en-US" dirty="0" smtClean="0"/>
              <a:t>Extend basic protocols with common </a:t>
            </a:r>
            <a:r>
              <a:rPr lang="en-US" dirty="0"/>
              <a:t>design patterns, vocabularies, and </a:t>
            </a:r>
            <a:r>
              <a:rPr lang="en-US" dirty="0" smtClean="0"/>
              <a:t>media types</a:t>
            </a:r>
            <a:endParaRPr lang="en-US" dirty="0"/>
          </a:p>
          <a:p>
            <a:pPr>
              <a:lnSpc>
                <a:spcPct val="110000"/>
              </a:lnSpc>
              <a:spcBef>
                <a:spcPts val="400"/>
              </a:spcBef>
            </a:pPr>
            <a:r>
              <a:rPr lang="en-US" dirty="0"/>
              <a:t>Deliver web scale interoperability for connected things</a:t>
            </a:r>
          </a:p>
        </p:txBody>
      </p:sp>
    </p:spTree>
    <p:extLst>
      <p:ext uri="{BB962C8B-B14F-4D97-AF65-F5344CB8AC3E}">
        <p14:creationId xmlns:p14="http://schemas.microsoft.com/office/powerpoint/2010/main" val="18492174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7699"/>
            <a:ext cx="7886700" cy="1325563"/>
          </a:xfrm>
        </p:spPr>
        <p:txBody>
          <a:bodyPr/>
          <a:lstStyle/>
          <a:p>
            <a:r>
              <a:rPr lang="en-US" dirty="0" smtClean="0"/>
              <a:t>Hands-on Development</a:t>
            </a:r>
            <a:endParaRPr lang="en-US" dirty="0"/>
          </a:p>
        </p:txBody>
      </p:sp>
      <p:sp>
        <p:nvSpPr>
          <p:cNvPr id="3" name="Content Placeholder 2"/>
          <p:cNvSpPr>
            <a:spLocks noGrp="1"/>
          </p:cNvSpPr>
          <p:nvPr>
            <p:ph idx="1"/>
          </p:nvPr>
        </p:nvSpPr>
        <p:spPr>
          <a:xfrm>
            <a:off x="628650" y="1368425"/>
            <a:ext cx="7886700" cy="4351338"/>
          </a:xfrm>
        </p:spPr>
        <p:txBody>
          <a:bodyPr/>
          <a:lstStyle/>
          <a:p>
            <a:r>
              <a:rPr lang="en-US" dirty="0" smtClean="0"/>
              <a:t>Web of Things weekly teleconferences, and face to face meetings with 2-day semantic interoperability </a:t>
            </a:r>
            <a:r>
              <a:rPr lang="en-US" dirty="0" err="1" smtClean="0"/>
              <a:t>plugfest</a:t>
            </a:r>
            <a:r>
              <a:rPr lang="en-US" dirty="0" smtClean="0"/>
              <a:t> 3-4x yearly</a:t>
            </a:r>
          </a:p>
          <a:p>
            <a:r>
              <a:rPr lang="en-US" dirty="0" smtClean="0"/>
              <a:t>WISHI Semantic Interoperability 2x monthly teleconference and 3x yearly hackathon in conjunction with IETF meetings</a:t>
            </a:r>
          </a:p>
          <a:p>
            <a:r>
              <a:rPr lang="en-US" dirty="0" smtClean="0"/>
              <a:t>iot.schema.org providing definitions and semantic annotation vocabulary for both these </a:t>
            </a:r>
            <a:r>
              <a:rPr lang="mr-IN" dirty="0" smtClean="0"/>
              <a:t>–</a:t>
            </a:r>
            <a:r>
              <a:rPr lang="en-US" dirty="0" smtClean="0"/>
              <a:t> W3C Community Group venue going forward</a:t>
            </a:r>
          </a:p>
          <a:p>
            <a:r>
              <a:rPr lang="en-US" dirty="0" smtClean="0"/>
              <a:t>Adding automotive and industrial application domains, Feature of Interest modeling</a:t>
            </a:r>
            <a:endParaRPr lang="en-US" dirty="0"/>
          </a:p>
        </p:txBody>
      </p:sp>
    </p:spTree>
    <p:extLst>
      <p:ext uri="{BB962C8B-B14F-4D97-AF65-F5344CB8AC3E}">
        <p14:creationId xmlns:p14="http://schemas.microsoft.com/office/powerpoint/2010/main" val="6665008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333"/>
            <a:ext cx="7886700" cy="1325563"/>
          </a:xfrm>
        </p:spPr>
        <p:txBody>
          <a:bodyPr>
            <a:normAutofit/>
          </a:bodyPr>
          <a:lstStyle/>
          <a:p>
            <a:r>
              <a:rPr lang="en-US" sz="4000" dirty="0"/>
              <a:t>Diverse Devices and </a:t>
            </a:r>
            <a:r>
              <a:rPr lang="en-US" sz="4000" dirty="0" smtClean="0"/>
              <a:t>Applications, Common Protocols and Semantics </a:t>
            </a:r>
            <a:endParaRPr lang="en-US" sz="4000" dirty="0"/>
          </a:p>
        </p:txBody>
      </p:sp>
      <p:sp>
        <p:nvSpPr>
          <p:cNvPr id="4" name="Rectangle 3"/>
          <p:cNvSpPr/>
          <p:nvPr/>
        </p:nvSpPr>
        <p:spPr>
          <a:xfrm>
            <a:off x="2730500" y="5036131"/>
            <a:ext cx="2209800" cy="482600"/>
          </a:xfrm>
          <a:prstGeom prst="rect">
            <a:avLst/>
          </a:prstGeom>
          <a:solidFill>
            <a:srgbClr val="CCC1D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Transport</a:t>
            </a:r>
          </a:p>
        </p:txBody>
      </p:sp>
      <p:sp>
        <p:nvSpPr>
          <p:cNvPr id="5" name="Rectangle 4"/>
          <p:cNvSpPr/>
          <p:nvPr/>
        </p:nvSpPr>
        <p:spPr>
          <a:xfrm>
            <a:off x="5145464" y="5092765"/>
            <a:ext cx="1038002" cy="369332"/>
          </a:xfrm>
          <a:prstGeom prst="rect">
            <a:avLst/>
          </a:prstGeom>
        </p:spPr>
        <p:txBody>
          <a:bodyPr wrap="none">
            <a:spAutoFit/>
          </a:bodyPr>
          <a:lstStyle/>
          <a:p>
            <a:r>
              <a:rPr lang="en-US">
                <a:solidFill>
                  <a:schemeClr val="tx1"/>
                </a:solidFill>
              </a:rPr>
              <a:t>UDP/TCP</a:t>
            </a:r>
            <a:endParaRPr lang="en-US"/>
          </a:p>
        </p:txBody>
      </p:sp>
      <p:sp>
        <p:nvSpPr>
          <p:cNvPr id="6" name="Rectangle 5"/>
          <p:cNvSpPr/>
          <p:nvPr/>
        </p:nvSpPr>
        <p:spPr>
          <a:xfrm>
            <a:off x="2730500" y="4553531"/>
            <a:ext cx="2209800" cy="482600"/>
          </a:xfrm>
          <a:prstGeom prst="rect">
            <a:avLst/>
          </a:prstGeom>
          <a:solidFill>
            <a:schemeClr val="accent4">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Protocols, Formats </a:t>
            </a:r>
          </a:p>
        </p:txBody>
      </p:sp>
      <p:sp>
        <p:nvSpPr>
          <p:cNvPr id="7" name="Rectangle 6"/>
          <p:cNvSpPr/>
          <p:nvPr/>
        </p:nvSpPr>
        <p:spPr>
          <a:xfrm>
            <a:off x="5145464" y="4597465"/>
            <a:ext cx="3377848" cy="400110"/>
          </a:xfrm>
          <a:prstGeom prst="rect">
            <a:avLst/>
          </a:prstGeom>
        </p:spPr>
        <p:txBody>
          <a:bodyPr wrap="none">
            <a:spAutoFit/>
          </a:bodyPr>
          <a:lstStyle/>
          <a:p>
            <a:r>
              <a:rPr lang="en-US" sz="2000" b="1">
                <a:solidFill>
                  <a:schemeClr val="tx1"/>
                </a:solidFill>
              </a:rPr>
              <a:t>IETF CoAP, CBOR, Link-Format </a:t>
            </a:r>
            <a:endParaRPr lang="en-US" sz="2000" b="1"/>
          </a:p>
        </p:txBody>
      </p:sp>
      <p:sp>
        <p:nvSpPr>
          <p:cNvPr id="8" name="Rectangle 7"/>
          <p:cNvSpPr/>
          <p:nvPr/>
        </p:nvSpPr>
        <p:spPr>
          <a:xfrm>
            <a:off x="2730500" y="4070931"/>
            <a:ext cx="2209800" cy="482600"/>
          </a:xfrm>
          <a:prstGeom prst="rect">
            <a:avLst/>
          </a:prstGeom>
          <a:solidFill>
            <a:schemeClr val="accent6">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Device Ecosystems</a:t>
            </a:r>
          </a:p>
        </p:txBody>
      </p:sp>
      <p:sp>
        <p:nvSpPr>
          <p:cNvPr id="9" name="Rectangle 8"/>
          <p:cNvSpPr/>
          <p:nvPr/>
        </p:nvSpPr>
        <p:spPr>
          <a:xfrm>
            <a:off x="5145464" y="4127565"/>
            <a:ext cx="2743059" cy="369332"/>
          </a:xfrm>
          <a:prstGeom prst="rect">
            <a:avLst/>
          </a:prstGeom>
        </p:spPr>
        <p:txBody>
          <a:bodyPr wrap="none">
            <a:spAutoFit/>
          </a:bodyPr>
          <a:lstStyle/>
          <a:p>
            <a:r>
              <a:rPr lang="en-US" dirty="0">
                <a:solidFill>
                  <a:schemeClr val="tx1"/>
                </a:solidFill>
              </a:rPr>
              <a:t>OCF, </a:t>
            </a:r>
            <a:r>
              <a:rPr lang="en-US" dirty="0" smtClean="0">
                <a:solidFill>
                  <a:schemeClr val="tx1"/>
                </a:solidFill>
              </a:rPr>
              <a:t>OMA, </a:t>
            </a:r>
            <a:r>
              <a:rPr lang="en-US" err="1" smtClean="0">
                <a:solidFill>
                  <a:schemeClr val="tx1"/>
                </a:solidFill>
              </a:rPr>
              <a:t>Zigbee</a:t>
            </a:r>
            <a:r>
              <a:rPr lang="en-US" smtClean="0">
                <a:solidFill>
                  <a:schemeClr val="tx1"/>
                </a:solidFill>
              </a:rPr>
              <a:t>, </a:t>
            </a:r>
            <a:r>
              <a:rPr lang="en-US" dirty="0" err="1">
                <a:solidFill>
                  <a:schemeClr val="tx1"/>
                </a:solidFill>
              </a:rPr>
              <a:t>Fairhair</a:t>
            </a:r>
            <a:endParaRPr lang="en-US" dirty="0"/>
          </a:p>
        </p:txBody>
      </p:sp>
      <p:sp>
        <p:nvSpPr>
          <p:cNvPr id="11" name="Rectangle 10"/>
          <p:cNvSpPr/>
          <p:nvPr/>
        </p:nvSpPr>
        <p:spPr>
          <a:xfrm>
            <a:off x="2735938" y="5518731"/>
            <a:ext cx="2209800" cy="482600"/>
          </a:xfrm>
          <a:prstGeom prst="rect">
            <a:avLst/>
          </a:prstGeom>
          <a:solidFill>
            <a:srgbClr val="CCC1D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Networks</a:t>
            </a:r>
          </a:p>
        </p:txBody>
      </p:sp>
      <p:sp>
        <p:nvSpPr>
          <p:cNvPr id="12" name="Rectangle 11"/>
          <p:cNvSpPr/>
          <p:nvPr/>
        </p:nvSpPr>
        <p:spPr>
          <a:xfrm>
            <a:off x="5150902" y="5575365"/>
            <a:ext cx="2181006" cy="369332"/>
          </a:xfrm>
          <a:prstGeom prst="rect">
            <a:avLst/>
          </a:prstGeom>
        </p:spPr>
        <p:txBody>
          <a:bodyPr wrap="none">
            <a:spAutoFit/>
          </a:bodyPr>
          <a:lstStyle/>
          <a:p>
            <a:r>
              <a:rPr lang="en-US">
                <a:solidFill>
                  <a:schemeClr val="tx1"/>
                </a:solidFill>
              </a:rPr>
              <a:t>WiFi, IPV6, Bluetooth</a:t>
            </a:r>
            <a:endParaRPr lang="en-US"/>
          </a:p>
        </p:txBody>
      </p:sp>
      <p:sp>
        <p:nvSpPr>
          <p:cNvPr id="13" name="Rectangle 12"/>
          <p:cNvSpPr/>
          <p:nvPr/>
        </p:nvSpPr>
        <p:spPr>
          <a:xfrm>
            <a:off x="2735938" y="3588331"/>
            <a:ext cx="2209800" cy="482600"/>
          </a:xfrm>
          <a:prstGeom prst="rect">
            <a:avLst/>
          </a:prstGeom>
          <a:solidFill>
            <a:schemeClr val="accent3">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Protocol Binding</a:t>
            </a:r>
          </a:p>
        </p:txBody>
      </p:sp>
      <p:sp>
        <p:nvSpPr>
          <p:cNvPr id="15" name="Rectangle 14"/>
          <p:cNvSpPr/>
          <p:nvPr/>
        </p:nvSpPr>
        <p:spPr>
          <a:xfrm>
            <a:off x="2730500" y="3105731"/>
            <a:ext cx="2209800" cy="482600"/>
          </a:xfrm>
          <a:prstGeom prst="rect">
            <a:avLst/>
          </a:prstGeom>
          <a:solidFill>
            <a:srgbClr val="D7E4B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Thing Description</a:t>
            </a:r>
          </a:p>
        </p:txBody>
      </p:sp>
      <p:sp>
        <p:nvSpPr>
          <p:cNvPr id="16" name="Rectangle 15"/>
          <p:cNvSpPr/>
          <p:nvPr/>
        </p:nvSpPr>
        <p:spPr>
          <a:xfrm>
            <a:off x="2730500" y="2623131"/>
            <a:ext cx="2209800" cy="482600"/>
          </a:xfrm>
          <a:prstGeom prst="rect">
            <a:avLst/>
          </a:prstGeom>
          <a:solidFill>
            <a:schemeClr val="accent5">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Semantic Vocab</a:t>
            </a:r>
          </a:p>
        </p:txBody>
      </p:sp>
      <p:sp>
        <p:nvSpPr>
          <p:cNvPr id="17" name="Right Brace 16"/>
          <p:cNvSpPr/>
          <p:nvPr/>
        </p:nvSpPr>
        <p:spPr>
          <a:xfrm>
            <a:off x="5062002" y="3105731"/>
            <a:ext cx="297398" cy="965200"/>
          </a:xfrm>
          <a:prstGeom prst="rightBrace">
            <a:avLst/>
          </a:pr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Rectangle 17"/>
          <p:cNvSpPr/>
          <p:nvPr/>
        </p:nvSpPr>
        <p:spPr>
          <a:xfrm>
            <a:off x="5355683" y="3365565"/>
            <a:ext cx="2603572" cy="400110"/>
          </a:xfrm>
          <a:prstGeom prst="rect">
            <a:avLst/>
          </a:prstGeom>
        </p:spPr>
        <p:txBody>
          <a:bodyPr wrap="none">
            <a:spAutoFit/>
          </a:bodyPr>
          <a:lstStyle/>
          <a:p>
            <a:r>
              <a:rPr lang="en-US" sz="2000" b="1">
                <a:solidFill>
                  <a:schemeClr val="tx1"/>
                </a:solidFill>
              </a:rPr>
              <a:t>W3C Thing Description</a:t>
            </a:r>
            <a:endParaRPr lang="en-US" sz="2000" b="1"/>
          </a:p>
        </p:txBody>
      </p:sp>
      <p:sp>
        <p:nvSpPr>
          <p:cNvPr id="19" name="Rectangle 18"/>
          <p:cNvSpPr/>
          <p:nvPr/>
        </p:nvSpPr>
        <p:spPr>
          <a:xfrm>
            <a:off x="5194300" y="2661231"/>
            <a:ext cx="1773768" cy="400110"/>
          </a:xfrm>
          <a:prstGeom prst="rect">
            <a:avLst/>
          </a:prstGeom>
        </p:spPr>
        <p:txBody>
          <a:bodyPr wrap="none">
            <a:spAutoFit/>
          </a:bodyPr>
          <a:lstStyle/>
          <a:p>
            <a:r>
              <a:rPr lang="en-US" sz="2000" b="1">
                <a:solidFill>
                  <a:schemeClr val="tx1"/>
                </a:solidFill>
              </a:rPr>
              <a:t>iot.schema.org</a:t>
            </a:r>
            <a:endParaRPr lang="en-US" sz="2000" b="1"/>
          </a:p>
        </p:txBody>
      </p:sp>
      <p:sp>
        <p:nvSpPr>
          <p:cNvPr id="20" name="Right Brace 19"/>
          <p:cNvSpPr/>
          <p:nvPr/>
        </p:nvSpPr>
        <p:spPr>
          <a:xfrm flipH="1" flipV="1">
            <a:off x="2318802" y="2623131"/>
            <a:ext cx="297398" cy="1447800"/>
          </a:xfrm>
          <a:prstGeom prst="rightBrace">
            <a:avLst/>
          </a:pr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Right Brace 20"/>
          <p:cNvSpPr/>
          <p:nvPr/>
        </p:nvSpPr>
        <p:spPr>
          <a:xfrm flipH="1" flipV="1">
            <a:off x="2318802" y="4553531"/>
            <a:ext cx="297398" cy="1447800"/>
          </a:xfrm>
          <a:prstGeom prst="rightBrace">
            <a:avLst/>
          </a:pr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2" name="Rectangle 21"/>
          <p:cNvSpPr/>
          <p:nvPr/>
        </p:nvSpPr>
        <p:spPr>
          <a:xfrm>
            <a:off x="203200" y="4826065"/>
            <a:ext cx="2006600" cy="923330"/>
          </a:xfrm>
          <a:prstGeom prst="rect">
            <a:avLst/>
          </a:prstGeom>
        </p:spPr>
        <p:txBody>
          <a:bodyPr wrap="square">
            <a:spAutoFit/>
          </a:bodyPr>
          <a:lstStyle/>
          <a:p>
            <a:pPr algn="r"/>
            <a:r>
              <a:rPr lang="en-US" b="1">
                <a:solidFill>
                  <a:schemeClr val="tx1"/>
                </a:solidFill>
              </a:rPr>
              <a:t>Internet of Things </a:t>
            </a:r>
          </a:p>
          <a:p>
            <a:pPr algn="r"/>
            <a:r>
              <a:rPr lang="en-US">
                <a:solidFill>
                  <a:schemeClr val="tx1"/>
                </a:solidFill>
              </a:rPr>
              <a:t>Narrow Waist</a:t>
            </a:r>
          </a:p>
          <a:p>
            <a:pPr algn="r"/>
            <a:r>
              <a:rPr lang="en-US"/>
              <a:t>of Protocols</a:t>
            </a:r>
          </a:p>
        </p:txBody>
      </p:sp>
      <p:sp>
        <p:nvSpPr>
          <p:cNvPr id="23" name="Rectangle 22"/>
          <p:cNvSpPr/>
          <p:nvPr/>
        </p:nvSpPr>
        <p:spPr>
          <a:xfrm>
            <a:off x="457200" y="2878500"/>
            <a:ext cx="1752600" cy="923330"/>
          </a:xfrm>
          <a:prstGeom prst="rect">
            <a:avLst/>
          </a:prstGeom>
        </p:spPr>
        <p:txBody>
          <a:bodyPr wrap="square">
            <a:spAutoFit/>
          </a:bodyPr>
          <a:lstStyle/>
          <a:p>
            <a:pPr algn="r"/>
            <a:r>
              <a:rPr lang="en-US" b="1"/>
              <a:t>Web of Things</a:t>
            </a:r>
          </a:p>
          <a:p>
            <a:pPr algn="r"/>
            <a:r>
              <a:rPr lang="en-US"/>
              <a:t> </a:t>
            </a:r>
            <a:r>
              <a:rPr lang="en-US">
                <a:solidFill>
                  <a:schemeClr val="tx1"/>
                </a:solidFill>
              </a:rPr>
              <a:t>Narrow Waist</a:t>
            </a:r>
          </a:p>
          <a:p>
            <a:pPr algn="r"/>
            <a:r>
              <a:rPr lang="en-US"/>
              <a:t> of Semantics</a:t>
            </a:r>
          </a:p>
        </p:txBody>
      </p:sp>
      <p:sp>
        <p:nvSpPr>
          <p:cNvPr id="24" name="Rectangle 23"/>
          <p:cNvSpPr/>
          <p:nvPr/>
        </p:nvSpPr>
        <p:spPr>
          <a:xfrm>
            <a:off x="2730500" y="2140531"/>
            <a:ext cx="2209800" cy="482600"/>
          </a:xfrm>
          <a:prstGeom prst="rect">
            <a:avLst/>
          </a:prstGeom>
          <a:solidFill>
            <a:schemeClr val="accent2">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Applications</a:t>
            </a:r>
          </a:p>
        </p:txBody>
      </p:sp>
      <p:sp>
        <p:nvSpPr>
          <p:cNvPr id="25" name="Rectangle 24"/>
          <p:cNvSpPr/>
          <p:nvPr/>
        </p:nvSpPr>
        <p:spPr>
          <a:xfrm>
            <a:off x="5194300" y="2152199"/>
            <a:ext cx="2679076" cy="369332"/>
          </a:xfrm>
          <a:prstGeom prst="rect">
            <a:avLst/>
          </a:prstGeom>
        </p:spPr>
        <p:txBody>
          <a:bodyPr wrap="none">
            <a:spAutoFit/>
          </a:bodyPr>
          <a:lstStyle/>
          <a:p>
            <a:r>
              <a:rPr lang="en-US">
                <a:solidFill>
                  <a:schemeClr val="tx1"/>
                </a:solidFill>
              </a:rPr>
              <a:t>Interoperable Applications</a:t>
            </a:r>
            <a:endParaRPr lang="en-US"/>
          </a:p>
        </p:txBody>
      </p:sp>
      <p:sp>
        <p:nvSpPr>
          <p:cNvPr id="26" name="Rectangle 25"/>
          <p:cNvSpPr/>
          <p:nvPr/>
        </p:nvSpPr>
        <p:spPr>
          <a:xfrm>
            <a:off x="673100" y="2065700"/>
            <a:ext cx="1536700" cy="646331"/>
          </a:xfrm>
          <a:prstGeom prst="rect">
            <a:avLst/>
          </a:prstGeom>
        </p:spPr>
        <p:txBody>
          <a:bodyPr wrap="square">
            <a:spAutoFit/>
          </a:bodyPr>
          <a:lstStyle/>
          <a:p>
            <a:pPr algn="r"/>
            <a:r>
              <a:rPr lang="en-US" b="1">
                <a:solidFill>
                  <a:schemeClr val="tx1"/>
                </a:solidFill>
              </a:rPr>
              <a:t>Diverse Applications</a:t>
            </a:r>
            <a:endParaRPr lang="en-US" b="1"/>
          </a:p>
        </p:txBody>
      </p:sp>
      <p:sp>
        <p:nvSpPr>
          <p:cNvPr id="27" name="Rectangle 26"/>
          <p:cNvSpPr/>
          <p:nvPr/>
        </p:nvSpPr>
        <p:spPr>
          <a:xfrm>
            <a:off x="998034" y="4025965"/>
            <a:ext cx="1211766" cy="646331"/>
          </a:xfrm>
          <a:prstGeom prst="rect">
            <a:avLst/>
          </a:prstGeom>
        </p:spPr>
        <p:txBody>
          <a:bodyPr wrap="square">
            <a:spAutoFit/>
          </a:bodyPr>
          <a:lstStyle/>
          <a:p>
            <a:pPr algn="r"/>
            <a:r>
              <a:rPr lang="en-US" b="1">
                <a:solidFill>
                  <a:schemeClr val="tx1"/>
                </a:solidFill>
              </a:rPr>
              <a:t>Diverse Devices </a:t>
            </a:r>
            <a:endParaRPr lang="en-US" b="1"/>
          </a:p>
        </p:txBody>
      </p:sp>
      <p:cxnSp>
        <p:nvCxnSpPr>
          <p:cNvPr id="29" name="Straight Arrow Connector 28"/>
          <p:cNvCxnSpPr>
            <a:stCxn id="26" idx="3"/>
          </p:cNvCxnSpPr>
          <p:nvPr/>
        </p:nvCxnSpPr>
        <p:spPr>
          <a:xfrm flipV="1">
            <a:off x="2209800" y="2381831"/>
            <a:ext cx="406400" cy="7035"/>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flipV="1">
            <a:off x="2209800" y="4363031"/>
            <a:ext cx="406400" cy="7035"/>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2665381" y="2546931"/>
            <a:ext cx="2358521" cy="1606034"/>
          </a:xfrm>
          <a:prstGeom prst="rect">
            <a:avLst/>
          </a:prstGeom>
          <a:noFill/>
          <a:ln>
            <a:solidFill>
              <a:srgbClr val="00000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p:nvSpPr>
        <p:spPr>
          <a:xfrm>
            <a:off x="2665381" y="4496896"/>
            <a:ext cx="2358521" cy="611485"/>
          </a:xfrm>
          <a:prstGeom prst="rect">
            <a:avLst/>
          </a:prstGeom>
          <a:noFill/>
          <a:ln>
            <a:solidFill>
              <a:srgbClr val="00000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49454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92381" y="2140528"/>
            <a:ext cx="6177395" cy="3901354"/>
          </a:xfrm>
        </p:spPr>
        <p:txBody>
          <a:bodyPr>
            <a:normAutofit/>
          </a:bodyPr>
          <a:lstStyle/>
          <a:p>
            <a:pPr marL="0" indent="0" algn="ctr">
              <a:lnSpc>
                <a:spcPct val="100000"/>
              </a:lnSpc>
              <a:buNone/>
            </a:pPr>
            <a:r>
              <a:rPr lang="en-US" sz="4400" dirty="0" smtClean="0"/>
              <a:t>Any Application</a:t>
            </a:r>
          </a:p>
          <a:p>
            <a:pPr marL="0" indent="0" algn="ctr">
              <a:lnSpc>
                <a:spcPct val="100000"/>
              </a:lnSpc>
              <a:buNone/>
            </a:pPr>
            <a:r>
              <a:rPr lang="en-US" sz="4400" dirty="0" smtClean="0"/>
              <a:t>Any Network</a:t>
            </a:r>
          </a:p>
          <a:p>
            <a:pPr marL="0" indent="0" algn="ctr">
              <a:lnSpc>
                <a:spcPct val="100000"/>
              </a:lnSpc>
              <a:buNone/>
            </a:pPr>
            <a:r>
              <a:rPr lang="en-US" sz="4400" dirty="0" smtClean="0"/>
              <a:t>Any Connected Thing</a:t>
            </a:r>
            <a:endParaRPr lang="en-US" sz="4400" dirty="0"/>
          </a:p>
        </p:txBody>
      </p:sp>
    </p:spTree>
    <p:extLst>
      <p:ext uri="{BB962C8B-B14F-4D97-AF65-F5344CB8AC3E}">
        <p14:creationId xmlns:p14="http://schemas.microsoft.com/office/powerpoint/2010/main" val="21060497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5422"/>
            <a:ext cx="7886700" cy="1325563"/>
          </a:xfrm>
        </p:spPr>
        <p:txBody>
          <a:bodyPr/>
          <a:lstStyle/>
          <a:p>
            <a:r>
              <a:rPr lang="en-US" dirty="0"/>
              <a:t>Community </a:t>
            </a:r>
          </a:p>
        </p:txBody>
      </p:sp>
      <p:sp>
        <p:nvSpPr>
          <p:cNvPr id="3" name="Content Placeholder 2"/>
          <p:cNvSpPr>
            <a:spLocks noGrp="1"/>
          </p:cNvSpPr>
          <p:nvPr>
            <p:ph idx="1"/>
          </p:nvPr>
        </p:nvSpPr>
        <p:spPr>
          <a:xfrm>
            <a:off x="628650" y="1419225"/>
            <a:ext cx="7886700" cy="4351338"/>
          </a:xfrm>
        </p:spPr>
        <p:txBody>
          <a:bodyPr/>
          <a:lstStyle/>
          <a:p>
            <a:pPr marL="0" indent="0">
              <a:buNone/>
            </a:pPr>
            <a:r>
              <a:rPr lang="en-US" dirty="0" smtClean="0"/>
              <a:t>- </a:t>
            </a:r>
            <a:r>
              <a:rPr lang="en-US" dirty="0"/>
              <a:t>review the contribution process (we will soon have external contributions):</a:t>
            </a:r>
          </a:p>
          <a:p>
            <a:pPr marL="0" indent="0">
              <a:buNone/>
            </a:pPr>
            <a:r>
              <a:rPr lang="en-US" dirty="0"/>
              <a:t>- Discuss the process for accepting new definitions</a:t>
            </a:r>
            <a:br>
              <a:rPr lang="en-US" dirty="0"/>
            </a:br>
            <a:r>
              <a:rPr lang="en-US" dirty="0"/>
              <a:t>- Contribution agreement from W3C </a:t>
            </a:r>
            <a:r>
              <a:rPr lang="en-US" dirty="0" smtClean="0"/>
              <a:t>CG or</a:t>
            </a:r>
            <a:r>
              <a:rPr lang="en-US" dirty="0"/>
              <a:t> </a:t>
            </a:r>
            <a:r>
              <a:rPr lang="en-US" dirty="0">
                <a:hlinkClick r:id="rId2"/>
              </a:rPr>
              <a:t>schema.org</a:t>
            </a:r>
            <a:r>
              <a:rPr lang="en-US" dirty="0"/>
              <a:t> </a:t>
            </a:r>
            <a:br>
              <a:rPr lang="en-US" dirty="0"/>
            </a:br>
            <a:r>
              <a:rPr lang="en-US" dirty="0"/>
              <a:t>- </a:t>
            </a:r>
            <a:r>
              <a:rPr lang="en-US" dirty="0" err="1"/>
              <a:t>Git</a:t>
            </a:r>
            <a:r>
              <a:rPr lang="en-US" dirty="0"/>
              <a:t> PR to an Incoming directory/repository for proposals</a:t>
            </a:r>
            <a:br>
              <a:rPr lang="en-US" dirty="0"/>
            </a:br>
            <a:r>
              <a:rPr lang="en-US" dirty="0"/>
              <a:t>- Validation check (automated CI process on PRs for contributions?)</a:t>
            </a:r>
            <a:br>
              <a:rPr lang="en-US" dirty="0"/>
            </a:br>
            <a:r>
              <a:rPr lang="en-US" dirty="0"/>
              <a:t>- Design Review</a:t>
            </a:r>
            <a:br>
              <a:rPr lang="en-US" dirty="0"/>
            </a:br>
            <a:r>
              <a:rPr lang="en-US" dirty="0"/>
              <a:t>- Example: Incoming contribution for lighting control from Michael </a:t>
            </a:r>
            <a:r>
              <a:rPr lang="en-US" dirty="0" smtClean="0"/>
              <a:t>Koster/SmartThings</a:t>
            </a:r>
            <a:r>
              <a:rPr lang="en-US" dirty="0"/>
              <a:t/>
            </a:r>
            <a:br>
              <a:rPr lang="en-US" dirty="0"/>
            </a:br>
            <a:endParaRPr lang="en-US" dirty="0"/>
          </a:p>
          <a:p>
            <a:endParaRPr lang="en-US" dirty="0"/>
          </a:p>
        </p:txBody>
      </p:sp>
    </p:spTree>
    <p:extLst>
      <p:ext uri="{BB962C8B-B14F-4D97-AF65-F5344CB8AC3E}">
        <p14:creationId xmlns:p14="http://schemas.microsoft.com/office/powerpoint/2010/main" val="1419167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Roadmap review</a:t>
            </a:r>
            <a:endParaRPr lang="en-US" dirty="0"/>
          </a:p>
        </p:txBody>
      </p:sp>
      <p:sp>
        <p:nvSpPr>
          <p:cNvPr id="3" name="Content Placeholder 2"/>
          <p:cNvSpPr>
            <a:spLocks noGrp="1"/>
          </p:cNvSpPr>
          <p:nvPr>
            <p:ph idx="1"/>
          </p:nvPr>
        </p:nvSpPr>
        <p:spPr/>
        <p:txBody>
          <a:bodyPr/>
          <a:lstStyle/>
          <a:p>
            <a:pPr marL="0" indent="0">
              <a:buNone/>
            </a:pPr>
            <a:r>
              <a:rPr lang="en-US" dirty="0" smtClean="0"/>
              <a:t>- </a:t>
            </a:r>
            <a:r>
              <a:rPr lang="en-US" dirty="0"/>
              <a:t>Create a special area on </a:t>
            </a:r>
            <a:r>
              <a:rPr lang="en-US" dirty="0">
                <a:hlinkClick r:id="rId2"/>
              </a:rPr>
              <a:t>schema.org</a:t>
            </a:r>
            <a:r>
              <a:rPr lang="en-US" dirty="0"/>
              <a:t> for experimental </a:t>
            </a:r>
            <a:r>
              <a:rPr lang="en-US" dirty="0" err="1"/>
              <a:t>iot</a:t>
            </a:r>
            <a:r>
              <a:rPr lang="en-US" dirty="0"/>
              <a:t> definitions</a:t>
            </a:r>
          </a:p>
          <a:p>
            <a:pPr marL="0" indent="0">
              <a:buNone/>
            </a:pPr>
            <a:r>
              <a:rPr lang="en-US" dirty="0"/>
              <a:t>- Set up the contribution and review process </a:t>
            </a:r>
          </a:p>
          <a:p>
            <a:pPr marL="0" indent="0">
              <a:buNone/>
            </a:pPr>
            <a:r>
              <a:rPr lang="en-US" dirty="0"/>
              <a:t>- Begin to publish definitions on the experimental area</a:t>
            </a:r>
          </a:p>
          <a:p>
            <a:pPr marL="0" indent="0">
              <a:buNone/>
            </a:pPr>
            <a:r>
              <a:rPr lang="en-US" dirty="0"/>
              <a:t>- Develop and refine tools to make it easy for people to create and use </a:t>
            </a:r>
            <a:r>
              <a:rPr lang="en-US" dirty="0" smtClean="0"/>
              <a:t>definitions</a:t>
            </a:r>
            <a:endParaRPr lang="en-US" dirty="0"/>
          </a:p>
        </p:txBody>
      </p:sp>
    </p:spTree>
    <p:extLst>
      <p:ext uri="{BB962C8B-B14F-4D97-AF65-F5344CB8AC3E}">
        <p14:creationId xmlns:p14="http://schemas.microsoft.com/office/powerpoint/2010/main" val="1998150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Introductory Slides</a:t>
            </a:r>
            <a:endParaRPr lang="en-US" dirty="0"/>
          </a:p>
        </p:txBody>
      </p:sp>
      <p:sp>
        <p:nvSpPr>
          <p:cNvPr id="3" name="Content Placeholder 2"/>
          <p:cNvSpPr>
            <a:spLocks noGrp="1"/>
          </p:cNvSpPr>
          <p:nvPr>
            <p:ph idx="1"/>
          </p:nvPr>
        </p:nvSpPr>
        <p:spPr/>
        <p:txBody>
          <a:bodyPr/>
          <a:lstStyle/>
          <a:p>
            <a:r>
              <a:rPr lang="en-US" dirty="0" smtClean="0"/>
              <a:t>These slides are also in the intro-materials repository</a:t>
            </a:r>
            <a:endParaRPr lang="en-US" dirty="0"/>
          </a:p>
        </p:txBody>
      </p:sp>
    </p:spTree>
    <p:extLst>
      <p:ext uri="{BB962C8B-B14F-4D97-AF65-F5344CB8AC3E}">
        <p14:creationId xmlns:p14="http://schemas.microsoft.com/office/powerpoint/2010/main" val="822388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iot.schema.org</a:t>
            </a:r>
            <a:r>
              <a:rPr lang="en-US" dirty="0" smtClean="0"/>
              <a:t> ?</a:t>
            </a:r>
            <a:endParaRPr lang="en-US" dirty="0"/>
          </a:p>
        </p:txBody>
      </p:sp>
      <p:sp>
        <p:nvSpPr>
          <p:cNvPr id="3" name="Content Placeholder 2"/>
          <p:cNvSpPr>
            <a:spLocks noGrp="1"/>
          </p:cNvSpPr>
          <p:nvPr>
            <p:ph idx="1"/>
          </p:nvPr>
        </p:nvSpPr>
        <p:spPr/>
        <p:txBody>
          <a:bodyPr/>
          <a:lstStyle/>
          <a:p>
            <a:r>
              <a:rPr lang="en-US" dirty="0" smtClean="0"/>
              <a:t>An open, publicly available, repository of semantic definitions for connected things </a:t>
            </a:r>
          </a:p>
          <a:p>
            <a:r>
              <a:rPr lang="en-US" dirty="0" smtClean="0"/>
              <a:t>An extension of </a:t>
            </a:r>
            <a:r>
              <a:rPr lang="en-US" dirty="0" err="1" smtClean="0"/>
              <a:t>schema.org</a:t>
            </a:r>
            <a:r>
              <a:rPr lang="en-US" dirty="0" smtClean="0"/>
              <a:t> to enable descriptions of things in the physical world and their data</a:t>
            </a:r>
          </a:p>
          <a:p>
            <a:r>
              <a:rPr lang="en-US" dirty="0" smtClean="0"/>
              <a:t>A common set of tools and patterns, and a community process for contribution and publication of </a:t>
            </a:r>
            <a:r>
              <a:rPr lang="en-US" dirty="0" err="1" smtClean="0"/>
              <a:t>iot.schema.org</a:t>
            </a:r>
            <a:r>
              <a:rPr lang="en-US" dirty="0" smtClean="0"/>
              <a:t> definitions</a:t>
            </a:r>
          </a:p>
          <a:p>
            <a:r>
              <a:rPr lang="en-US" dirty="0" smtClean="0"/>
              <a:t>A way for domain experts to easily create semantic definitions that are relevant to their application domain</a:t>
            </a:r>
            <a:endParaRPr lang="en-US" dirty="0"/>
          </a:p>
        </p:txBody>
      </p:sp>
    </p:spTree>
    <p:extLst>
      <p:ext uri="{BB962C8B-B14F-4D97-AF65-F5344CB8AC3E}">
        <p14:creationId xmlns:p14="http://schemas.microsoft.com/office/powerpoint/2010/main" val="82950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Problem Does It Solve?</a:t>
            </a:r>
            <a:endParaRPr lang="en-US" dirty="0"/>
          </a:p>
        </p:txBody>
      </p:sp>
      <p:sp>
        <p:nvSpPr>
          <p:cNvPr id="3" name="Content Placeholder 2"/>
          <p:cNvSpPr>
            <a:spLocks noGrp="1"/>
          </p:cNvSpPr>
          <p:nvPr>
            <p:ph idx="1"/>
          </p:nvPr>
        </p:nvSpPr>
        <p:spPr>
          <a:xfrm>
            <a:off x="628650" y="1690689"/>
            <a:ext cx="7886700" cy="4351338"/>
          </a:xfrm>
        </p:spPr>
        <p:txBody>
          <a:bodyPr/>
          <a:lstStyle/>
          <a:p>
            <a:r>
              <a:rPr lang="en-US" dirty="0" smtClean="0"/>
              <a:t>There are many diverse connected devices and many standards for communication with connected devices</a:t>
            </a:r>
          </a:p>
          <a:p>
            <a:r>
              <a:rPr lang="en-US" dirty="0" smtClean="0"/>
              <a:t>These address specific use case requirements, and there will not be a single best protocol or format</a:t>
            </a:r>
          </a:p>
          <a:p>
            <a:r>
              <a:rPr lang="en-US" dirty="0" smtClean="0"/>
              <a:t>The Device SDOs are focused on device certification and protocol level interoperability with other devices of the same SDO</a:t>
            </a:r>
          </a:p>
          <a:p>
            <a:r>
              <a:rPr lang="en-US" dirty="0" smtClean="0"/>
              <a:t>The Device SDOs scope does not address broader considerations of application interoperability</a:t>
            </a:r>
          </a:p>
        </p:txBody>
      </p:sp>
    </p:spTree>
    <p:extLst>
      <p:ext uri="{BB962C8B-B14F-4D97-AF65-F5344CB8AC3E}">
        <p14:creationId xmlns:p14="http://schemas.microsoft.com/office/powerpoint/2010/main" val="742670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2566"/>
            <a:ext cx="7886700" cy="1325563"/>
          </a:xfrm>
        </p:spPr>
        <p:txBody>
          <a:bodyPr/>
          <a:lstStyle/>
          <a:p>
            <a:r>
              <a:rPr lang="en-US" dirty="0" smtClean="0"/>
              <a:t>How does it Solve the Semantic Interoperability Problem?</a:t>
            </a:r>
            <a:endParaRPr lang="en-US" dirty="0"/>
          </a:p>
        </p:txBody>
      </p:sp>
      <p:sp>
        <p:nvSpPr>
          <p:cNvPr id="3" name="Content Placeholder 2"/>
          <p:cNvSpPr>
            <a:spLocks noGrp="1"/>
          </p:cNvSpPr>
          <p:nvPr>
            <p:ph idx="1"/>
          </p:nvPr>
        </p:nvSpPr>
        <p:spPr>
          <a:xfrm>
            <a:off x="628650" y="1690688"/>
            <a:ext cx="7886700" cy="4710111"/>
          </a:xfrm>
        </p:spPr>
        <p:txBody>
          <a:bodyPr/>
          <a:lstStyle/>
          <a:p>
            <a:r>
              <a:rPr lang="en-US" dirty="0" err="1" smtClean="0"/>
              <a:t>iot.schema.org</a:t>
            </a:r>
            <a:r>
              <a:rPr lang="en-US" dirty="0" smtClean="0"/>
              <a:t> definitions provide a protocol- and format-neutral way for applications to understand the affordances of, and data provided by, connected things</a:t>
            </a:r>
          </a:p>
          <a:p>
            <a:r>
              <a:rPr lang="en-US" dirty="0" err="1" smtClean="0"/>
              <a:t>iot.schema.org</a:t>
            </a:r>
            <a:r>
              <a:rPr lang="en-US" dirty="0" smtClean="0"/>
              <a:t> definitions enable these affordances and data to be understood in relationship with the physical world </a:t>
            </a:r>
          </a:p>
          <a:p>
            <a:r>
              <a:rPr lang="en-US" dirty="0" err="1" smtClean="0"/>
              <a:t>iot.schema.org</a:t>
            </a:r>
            <a:r>
              <a:rPr lang="en-US" dirty="0" smtClean="0"/>
              <a:t> definitions are used to annotate instances of connected things and their data using simple markup with common formats like HTML, JSON, and web linking formats</a:t>
            </a:r>
          </a:p>
        </p:txBody>
      </p:sp>
    </p:spTree>
    <p:extLst>
      <p:ext uri="{BB962C8B-B14F-4D97-AF65-F5344CB8AC3E}">
        <p14:creationId xmlns:p14="http://schemas.microsoft.com/office/powerpoint/2010/main" val="161386927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31303</TotalTime>
  <Words>1921</Words>
  <Application>Microsoft Macintosh PowerPoint</Application>
  <PresentationFormat>Letter Paper (8.5x11 in)</PresentationFormat>
  <Paragraphs>262</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Calibri</vt:lpstr>
      <vt:lpstr>Calibri Light</vt:lpstr>
      <vt:lpstr>Mangal</vt:lpstr>
      <vt:lpstr>Arial</vt:lpstr>
      <vt:lpstr>Office Theme</vt:lpstr>
      <vt:lpstr>iot.schema.org</vt:lpstr>
      <vt:lpstr>Agenda</vt:lpstr>
      <vt:lpstr>Materials for admin workstream (ongoing)</vt:lpstr>
      <vt:lpstr>Community </vt:lpstr>
      <vt:lpstr>Roadmap review</vt:lpstr>
      <vt:lpstr>Introductory Slides</vt:lpstr>
      <vt:lpstr>What is iot.schema.org ?</vt:lpstr>
      <vt:lpstr>What Problem Does It Solve?</vt:lpstr>
      <vt:lpstr>How does it Solve the Semantic Interoperability Problem?</vt:lpstr>
      <vt:lpstr>How Does it Work ? (Categories)</vt:lpstr>
      <vt:lpstr>iot.schema.org Semantic Categories</vt:lpstr>
      <vt:lpstr>How Does it Work ? (FoI)</vt:lpstr>
      <vt:lpstr>Feature Of Interest Pattern</vt:lpstr>
      <vt:lpstr>Who is it for?</vt:lpstr>
      <vt:lpstr>How is it used? (1)</vt:lpstr>
      <vt:lpstr>How is it used? (2)</vt:lpstr>
      <vt:lpstr>How do I Find Out More or Get Involved?</vt:lpstr>
      <vt:lpstr>Backup: What Is Semantic Interoperability? </vt:lpstr>
      <vt:lpstr>tl;dr</vt:lpstr>
      <vt:lpstr>The Problem</vt:lpstr>
      <vt:lpstr>Diverse application domains</vt:lpstr>
      <vt:lpstr>Which Application Layer?</vt:lpstr>
      <vt:lpstr>Some Background </vt:lpstr>
      <vt:lpstr>What is Semantic Interoperability?</vt:lpstr>
      <vt:lpstr>Narrow Waist in System Design</vt:lpstr>
      <vt:lpstr>What needs to be built?</vt:lpstr>
      <vt:lpstr>Landscape of Semantic Models</vt:lpstr>
      <vt:lpstr>W3C Web of Things -  Thing Description </vt:lpstr>
      <vt:lpstr>W3C Web of Things - Overview</vt:lpstr>
      <vt:lpstr>iot.schema.org</vt:lpstr>
      <vt:lpstr>iotschema Common Pattern</vt:lpstr>
      <vt:lpstr>iot.schema.org</vt:lpstr>
      <vt:lpstr>WISHI</vt:lpstr>
      <vt:lpstr>Summary</vt:lpstr>
      <vt:lpstr>Hands-on Development</vt:lpstr>
      <vt:lpstr>Diverse Devices and Applications, Common Protocols and Semantics </vt:lpstr>
      <vt:lpstr>PowerPoint Presentation</vt:lpstr>
    </vt:vector>
  </TitlesOfParts>
  <Company/>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Semantic Interoperability</dc:title>
  <dc:creator>Michael Koster</dc:creator>
  <cp:lastModifiedBy>Michael Koster</cp:lastModifiedBy>
  <cp:revision>130</cp:revision>
  <cp:lastPrinted>2018-08-16T05:18:36Z</cp:lastPrinted>
  <dcterms:created xsi:type="dcterms:W3CDTF">2018-06-28T04:34:41Z</dcterms:created>
  <dcterms:modified xsi:type="dcterms:W3CDTF">2018-08-16T15:28:39Z</dcterms:modified>
</cp:coreProperties>
</file>