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68" r:id="rId8"/>
    <p:sldId id="273" r:id="rId9"/>
    <p:sldId id="260" r:id="rId10"/>
    <p:sldId id="261" r:id="rId11"/>
    <p:sldId id="262" r:id="rId12"/>
    <p:sldId id="266" r:id="rId13"/>
    <p:sldId id="263" r:id="rId14"/>
    <p:sldId id="264" r:id="rId15"/>
    <p:sldId id="265" r:id="rId16"/>
    <p:sldId id="269" r:id="rId17"/>
    <p:sldId id="274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ABBA-CEC5-5845-B874-30F60BE81E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3897-C40C-5F4A-BD3C-E1E9BD43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122363"/>
            <a:ext cx="8469085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Teleconference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err="1" smtClean="0"/>
              <a:t>Darko</a:t>
            </a:r>
            <a:r>
              <a:rPr lang="en-US" dirty="0" smtClean="0"/>
              <a:t> </a:t>
            </a:r>
            <a:r>
              <a:rPr lang="en-US" dirty="0" err="1" smtClean="0"/>
              <a:t>Anicic</a:t>
            </a:r>
            <a:endParaRPr lang="en-US" dirty="0" smtClean="0"/>
          </a:p>
          <a:p>
            <a:r>
              <a:rPr lang="en-US" dirty="0" smtClean="0"/>
              <a:t>Jason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4495"/>
            <a:ext cx="7976336" cy="1325563"/>
          </a:xfrm>
        </p:spPr>
        <p:txBody>
          <a:bodyPr/>
          <a:lstStyle/>
          <a:p>
            <a:r>
              <a:rPr lang="en-US" dirty="0" err="1" smtClean="0"/>
              <a:t>DataInstance</a:t>
            </a:r>
            <a:r>
              <a:rPr lang="en-US" dirty="0" smtClean="0"/>
              <a:t> Abstract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54" y="1594435"/>
            <a:ext cx="7668327" cy="4623301"/>
          </a:xfrm>
        </p:spPr>
        <p:txBody>
          <a:bodyPr/>
          <a:lstStyle/>
          <a:p>
            <a:r>
              <a:rPr lang="en-US" dirty="0" err="1" smtClean="0"/>
              <a:t>DataInstance</a:t>
            </a:r>
            <a:r>
              <a:rPr lang="en-US" dirty="0" smtClean="0"/>
              <a:t> is a </a:t>
            </a:r>
            <a:r>
              <a:rPr lang="en-US" dirty="0"/>
              <a:t>representation in some </a:t>
            </a:r>
            <a:r>
              <a:rPr lang="en-US" dirty="0" err="1" smtClean="0"/>
              <a:t>mediatype</a:t>
            </a:r>
            <a:r>
              <a:rPr lang="en-US" dirty="0" smtClean="0"/>
              <a:t>, which is also a transfer layer payload </a:t>
            </a:r>
          </a:p>
          <a:p>
            <a:r>
              <a:rPr lang="en-US" dirty="0" smtClean="0"/>
              <a:t>Described by a </a:t>
            </a:r>
            <a:r>
              <a:rPr lang="en-US" dirty="0" err="1" smtClean="0"/>
              <a:t>DataSchema</a:t>
            </a:r>
            <a:endParaRPr lang="en-US" dirty="0" smtClean="0"/>
          </a:p>
          <a:p>
            <a:r>
              <a:rPr lang="en-US" dirty="0" smtClean="0"/>
              <a:t>Contains one or more </a:t>
            </a:r>
            <a:r>
              <a:rPr lang="en-US" dirty="0" err="1" smtClean="0"/>
              <a:t>DataItem</a:t>
            </a:r>
            <a:r>
              <a:rPr lang="en-US" dirty="0" smtClean="0"/>
              <a:t> as </a:t>
            </a:r>
            <a:r>
              <a:rPr lang="en-US" dirty="0" err="1" smtClean="0"/>
              <a:t>dataProperty</a:t>
            </a:r>
            <a:endParaRPr lang="en-US" dirty="0" smtClean="0"/>
          </a:p>
          <a:p>
            <a:r>
              <a:rPr lang="en-US" dirty="0"/>
              <a:t>Actions and Events exchange </a:t>
            </a:r>
            <a:r>
              <a:rPr lang="en-US" dirty="0" err="1"/>
              <a:t>DataInstance</a:t>
            </a:r>
            <a:r>
              <a:rPr lang="en-US" dirty="0"/>
              <a:t> representations</a:t>
            </a:r>
          </a:p>
          <a:p>
            <a:r>
              <a:rPr lang="en-US" dirty="0" smtClean="0"/>
              <a:t>Instance of an Interaction Property is an instance of </a:t>
            </a:r>
            <a:r>
              <a:rPr lang="en-US" dirty="0" err="1" smtClean="0"/>
              <a:t>DataInstance</a:t>
            </a:r>
            <a:endParaRPr lang="en-US" dirty="0" smtClean="0"/>
          </a:p>
          <a:p>
            <a:r>
              <a:rPr lang="en-US" dirty="0" smtClean="0"/>
              <a:t>Interaction Property may also be a instance of a </a:t>
            </a:r>
            <a:r>
              <a:rPr lang="en-US" dirty="0" err="1" smtClean="0"/>
              <a:t>DataItem</a:t>
            </a:r>
            <a:r>
              <a:rPr lang="en-US" dirty="0" smtClean="0"/>
              <a:t>, providing get() and set() decorators </a:t>
            </a:r>
          </a:p>
        </p:txBody>
      </p:sp>
    </p:spTree>
    <p:extLst>
      <p:ext uri="{BB962C8B-B14F-4D97-AF65-F5344CB8AC3E}">
        <p14:creationId xmlns:p14="http://schemas.microsoft.com/office/powerpoint/2010/main" val="20875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121"/>
            <a:ext cx="8043712" cy="1325563"/>
          </a:xfrm>
        </p:spPr>
        <p:txBody>
          <a:bodyPr/>
          <a:lstStyle/>
          <a:p>
            <a:r>
              <a:rPr lang="en-US" dirty="0" smtClean="0"/>
              <a:t>Semantic annotation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8576"/>
            <a:ext cx="7886700" cy="4786930"/>
          </a:xfrm>
        </p:spPr>
        <p:txBody>
          <a:bodyPr/>
          <a:lstStyle/>
          <a:p>
            <a:r>
              <a:rPr lang="en-US" dirty="0" err="1" smtClean="0"/>
              <a:t>DataItems</a:t>
            </a:r>
            <a:r>
              <a:rPr lang="en-US" dirty="0" smtClean="0"/>
              <a:t> (variables) in </a:t>
            </a:r>
            <a:r>
              <a:rPr lang="en-US" dirty="0" err="1" smtClean="0"/>
              <a:t>DataInstance</a:t>
            </a:r>
            <a:r>
              <a:rPr lang="en-US" dirty="0" smtClean="0"/>
              <a:t> Schemas are identified by Semantic Annotation in "@type" values</a:t>
            </a:r>
          </a:p>
          <a:p>
            <a:r>
              <a:rPr lang="en-US" dirty="0" smtClean="0"/>
              <a:t>Schemas are used to validate and interpret incoming payloads</a:t>
            </a:r>
          </a:p>
          <a:p>
            <a:r>
              <a:rPr lang="en-US" dirty="0" smtClean="0"/>
              <a:t>Schemas are used to construct outgoing payloads</a:t>
            </a:r>
          </a:p>
          <a:p>
            <a:r>
              <a:rPr lang="en-US" dirty="0" smtClean="0"/>
              <a:t>Schema validator can be extended to emit a dictionary of </a:t>
            </a:r>
            <a:r>
              <a:rPr lang="en-US" dirty="0" err="1" smtClean="0"/>
              <a:t>DataItems</a:t>
            </a:r>
            <a:r>
              <a:rPr lang="en-US" dirty="0" smtClean="0"/>
              <a:t> that can be referenced using the Semantic Annotation</a:t>
            </a:r>
          </a:p>
          <a:p>
            <a:r>
              <a:rPr lang="en-US" dirty="0" smtClean="0"/>
              <a:t>Library can be used to create a Semantic API wrapper for the </a:t>
            </a:r>
            <a:r>
              <a:rPr lang="en-US" dirty="0" err="1" smtClean="0"/>
              <a:t>WoT</a:t>
            </a:r>
            <a:r>
              <a:rPr lang="en-US" dirty="0" smtClean="0"/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194677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72" y="94583"/>
            <a:ext cx="7886700" cy="1325563"/>
          </a:xfrm>
        </p:spPr>
        <p:txBody>
          <a:bodyPr/>
          <a:lstStyle/>
          <a:p>
            <a:r>
              <a:rPr lang="en-US" dirty="0" smtClean="0"/>
              <a:t>Example Schema with Annotation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36" y="1420146"/>
            <a:ext cx="43764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allOf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[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properties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"string",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"5700"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},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"@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iot:SwitchData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required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["n",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endParaRPr lang="pl-PL" dirty="0" smtClean="0">
              <a:solidFill>
                <a:srgbClr val="000000"/>
              </a:solidFill>
              <a:latin typeface="Helvetica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5589" y="1666368"/>
            <a:ext cx="54761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{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properties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"string",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"5750"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},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vs":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"string",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"@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iot:ApplicationTypeData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},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  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l-PL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required</a:t>
            </a:r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["n", "vs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 </a:t>
            </a:r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]</a:t>
            </a:r>
            <a:endParaRPr lang="pl-PL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sz="1600" b="0" i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177"/>
            <a:ext cx="7886700" cy="1325563"/>
          </a:xfrm>
        </p:spPr>
        <p:txBody>
          <a:bodyPr/>
          <a:lstStyle/>
          <a:p>
            <a:r>
              <a:rPr lang="en-US" dirty="0" err="1" smtClean="0"/>
              <a:t>DataInstance</a:t>
            </a:r>
            <a:r>
              <a:rPr lang="en-US" dirty="0" smtClean="0"/>
              <a:t>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011"/>
            <a:ext cx="7886700" cy="1416281"/>
          </a:xfrm>
        </p:spPr>
        <p:txBody>
          <a:bodyPr/>
          <a:lstStyle/>
          <a:p>
            <a:r>
              <a:rPr lang="en-US" dirty="0" smtClean="0"/>
              <a:t>Contains a JSON Pointer and sub-schema for each </a:t>
            </a:r>
            <a:r>
              <a:rPr lang="en-US" dirty="0" err="1" smtClean="0"/>
              <a:t>DataItem</a:t>
            </a:r>
            <a:r>
              <a:rPr lang="en-US" dirty="0" smtClean="0"/>
              <a:t> </a:t>
            </a:r>
            <a:r>
              <a:rPr lang="en-US" dirty="0" smtClean="0"/>
              <a:t>in a </a:t>
            </a:r>
            <a:r>
              <a:rPr lang="en-US" dirty="0" err="1" smtClean="0"/>
              <a:t>DataInstance</a:t>
            </a:r>
            <a:endParaRPr lang="en-US" dirty="0" smtClean="0"/>
          </a:p>
          <a:p>
            <a:r>
              <a:rPr lang="en-US" dirty="0" smtClean="0"/>
              <a:t>Example for a </a:t>
            </a:r>
            <a:r>
              <a:rPr lang="en-US" dirty="0" err="1" smtClean="0"/>
              <a:t>SenML</a:t>
            </a:r>
            <a:r>
              <a:rPr lang="en-US" dirty="0" smtClean="0"/>
              <a:t> </a:t>
            </a:r>
            <a:r>
              <a:rPr lang="en-US" dirty="0" err="1" smtClean="0"/>
              <a:t>DataInstance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896" y="2921006"/>
            <a:ext cx="52265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{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path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"/0/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"@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iot:BinarySwitchData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},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{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path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"/1/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"@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iot:ApplicationTypeData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mr-I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r>
              <a:rPr lang="mr-I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}</a:t>
            </a:r>
          </a:p>
          <a:p>
            <a:r>
              <a:rPr lang="mr-I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mr-I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7180" y="3168178"/>
            <a:ext cx="2079057" cy="224676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"5700",</a:t>
            </a:r>
          </a:p>
          <a:p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  "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vb</a:t>
            </a:r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},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"5750",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mr-IN" sz="1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tester</a:t>
            </a:r>
            <a:r>
              <a:rPr lang="mr-IN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mr-I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7366" y="2832593"/>
            <a:ext cx="14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DataInstance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6678" y="5530902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DataItems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97957" y="3829890"/>
            <a:ext cx="824765" cy="268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56708" y="4664234"/>
            <a:ext cx="824765" cy="268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9" idx="4"/>
          </p:cNvCxnSpPr>
          <p:nvPr/>
        </p:nvCxnSpPr>
        <p:spPr>
          <a:xfrm flipV="1">
            <a:off x="7197957" y="4932498"/>
            <a:ext cx="571134" cy="598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8" idx="4"/>
          </p:cNvCxnSpPr>
          <p:nvPr/>
        </p:nvCxnSpPr>
        <p:spPr>
          <a:xfrm flipV="1">
            <a:off x="7197957" y="4098154"/>
            <a:ext cx="412383" cy="143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API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012" y="1613687"/>
            <a:ext cx="8219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Semantic Lookup returns instances capable of semantic lookup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thing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local-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directory.lookup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-by-simple-template;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light = thing( {"@type": ["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iot:Light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BinarySwitchCapability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"] }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switch 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light.property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iot:BinarySwitch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"} )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rgbcolor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light.property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iot:RGBColor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"} )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turnon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light.action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iot:TurnOnAction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"} )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setlevel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light.action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iot:SetLevelAction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"} )</a:t>
            </a:r>
          </a:p>
          <a:p>
            <a:endParaRPr lang="en-US" sz="1600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read() function with and without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DataItem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switch.read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iot:BinarySwitchData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"} ))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switch.read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)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[{ "@type": "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iot:BinarySwitchData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", "value": true },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  { "@type": "</a:t>
            </a:r>
            <a:r>
              <a:rPr lang="en-US" sz="1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iot:ApplicationTypeData</a:t>
            </a:r>
            <a:r>
              <a:rPr lang="en-US" sz="1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", "value": "tester" }]</a:t>
            </a:r>
          </a:p>
          <a:p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write() function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switch.write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{"@type":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iot:ApplicationTypeData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"Light"} 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API </a:t>
            </a:r>
            <a:r>
              <a:rPr lang="en-US" dirty="0" smtClean="0"/>
              <a:t>Examples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013" y="1784425"/>
            <a:ext cx="8479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Write of multiple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DataItems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 a structured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DataInstance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rgbcolor.write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{"@type":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iot:RedColorData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255},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{"@type": "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iot:GreenColorData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255},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 {"@type":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iot:BlueColorData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255} ] )</a:t>
            </a:r>
          </a:p>
          <a:p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invoke() function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turnon.invoke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setlevel.invoke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[{"@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iot:LevelData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170},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{"@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iot:TransitionTimeData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 "value":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100}]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chained semantic references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thing({"@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": ["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iot:Light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","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BinarySwitchCapability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"]})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property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({"@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iot:BinarySwitch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"})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({"@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iot:BinarySwitchData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"})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6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(Presentations)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6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8"/>
            <a:ext cx="7886700" cy="435133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Discuss the process for accepting new definitions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Contribution agreement (since we now have external contributions)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Incoming area (folder) for proposals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Validation check (automated CI process on PRs for contributions?)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Design Review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Example: Incoming contributions from SmartThings</a:t>
            </a:r>
          </a:p>
        </p:txBody>
      </p:sp>
    </p:spTree>
    <p:extLst>
      <p:ext uri="{BB962C8B-B14F-4D97-AF65-F5344CB8AC3E}">
        <p14:creationId xmlns:p14="http://schemas.microsoft.com/office/powerpoint/2010/main" val="2063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187002"/>
            <a:ext cx="8382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1. Agenda bashing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2. Updates: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Brief report out from the WISHI Semantic Interoperability hackathon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https://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github.com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/t2trg/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wishi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/wiki/IETF-102-Hackathon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3. Semantic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Using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iot.schema.org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definitions and JSON Schema to annotate data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Semantic API using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iot.schema.org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definitions as resource selectors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4. RDF Shapes constraint generator -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Helvetica" charset="0"/>
              </a:rPr>
              <a:t>Darko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Helvetica" charset="0"/>
              </a:rPr>
              <a:t>Anicic</a:t>
            </a:r>
            <a:endParaRPr lang="en-US" b="1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5. Proposal for BRICK - Jason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Helvetica" charset="0"/>
              </a:rPr>
              <a:t>Koh</a:t>
            </a:r>
            <a:endParaRPr lang="en-US" b="1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6. Community - contribution process: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Discuss the process for accepting new definitions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Contribution agreement (since we now have external contributions)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Incoming area (folder) for proposals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Validation check (automated CI process on PRs for contributions?)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Design Review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Example: Incoming contributions from SmartThings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7. Materials for admin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Helvetica" charset="0"/>
              </a:rPr>
              <a:t>workstream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 (ongoing)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Charter for W3C 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WoT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 CG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iot.schema.org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Helvetica" charset="0"/>
              </a:rPr>
              <a:t> One Pager</a:t>
            </a:r>
          </a:p>
        </p:txBody>
      </p:sp>
    </p:spTree>
    <p:extLst>
      <p:ext uri="{BB962C8B-B14F-4D97-AF65-F5344CB8AC3E}">
        <p14:creationId xmlns:p14="http://schemas.microsoft.com/office/powerpoint/2010/main" val="16865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WISHI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14</a:t>
            </a:r>
            <a:r>
              <a:rPr lang="en-US" baseline="30000" dirty="0" smtClean="0"/>
              <a:t>th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r>
              <a:rPr lang="en-US" dirty="0" smtClean="0"/>
              <a:t> at IETF101, Montreal</a:t>
            </a:r>
          </a:p>
          <a:p>
            <a:r>
              <a:rPr lang="en-US" dirty="0" smtClean="0"/>
              <a:t>8 participants</a:t>
            </a:r>
          </a:p>
          <a:p>
            <a:r>
              <a:rPr lang="en-US" dirty="0" smtClean="0"/>
              <a:t>Devices from OCF, OMA LWM2M</a:t>
            </a:r>
          </a:p>
          <a:p>
            <a:r>
              <a:rPr lang="en-US" dirty="0" smtClean="0"/>
              <a:t>Protocols </a:t>
            </a:r>
            <a:r>
              <a:rPr lang="en-US" dirty="0" err="1" smtClean="0"/>
              <a:t>CoAP</a:t>
            </a:r>
            <a:r>
              <a:rPr lang="en-US" dirty="0" smtClean="0"/>
              <a:t>, HTTP, MQTT</a:t>
            </a:r>
          </a:p>
          <a:p>
            <a:r>
              <a:rPr lang="en-US" dirty="0" smtClean="0"/>
              <a:t>Used W3C Thing Description and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6"/>
            <a:ext cx="7886700" cy="1325563"/>
          </a:xfrm>
        </p:spPr>
        <p:txBody>
          <a:bodyPr/>
          <a:lstStyle/>
          <a:p>
            <a:r>
              <a:rPr lang="en-US" dirty="0" smtClean="0"/>
              <a:t>Technical Components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5852"/>
            <a:ext cx="7886700" cy="4627130"/>
          </a:xfrm>
        </p:spPr>
        <p:txBody>
          <a:bodyPr/>
          <a:lstStyle/>
          <a:p>
            <a:r>
              <a:rPr lang="en-US" dirty="0" err="1" smtClean="0"/>
              <a:t>Mediatypes</a:t>
            </a:r>
            <a:endParaRPr lang="en-US" dirty="0" smtClean="0"/>
          </a:p>
          <a:p>
            <a:pPr lvl="1"/>
            <a:r>
              <a:rPr lang="en-US" dirty="0" err="1" smtClean="0"/>
              <a:t>CoRE</a:t>
            </a:r>
            <a:r>
              <a:rPr lang="en-US" dirty="0" smtClean="0"/>
              <a:t> Link-Format and Web Linking (RFC6690, RFC8288)</a:t>
            </a:r>
          </a:p>
          <a:p>
            <a:pPr lvl="1"/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smtClean="0"/>
              <a:t>Thing Description</a:t>
            </a:r>
          </a:p>
          <a:p>
            <a:pPr lvl="1"/>
            <a:r>
              <a:rPr lang="en-US" dirty="0" smtClean="0"/>
              <a:t>OMA LWM2M</a:t>
            </a:r>
          </a:p>
          <a:p>
            <a:pPr lvl="1"/>
            <a:r>
              <a:rPr lang="en-US" dirty="0" err="1" smtClean="0"/>
              <a:t>SenML</a:t>
            </a:r>
            <a:endParaRPr lang="en-US" dirty="0" smtClean="0"/>
          </a:p>
          <a:p>
            <a:pPr lvl="1"/>
            <a:r>
              <a:rPr lang="en-US" dirty="0" smtClean="0"/>
              <a:t>JSON</a:t>
            </a:r>
            <a:endParaRPr lang="en-US" dirty="0" smtClean="0"/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err="1" smtClean="0"/>
              <a:t>CoAP</a:t>
            </a:r>
            <a:endParaRPr lang="en-US" dirty="0" smtClean="0"/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smtClean="0"/>
              <a:t>DNS-SD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21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smtClean="0"/>
              <a:t>Technical 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4343"/>
            <a:ext cx="7886700" cy="4729884"/>
          </a:xfrm>
        </p:spPr>
        <p:txBody>
          <a:bodyPr/>
          <a:lstStyle/>
          <a:p>
            <a:r>
              <a:rPr lang="en-US" dirty="0" smtClean="0"/>
              <a:t>Software Components</a:t>
            </a:r>
          </a:p>
          <a:p>
            <a:pPr lvl="1"/>
            <a:r>
              <a:rPr lang="en-US" dirty="0" err="1" smtClean="0"/>
              <a:t>Thingweb</a:t>
            </a:r>
            <a:r>
              <a:rPr lang="en-US" dirty="0" smtClean="0"/>
              <a:t> - node-wot</a:t>
            </a:r>
          </a:p>
          <a:p>
            <a:pPr lvl="1"/>
            <a:r>
              <a:rPr lang="en-US" dirty="0" err="1" smtClean="0"/>
              <a:t>Thingweb</a:t>
            </a:r>
            <a:r>
              <a:rPr lang="en-US" dirty="0" smtClean="0"/>
              <a:t> - Thing Directory</a:t>
            </a:r>
          </a:p>
          <a:p>
            <a:pPr lvl="1"/>
            <a:r>
              <a:rPr lang="en-US" dirty="0" err="1" smtClean="0"/>
              <a:t>CoRE</a:t>
            </a:r>
            <a:r>
              <a:rPr lang="en-US" dirty="0" smtClean="0"/>
              <a:t> Resource Directory </a:t>
            </a:r>
          </a:p>
          <a:p>
            <a:pPr lvl="1"/>
            <a:r>
              <a:rPr lang="en-US" dirty="0" smtClean="0"/>
              <a:t>Node-RED</a:t>
            </a:r>
            <a:endParaRPr lang="en-US" dirty="0" smtClean="0"/>
          </a:p>
          <a:p>
            <a:r>
              <a:rPr lang="en-US" dirty="0" smtClean="0"/>
              <a:t>Some Bridged Ecosystems</a:t>
            </a:r>
          </a:p>
          <a:p>
            <a:pPr lvl="1"/>
            <a:r>
              <a:rPr lang="en-US" dirty="0" smtClean="0"/>
              <a:t>OCF</a:t>
            </a:r>
          </a:p>
          <a:p>
            <a:pPr lvl="1"/>
            <a:r>
              <a:rPr lang="en-US" dirty="0" smtClean="0"/>
              <a:t>LWM2M</a:t>
            </a:r>
          </a:p>
          <a:p>
            <a:pPr lvl="1"/>
            <a:r>
              <a:rPr lang="en-US" dirty="0" smtClean="0"/>
              <a:t>IKEA Lighting</a:t>
            </a:r>
          </a:p>
          <a:p>
            <a:pPr lvl="1"/>
            <a:r>
              <a:rPr lang="en-US" dirty="0" smtClean="0"/>
              <a:t>Philips </a:t>
            </a:r>
            <a:r>
              <a:rPr lang="en-US" dirty="0" smtClean="0"/>
              <a:t>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2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353"/>
            <a:ext cx="7886700" cy="1325563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807"/>
            <a:ext cx="7886700" cy="4351338"/>
          </a:xfrm>
        </p:spPr>
        <p:txBody>
          <a:bodyPr/>
          <a:lstStyle/>
          <a:p>
            <a:r>
              <a:rPr lang="en-US" dirty="0" smtClean="0"/>
              <a:t>IPSO/LWM2M mapping using </a:t>
            </a:r>
            <a:r>
              <a:rPr lang="en-US" dirty="0" err="1" smtClean="0"/>
              <a:t>WoT</a:t>
            </a:r>
            <a:r>
              <a:rPr lang="en-US" dirty="0" smtClean="0"/>
              <a:t> Thing Description and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 smtClean="0"/>
              <a:t>OCF mapping using </a:t>
            </a:r>
            <a:r>
              <a:rPr lang="en-US" dirty="0" err="1"/>
              <a:t>WoT</a:t>
            </a:r>
            <a:r>
              <a:rPr lang="en-US" dirty="0"/>
              <a:t> Thing Description and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/>
              <a:t>RD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W3C Wot Protocol Bindings to </a:t>
            </a:r>
            <a:r>
              <a:rPr lang="en-US" dirty="0" err="1" smtClean="0"/>
              <a:t>CoAP+DTLS</a:t>
            </a:r>
            <a:r>
              <a:rPr lang="en-US" dirty="0" smtClean="0"/>
              <a:t> devices</a:t>
            </a:r>
            <a:endParaRPr lang="en-US" dirty="0"/>
          </a:p>
          <a:p>
            <a:r>
              <a:rPr lang="en-US" dirty="0" smtClean="0"/>
              <a:t>Semantic wrapper for W3C </a:t>
            </a:r>
            <a:r>
              <a:rPr lang="en-US" dirty="0" err="1" smtClean="0"/>
              <a:t>WoT</a:t>
            </a:r>
            <a:r>
              <a:rPr lang="en-US" dirty="0" smtClean="0"/>
              <a:t> Scripting API</a:t>
            </a:r>
          </a:p>
          <a:p>
            <a:r>
              <a:rPr lang="en-US" dirty="0" smtClean="0"/>
              <a:t>DNSSD Integration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4" y="0"/>
            <a:ext cx="7886700" cy="1325563"/>
          </a:xfrm>
        </p:spPr>
        <p:txBody>
          <a:bodyPr/>
          <a:lstStyle/>
          <a:p>
            <a:r>
              <a:rPr lang="en-US" dirty="0" smtClean="0"/>
              <a:t>Example Semantic Annotation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4905" y="979468"/>
            <a:ext cx="792826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/w3c-wot-td-context.jsonld",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"http://w3c.github.io/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wot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/w3c-wot-common-context.jsonld",</a:t>
            </a:r>
          </a:p>
          <a:p>
            <a:r>
              <a:rPr lang="de-DE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 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de-DE" sz="14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/"}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base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://example.net:5683/",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type":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[ "Thing",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iot:TemperatureCapability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Sensor",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interaction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"@type": ["Property",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</a:t>
            </a:r>
            <a:r>
              <a:rPr lang="de-DE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endParaRPr lang="de-DE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 err="1" smtClean="0">
                <a:latin typeface="Courier" charset="0"/>
                <a:ea typeface="Courier" charset="0"/>
                <a:cs typeface="Courier" charset="0"/>
              </a:rPr>
              <a:t>outputData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 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field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"@type": [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iot:TemperatureData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-50,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"Celsius"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]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de-DE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992"/>
            <a:ext cx="7886700" cy="1325563"/>
          </a:xfrm>
        </p:spPr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555"/>
            <a:ext cx="7886700" cy="4753408"/>
          </a:xfrm>
        </p:spPr>
        <p:txBody>
          <a:bodyPr/>
          <a:lstStyle/>
          <a:p>
            <a:r>
              <a:rPr lang="en-US" dirty="0" smtClean="0"/>
              <a:t>Breakout discussion on high level work items/areas</a:t>
            </a:r>
          </a:p>
          <a:p>
            <a:r>
              <a:rPr lang="en-US" dirty="0" smtClean="0"/>
              <a:t>Demonstrated interoperation between generic clients and diverse devices </a:t>
            </a:r>
          </a:p>
          <a:p>
            <a:r>
              <a:rPr lang="en-US" dirty="0" smtClean="0"/>
              <a:t>Closed 44 issues with node-wot implementation and moved to Eclipse Foundation</a:t>
            </a:r>
          </a:p>
          <a:p>
            <a:r>
              <a:rPr lang="en-US" dirty="0" smtClean="0"/>
              <a:t>Got RD implementation up to speed and ready to integrate Thing Directory functionality</a:t>
            </a:r>
          </a:p>
          <a:p>
            <a:r>
              <a:rPr lang="en-US" dirty="0" smtClean="0"/>
              <a:t>Demonstrated automatic interaction with diverse </a:t>
            </a:r>
            <a:r>
              <a:rPr lang="en-US" dirty="0" err="1" smtClean="0"/>
              <a:t>CoAP+DTLS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Report in progress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9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24"/>
            <a:ext cx="7886700" cy="1325563"/>
          </a:xfrm>
        </p:spPr>
        <p:txBody>
          <a:bodyPr/>
          <a:lstStyle/>
          <a:p>
            <a:r>
              <a:rPr lang="en-US" dirty="0"/>
              <a:t>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6235"/>
            <a:ext cx="7886700" cy="48061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abstract interaction over diverse ecosystems, adaptation is needed for Transfer Layers, Serialization Formats, and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Adaptation to Transfer Layer formats is provided by Forms element processing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DataInstance</a:t>
            </a:r>
            <a:r>
              <a:rPr lang="en-US" b="1" dirty="0" smtClean="0"/>
              <a:t> class library allows automatic adaptation to diverse serialization formats (OCF, LWM2M, </a:t>
            </a:r>
            <a:r>
              <a:rPr lang="en-US" b="1" dirty="0" err="1" smtClean="0"/>
              <a:t>SenML</a:t>
            </a:r>
            <a:r>
              <a:rPr lang="en-US" b="1" dirty="0" smtClean="0"/>
              <a:t>) by embedding a Data Item dictionary that contains Semantic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Adaptation to Data Type and Scale + Units may be provided by a </a:t>
            </a:r>
            <a:r>
              <a:rPr lang="en-US" dirty="0" err="1" smtClean="0"/>
              <a:t>DataItem</a:t>
            </a:r>
            <a:r>
              <a:rPr lang="en-US" dirty="0" smtClean="0"/>
              <a:t> adaptation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728</Words>
  <Application>Microsoft Macintosh PowerPoint</Application>
  <PresentationFormat>Letter Paper (8.5x11 in)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Consolas</vt:lpstr>
      <vt:lpstr>Courier</vt:lpstr>
      <vt:lpstr>Helvetica</vt:lpstr>
      <vt:lpstr>Arial</vt:lpstr>
      <vt:lpstr>Office Theme</vt:lpstr>
      <vt:lpstr>iot.schema.org Community Teleconference</vt:lpstr>
      <vt:lpstr>Agenda</vt:lpstr>
      <vt:lpstr>WISHI Hackathon</vt:lpstr>
      <vt:lpstr>Technical Components (1)</vt:lpstr>
      <vt:lpstr>Technical Components (2)</vt:lpstr>
      <vt:lpstr>Projects</vt:lpstr>
      <vt:lpstr>Example Semantic Annotation</vt:lpstr>
      <vt:lpstr>Some Results</vt:lpstr>
      <vt:lpstr>Semantic API</vt:lpstr>
      <vt:lpstr>DataInstance Abstract Class </vt:lpstr>
      <vt:lpstr>Semantic annotation and Schemas</vt:lpstr>
      <vt:lpstr>Example Schema with Annotation</vt:lpstr>
      <vt:lpstr>DataInstance Dictionary</vt:lpstr>
      <vt:lpstr>Semantic API Examples</vt:lpstr>
      <vt:lpstr>Semantic API Examples (2)</vt:lpstr>
      <vt:lpstr>(Presentations)</vt:lpstr>
      <vt:lpstr>Contributions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 Community Teleconference</dc:title>
  <dc:creator>Michael Koster</dc:creator>
  <cp:lastModifiedBy>Michael Koster</cp:lastModifiedBy>
  <cp:revision>8</cp:revision>
  <dcterms:created xsi:type="dcterms:W3CDTF">2018-07-19T02:41:37Z</dcterms:created>
  <dcterms:modified xsi:type="dcterms:W3CDTF">2018-07-19T03:11:33Z</dcterms:modified>
</cp:coreProperties>
</file>