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64" r:id="rId5"/>
    <p:sldId id="259" r:id="rId6"/>
    <p:sldId id="258" r:id="rId7"/>
    <p:sldId id="260" r:id="rId8"/>
    <p:sldId id="261" r:id="rId9"/>
    <p:sldId id="262" r:id="rId10"/>
    <p:sldId id="265" r:id="rId11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E99B-5E89-5749-93CD-EB0D1873100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96C3-777B-B745-B9C5-DD6BB873E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E99B-5E89-5749-93CD-EB0D1873100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96C3-777B-B745-B9C5-DD6BB873E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E99B-5E89-5749-93CD-EB0D1873100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96C3-777B-B745-B9C5-DD6BB873E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E99B-5E89-5749-93CD-EB0D1873100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96C3-777B-B745-B9C5-DD6BB873E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E99B-5E89-5749-93CD-EB0D1873100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96C3-777B-B745-B9C5-DD6BB873E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E99B-5E89-5749-93CD-EB0D1873100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96C3-777B-B745-B9C5-DD6BB873E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E99B-5E89-5749-93CD-EB0D1873100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96C3-777B-B745-B9C5-DD6BB873E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E99B-5E89-5749-93CD-EB0D1873100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96C3-777B-B745-B9C5-DD6BB873E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E99B-5E89-5749-93CD-EB0D1873100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96C3-777B-B745-B9C5-DD6BB873E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E99B-5E89-5749-93CD-EB0D1873100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96C3-777B-B745-B9C5-DD6BB873E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E99B-5E89-5749-93CD-EB0D1873100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96C3-777B-B745-B9C5-DD6BB873E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6E99B-5E89-5749-93CD-EB0D1873100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796C3-777B-B745-B9C5-DD6BB87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2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iot.schema.org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Community Teleconference</a:t>
            </a:r>
          </a:p>
          <a:p>
            <a:r>
              <a:rPr lang="en-US" dirty="0" smtClean="0"/>
              <a:t>June </a:t>
            </a:r>
            <a:r>
              <a:rPr lang="en-US" dirty="0" smtClean="0"/>
              <a:t>28, </a:t>
            </a:r>
            <a:r>
              <a:rPr lang="en-US" dirty="0" smtClean="0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8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Business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1646096"/>
            <a:ext cx="7886700" cy="45647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Next teleconference back on the 3</a:t>
            </a:r>
            <a:r>
              <a:rPr lang="en-US" baseline="30000" dirty="0" smtClean="0"/>
              <a:t>rd</a:t>
            </a:r>
            <a:r>
              <a:rPr lang="en-US" dirty="0" smtClean="0"/>
              <a:t> Thursday schedule </a:t>
            </a:r>
            <a:r>
              <a:rPr lang="mr-IN" dirty="0" smtClean="0"/>
              <a:t>–</a:t>
            </a:r>
            <a:r>
              <a:rPr lang="en-US" dirty="0" smtClean="0"/>
              <a:t> July 19</a:t>
            </a:r>
            <a:r>
              <a:rPr lang="en-US" baseline="30000" dirty="0" smtClean="0"/>
              <a:t>th</a:t>
            </a:r>
            <a:r>
              <a:rPr lang="en-US" dirty="0" smtClean="0"/>
              <a:t> (During IETF 102 in Montreal)</a:t>
            </a:r>
          </a:p>
          <a:p>
            <a:r>
              <a:rPr lang="en-US" dirty="0" smtClean="0"/>
              <a:t>Sorry for all the false notifications; having calendar integration issues</a:t>
            </a:r>
            <a:r>
              <a:rPr lang="mr-IN" dirty="0" smtClean="0"/>
              <a:t>…</a:t>
            </a:r>
            <a:r>
              <a:rPr lang="en-US" dirty="0" smtClean="0"/>
              <a:t> causing ghost appointments</a:t>
            </a:r>
            <a:r>
              <a:rPr lang="mr-IN" dirty="0" smtClean="0"/>
              <a:t>…</a:t>
            </a:r>
            <a:r>
              <a:rPr lang="en-US" dirty="0" smtClean="0"/>
              <a:t> trying to resolve</a:t>
            </a:r>
          </a:p>
        </p:txBody>
      </p:sp>
    </p:spTree>
    <p:extLst>
      <p:ext uri="{BB962C8B-B14F-4D97-AF65-F5344CB8AC3E}">
        <p14:creationId xmlns:p14="http://schemas.microsoft.com/office/powerpoint/2010/main" val="57699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agenda</a:t>
            </a:r>
          </a:p>
          <a:p>
            <a:r>
              <a:rPr lang="en-US" dirty="0" smtClean="0"/>
              <a:t>Mapping Haystack and Brick Ontology</a:t>
            </a:r>
          </a:p>
          <a:p>
            <a:r>
              <a:rPr lang="en-US" dirty="0" smtClean="0"/>
              <a:t>Feature of Interest in iot.schema.org</a:t>
            </a:r>
          </a:p>
          <a:p>
            <a:r>
              <a:rPr lang="en-US" dirty="0" smtClean="0"/>
              <a:t>Review introductory materials and tools</a:t>
            </a:r>
          </a:p>
          <a:p>
            <a:r>
              <a:rPr lang="en-US" dirty="0" smtClean="0"/>
              <a:t>Review the W3C CG Charter and organization</a:t>
            </a:r>
          </a:p>
          <a:p>
            <a:r>
              <a:rPr lang="en-US" dirty="0" smtClean="0"/>
              <a:t>Upcoming events and conferences</a:t>
            </a:r>
          </a:p>
          <a:p>
            <a:r>
              <a:rPr lang="en-US" dirty="0" smtClean="0"/>
              <a:t>AOB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5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41" y="676853"/>
            <a:ext cx="7886700" cy="1325563"/>
          </a:xfrm>
        </p:spPr>
        <p:txBody>
          <a:bodyPr/>
          <a:lstStyle/>
          <a:p>
            <a:r>
              <a:rPr lang="en-US" dirty="0" smtClean="0"/>
              <a:t>(Mapping Haystack and Brick)</a:t>
            </a:r>
            <a:br>
              <a:rPr lang="en-US" dirty="0" smtClean="0"/>
            </a:br>
            <a:r>
              <a:rPr lang="en-US" dirty="0" smtClean="0"/>
              <a:t>(Feature of Interest Modeling)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6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Work in </a:t>
            </a:r>
            <a:r>
              <a:rPr lang="en-US" dirty="0" err="1" smtClean="0"/>
              <a:t>progess</a:t>
            </a:r>
            <a:r>
              <a:rPr lang="en-US" dirty="0" smtClean="0"/>
              <a:t>: definitions using RDF shapes</a:t>
            </a:r>
          </a:p>
          <a:p>
            <a:pPr lvl="1"/>
            <a:r>
              <a:rPr lang="en-US" dirty="0" smtClean="0"/>
              <a:t>Flexible structure and </a:t>
            </a:r>
            <a:r>
              <a:rPr lang="en-US" dirty="0"/>
              <a:t>v</a:t>
            </a:r>
            <a:r>
              <a:rPr lang="en-US" dirty="0" smtClean="0"/>
              <a:t>alue constraints</a:t>
            </a:r>
          </a:p>
          <a:p>
            <a:pPr lvl="1"/>
            <a:r>
              <a:rPr lang="en-US" dirty="0" smtClean="0"/>
              <a:t>Augment the RDFS structural constraints</a:t>
            </a:r>
          </a:p>
          <a:p>
            <a:pPr lvl="1"/>
            <a:r>
              <a:rPr lang="en-US" dirty="0" smtClean="0"/>
              <a:t>Alternative to </a:t>
            </a:r>
            <a:r>
              <a:rPr lang="en-US" dirty="0" err="1" smtClean="0"/>
              <a:t>PropertyValueSpecification</a:t>
            </a:r>
            <a:r>
              <a:rPr lang="en-US" dirty="0" smtClean="0"/>
              <a:t> for data types</a:t>
            </a:r>
          </a:p>
          <a:p>
            <a:pPr lvl="1"/>
            <a:r>
              <a:rPr lang="en-US" dirty="0" smtClean="0"/>
              <a:t>Way forward for browsing definitions in HTML</a:t>
            </a:r>
          </a:p>
          <a:p>
            <a:r>
              <a:rPr lang="en-US" dirty="0" smtClean="0"/>
              <a:t>Constructor tool to populate WoT Thing Descriptions from iot.schema.org capability definitions</a:t>
            </a:r>
          </a:p>
          <a:p>
            <a:r>
              <a:rPr lang="en-US" dirty="0" smtClean="0"/>
              <a:t>Working on the roadmap to converge/merge with </a:t>
            </a:r>
            <a:r>
              <a:rPr lang="en-US" dirty="0" err="1" smtClean="0"/>
              <a:t>schema.org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909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iot.schema.org one pager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5008"/>
            <a:ext cx="8099714" cy="5449310"/>
          </a:xfrm>
        </p:spPr>
        <p:txBody>
          <a:bodyPr>
            <a:noAutofit/>
          </a:bodyPr>
          <a:lstStyle/>
          <a:p>
            <a:r>
              <a:rPr lang="en-US" sz="1400" dirty="0" smtClean="0"/>
              <a:t>What is it?</a:t>
            </a:r>
          </a:p>
          <a:p>
            <a:pPr lvl="1"/>
            <a:r>
              <a:rPr lang="en-US" sz="1200" dirty="0" smtClean="0"/>
              <a:t>An extension to </a:t>
            </a:r>
            <a:r>
              <a:rPr lang="en-US" sz="1200" dirty="0" err="1" smtClean="0"/>
              <a:t>schema.org</a:t>
            </a:r>
            <a:r>
              <a:rPr lang="en-US" sz="1200" dirty="0" smtClean="0"/>
              <a:t> and a meta-model for the semantics of interacting with connected things</a:t>
            </a:r>
          </a:p>
          <a:p>
            <a:pPr lvl="1"/>
            <a:r>
              <a:rPr lang="en-US" sz="1200" dirty="0" smtClean="0"/>
              <a:t>Open, public definitions for connected things and their context, in a reusable and protocol-agnostic format</a:t>
            </a:r>
          </a:p>
          <a:p>
            <a:r>
              <a:rPr lang="en-US" sz="1400" dirty="0" smtClean="0"/>
              <a:t>What problems does it solve?</a:t>
            </a:r>
          </a:p>
          <a:p>
            <a:pPr lvl="1"/>
            <a:r>
              <a:rPr lang="en-US" sz="1200" dirty="0" smtClean="0"/>
              <a:t>The difficulty for domain experts and system developers to create and use formal semantic descriptions </a:t>
            </a:r>
          </a:p>
          <a:p>
            <a:pPr lvl="1"/>
            <a:r>
              <a:rPr lang="en-US" sz="1200" dirty="0" smtClean="0"/>
              <a:t>The lack of common semantic vocabularies and conceptual models</a:t>
            </a:r>
          </a:p>
          <a:p>
            <a:pPr lvl="1"/>
            <a:r>
              <a:rPr lang="en-US" sz="1200" dirty="0" smtClean="0"/>
              <a:t>Interoperability across diverse application domains</a:t>
            </a:r>
          </a:p>
          <a:p>
            <a:r>
              <a:rPr lang="en-US" sz="1400" dirty="0" smtClean="0"/>
              <a:t>How does it solve these problems?</a:t>
            </a:r>
          </a:p>
          <a:p>
            <a:pPr lvl="1"/>
            <a:r>
              <a:rPr lang="en-US" sz="1200" dirty="0" smtClean="0"/>
              <a:t>Common meta-model with categories of Capability, Interaction, and Data, that can be associated with Features of interest. Interaction types of Event, Action, and Property align with existing devices </a:t>
            </a:r>
            <a:r>
              <a:rPr lang="mr-IN" sz="1200" dirty="0" smtClean="0"/>
              <a:t>–</a:t>
            </a:r>
            <a:r>
              <a:rPr lang="en-US" sz="1200" dirty="0" smtClean="0"/>
              <a:t> (UML Diagram)</a:t>
            </a:r>
          </a:p>
          <a:p>
            <a:pPr lvl="1"/>
            <a:r>
              <a:rPr lang="en-US" sz="1200" dirty="0" smtClean="0"/>
              <a:t>Enable multiple domain-specific vocabularies that can re-use the common categories and a core set of common definitions</a:t>
            </a:r>
          </a:p>
          <a:p>
            <a:r>
              <a:rPr lang="en-US" sz="1400" dirty="0" smtClean="0"/>
              <a:t>What is </a:t>
            </a:r>
            <a:r>
              <a:rPr lang="en-US" sz="1400" dirty="0"/>
              <a:t>the </a:t>
            </a:r>
            <a:r>
              <a:rPr lang="en-US" sz="1400" dirty="0" smtClean="0"/>
              <a:t>benefit of this approach?</a:t>
            </a:r>
          </a:p>
          <a:p>
            <a:pPr lvl="1"/>
            <a:r>
              <a:rPr lang="en-US" sz="1200" dirty="0" smtClean="0"/>
              <a:t>Domain experts can focus on the high value semantic definitions that are important to them, without needing to become semantic web experts</a:t>
            </a:r>
          </a:p>
          <a:p>
            <a:r>
              <a:rPr lang="en-US" sz="1400" dirty="0" smtClean="0"/>
              <a:t>Who it is for?</a:t>
            </a:r>
          </a:p>
          <a:p>
            <a:pPr lvl="1"/>
            <a:r>
              <a:rPr lang="en-US" sz="1200" dirty="0" smtClean="0"/>
              <a:t>Developers of </a:t>
            </a:r>
            <a:r>
              <a:rPr lang="en-US" sz="1200" dirty="0" err="1" smtClean="0"/>
              <a:t>IoT</a:t>
            </a:r>
            <a:r>
              <a:rPr lang="en-US" sz="1200" dirty="0" smtClean="0"/>
              <a:t> systems, including connected things, applications, ecosystem bridges and translators</a:t>
            </a:r>
          </a:p>
          <a:p>
            <a:r>
              <a:rPr lang="en-US" sz="1400" dirty="0" smtClean="0"/>
              <a:t>How do we get involved?</a:t>
            </a:r>
          </a:p>
          <a:p>
            <a:pPr marL="685800" lvl="2">
              <a:spcBef>
                <a:spcPts val="1000"/>
              </a:spcBef>
            </a:pPr>
            <a:r>
              <a:rPr lang="en-US" sz="1200" dirty="0" smtClean="0"/>
              <a:t>Use the public  </a:t>
            </a:r>
            <a:r>
              <a:rPr lang="en-US" sz="1200" dirty="0"/>
              <a:t>definitions in </a:t>
            </a:r>
            <a:r>
              <a:rPr lang="en-US" sz="1200" dirty="0" smtClean="0"/>
              <a:t>annotation of connected things in discovery and configuration of </a:t>
            </a:r>
            <a:r>
              <a:rPr lang="en-US" sz="1200" dirty="0" err="1" smtClean="0"/>
              <a:t>IoT</a:t>
            </a:r>
            <a:r>
              <a:rPr lang="en-US" sz="1200" dirty="0" smtClean="0"/>
              <a:t> applications</a:t>
            </a:r>
            <a:endParaRPr lang="en-US" sz="1200" dirty="0"/>
          </a:p>
          <a:p>
            <a:pPr marL="685800" lvl="2">
              <a:spcBef>
                <a:spcPts val="1000"/>
              </a:spcBef>
            </a:pPr>
            <a:r>
              <a:rPr lang="en-US" sz="1200" dirty="0" smtClean="0"/>
              <a:t>Create new definitions for capabilities that are not yet defined to expand the scope of semantic interoperability</a:t>
            </a:r>
          </a:p>
          <a:p>
            <a:pPr marL="685800" lvl="2">
              <a:spcBef>
                <a:spcPts val="1000"/>
              </a:spcBef>
            </a:pPr>
            <a:r>
              <a:rPr lang="en-US" sz="1200" dirty="0" smtClean="0"/>
              <a:t>Attend the teleconferences, join the W3C Community Group, or contribute as a member of </a:t>
            </a:r>
            <a:r>
              <a:rPr lang="en-US" sz="1200" dirty="0" err="1" smtClean="0"/>
              <a:t>schema.org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11622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7699"/>
            <a:ext cx="7886700" cy="1325563"/>
          </a:xfrm>
        </p:spPr>
        <p:txBody>
          <a:bodyPr/>
          <a:lstStyle/>
          <a:p>
            <a:r>
              <a:rPr lang="en-US" dirty="0" smtClean="0"/>
              <a:t>W3C WoT CG Charter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6634"/>
            <a:ext cx="7886700" cy="4564784"/>
          </a:xfrm>
        </p:spPr>
        <p:txBody>
          <a:bodyPr/>
          <a:lstStyle/>
          <a:p>
            <a:r>
              <a:rPr lang="en-US" dirty="0" smtClean="0"/>
              <a:t>Subset of the iot.schema.org charter, for incubating contributions of definitions to iot.schema.org</a:t>
            </a:r>
          </a:p>
          <a:p>
            <a:r>
              <a:rPr lang="en-US" dirty="0" smtClean="0"/>
              <a:t>Develop the process for achieving community consensus  to publish agreed definitions</a:t>
            </a:r>
          </a:p>
          <a:p>
            <a:r>
              <a:rPr lang="en-US" dirty="0" smtClean="0"/>
              <a:t>Contributor IPR regime is based on </a:t>
            </a:r>
            <a:r>
              <a:rPr lang="en-US" dirty="0" err="1" smtClean="0"/>
              <a:t>schema.org</a:t>
            </a:r>
            <a:r>
              <a:rPr lang="en-US" dirty="0" smtClean="0"/>
              <a:t> or W3C Community Group (either are OK)</a:t>
            </a:r>
          </a:p>
          <a:p>
            <a:r>
              <a:rPr lang="en-US" dirty="0" smtClean="0"/>
              <a:t>Creative Commons CC-BY License </a:t>
            </a:r>
          </a:p>
          <a:p>
            <a:r>
              <a:rPr lang="en-US" dirty="0"/>
              <a:t>Ultimately expect to </a:t>
            </a:r>
            <a:r>
              <a:rPr lang="en-US" dirty="0" smtClean="0"/>
              <a:t>split off </a:t>
            </a:r>
            <a:r>
              <a:rPr lang="en-US" dirty="0"/>
              <a:t>domain-specific community </a:t>
            </a:r>
            <a:r>
              <a:rPr lang="en-US" dirty="0" smtClean="0"/>
              <a:t>groups </a:t>
            </a:r>
            <a:r>
              <a:rPr lang="en-US" dirty="0"/>
              <a:t>or use existing CG, for example </a:t>
            </a:r>
            <a:r>
              <a:rPr lang="en-US" dirty="0" smtClean="0"/>
              <a:t>automotive, based on this as a template</a:t>
            </a:r>
          </a:p>
        </p:txBody>
      </p:sp>
    </p:spTree>
    <p:extLst>
      <p:ext uri="{BB962C8B-B14F-4D97-AF65-F5344CB8AC3E}">
        <p14:creationId xmlns:p14="http://schemas.microsoft.com/office/powerpoint/2010/main" val="210280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iotschema Common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592068" y="1927319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schema:thing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592068" y="2766610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Capability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401709" y="2766610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InteractionPattern</a:t>
            </a:r>
          </a:p>
        </p:txBody>
      </p:sp>
      <p:sp>
        <p:nvSpPr>
          <p:cNvPr id="7" name="Rectangle 6"/>
          <p:cNvSpPr/>
          <p:nvPr/>
        </p:nvSpPr>
        <p:spPr>
          <a:xfrm>
            <a:off x="4614132" y="391426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614132" y="4662277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614132" y="5375890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51371" y="2461123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51370" y="2766610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schema:PropertyValueSpec.</a:t>
            </a:r>
          </a:p>
        </p:txBody>
      </p:sp>
      <p:cxnSp>
        <p:nvCxnSpPr>
          <p:cNvPr id="13" name="Straight Arrow Connector 12"/>
          <p:cNvCxnSpPr>
            <a:stCxn id="5" idx="0"/>
            <a:endCxn id="4" idx="2"/>
          </p:cNvCxnSpPr>
          <p:nvPr/>
        </p:nvCxnSpPr>
        <p:spPr>
          <a:xfrm flipV="1">
            <a:off x="1444844" y="2230746"/>
            <a:ext cx="0" cy="535864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2297619" y="2918324"/>
            <a:ext cx="1104090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641771" y="2628881"/>
            <a:ext cx="609600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</p:cNvCxnSpPr>
          <p:nvPr/>
        </p:nvCxnSpPr>
        <p:spPr>
          <a:xfrm flipV="1">
            <a:off x="5107260" y="2907086"/>
            <a:ext cx="1144111" cy="1123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641771" y="2617643"/>
            <a:ext cx="0" cy="30068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002309" y="3070037"/>
            <a:ext cx="0" cy="247030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7" idx="1"/>
          </p:cNvCxnSpPr>
          <p:nvPr/>
        </p:nvCxnSpPr>
        <p:spPr>
          <a:xfrm>
            <a:off x="4002309" y="4065975"/>
            <a:ext cx="611823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02309" y="4813990"/>
            <a:ext cx="611823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02309" y="5540343"/>
            <a:ext cx="611823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961153" y="3025085"/>
            <a:ext cx="1467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acceptsInputData</a:t>
            </a:r>
            <a:endParaRPr lang="en-US" sz="1400"/>
          </a:p>
        </p:txBody>
      </p:sp>
      <p:sp>
        <p:nvSpPr>
          <p:cNvPr id="40" name="Rectangle 39"/>
          <p:cNvSpPr/>
          <p:nvPr/>
        </p:nvSpPr>
        <p:spPr>
          <a:xfrm>
            <a:off x="4883573" y="3254196"/>
            <a:ext cx="1677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providesOutputData</a:t>
            </a:r>
            <a:endParaRPr lang="en-US" sz="1400"/>
          </a:p>
        </p:txBody>
      </p:sp>
      <p:sp>
        <p:nvSpPr>
          <p:cNvPr id="41" name="Rectangle 40"/>
          <p:cNvSpPr/>
          <p:nvPr/>
        </p:nvSpPr>
        <p:spPr>
          <a:xfrm>
            <a:off x="1617394" y="3089069"/>
            <a:ext cx="21538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providesInteractionPattern</a:t>
            </a:r>
            <a:endParaRPr lang="en-US" sz="1400"/>
          </a:p>
        </p:txBody>
      </p:sp>
      <p:sp>
        <p:nvSpPr>
          <p:cNvPr id="42" name="Rectangle 41"/>
          <p:cNvSpPr/>
          <p:nvPr/>
        </p:nvSpPr>
        <p:spPr>
          <a:xfrm>
            <a:off x="6251370" y="1764367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schema:EntryPoint</a:t>
            </a:r>
          </a:p>
        </p:txBody>
      </p:sp>
      <p:cxnSp>
        <p:nvCxnSpPr>
          <p:cNvPr id="43" name="Straight Arrow Connector 42"/>
          <p:cNvCxnSpPr>
            <a:endCxn id="42" idx="1"/>
          </p:cNvCxnSpPr>
          <p:nvPr/>
        </p:nvCxnSpPr>
        <p:spPr>
          <a:xfrm>
            <a:off x="4883573" y="1910670"/>
            <a:ext cx="1367797" cy="541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lg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889874" y="1927319"/>
            <a:ext cx="0" cy="83929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lgDash"/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893719" y="1614131"/>
            <a:ext cx="1234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schema:target</a:t>
            </a:r>
            <a:endParaRPr lang="en-US" sz="1400"/>
          </a:p>
        </p:txBody>
      </p:sp>
      <p:cxnSp>
        <p:nvCxnSpPr>
          <p:cNvPr id="53" name="Straight Arrow Connector 52"/>
          <p:cNvCxnSpPr>
            <a:endCxn id="4" idx="3"/>
          </p:cNvCxnSpPr>
          <p:nvPr/>
        </p:nvCxnSpPr>
        <p:spPr>
          <a:xfrm flipH="1">
            <a:off x="2297619" y="2067794"/>
            <a:ext cx="1956865" cy="1123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" idx="0"/>
          </p:cNvCxnSpPr>
          <p:nvPr/>
        </p:nvCxnSpPr>
        <p:spPr>
          <a:xfrm flipH="1" flipV="1">
            <a:off x="4254484" y="2067794"/>
            <a:ext cx="1" cy="69881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924299" y="4204950"/>
            <a:ext cx="521916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918007" y="4662277"/>
            <a:ext cx="528208" cy="1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461383" y="4028585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65" name="Rectangle 64"/>
          <p:cNvSpPr/>
          <p:nvPr/>
        </p:nvSpPr>
        <p:spPr>
          <a:xfrm>
            <a:off x="1463157" y="4477419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schema:Property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24299" y="5005035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24299" y="5521985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25785" y="3880547"/>
            <a:ext cx="2419880" cy="2210459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3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Feature Of Interest Pattern</a:t>
            </a:r>
          </a:p>
        </p:txBody>
      </p:sp>
      <p:pic>
        <p:nvPicPr>
          <p:cNvPr id="2051" name="Picture 3" descr="D:\Work\Work on WoT Embedded Semantic Framework\Repositories\siemens-semantic-models\Haystack-iot.schema\Feature-Of-Interest-Patter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3"/>
            <a:ext cx="7488832" cy="47586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157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81"/>
            <a:ext cx="7886700" cy="1325563"/>
          </a:xfrm>
        </p:spPr>
        <p:txBody>
          <a:bodyPr/>
          <a:lstStyle/>
          <a:p>
            <a:r>
              <a:rPr lang="en-US" dirty="0" smtClean="0"/>
              <a:t>Events and Conferences 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1646096"/>
            <a:ext cx="7886700" cy="45647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W3C Web of Things face to face meeting in Korea</a:t>
            </a:r>
          </a:p>
          <a:p>
            <a:pPr lvl="1"/>
            <a:r>
              <a:rPr lang="en-US" dirty="0" smtClean="0"/>
              <a:t>June 30-July 4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</a:p>
          <a:p>
            <a:pPr lvl="1"/>
            <a:r>
              <a:rPr lang="en-US" dirty="0" smtClean="0"/>
              <a:t>2 day Plugfest with</a:t>
            </a:r>
          </a:p>
          <a:p>
            <a:pPr lvl="1"/>
            <a:r>
              <a:rPr lang="en-US" dirty="0" smtClean="0"/>
              <a:t>Using iot.schema.org annotation including FoI</a:t>
            </a:r>
          </a:p>
          <a:p>
            <a:r>
              <a:rPr lang="en-US" dirty="0" smtClean="0"/>
              <a:t>WISHI at the IETF 102 hackathon</a:t>
            </a:r>
          </a:p>
          <a:p>
            <a:pPr lvl="1"/>
            <a:r>
              <a:rPr lang="en-US" dirty="0" smtClean="0"/>
              <a:t>2 days; July 14</a:t>
            </a:r>
            <a:r>
              <a:rPr lang="en-US" baseline="30000" dirty="0" smtClean="0"/>
              <a:t>th</a:t>
            </a:r>
            <a:r>
              <a:rPr lang="en-US" dirty="0" smtClean="0"/>
              <a:t> and 15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lvl="1"/>
            <a:r>
              <a:rPr lang="en-US" dirty="0" smtClean="0"/>
              <a:t>Using iot.schema.org annotation with WoT framework</a:t>
            </a:r>
          </a:p>
          <a:p>
            <a:pPr lvl="1"/>
            <a:r>
              <a:rPr lang="en-US" dirty="0" smtClean="0"/>
              <a:t>Research questions around semantic annotation and hypermedia integration</a:t>
            </a:r>
          </a:p>
        </p:txBody>
      </p:sp>
    </p:spTree>
    <p:extLst>
      <p:ext uri="{BB962C8B-B14F-4D97-AF65-F5344CB8AC3E}">
        <p14:creationId xmlns:p14="http://schemas.microsoft.com/office/powerpoint/2010/main" val="26882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751</TotalTime>
  <Words>530</Words>
  <Application>Microsoft Macintosh PowerPoint</Application>
  <PresentationFormat>Letter Paper (8.5x11 in)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Office Theme</vt:lpstr>
      <vt:lpstr>iot.schema.org</vt:lpstr>
      <vt:lpstr>Agenda</vt:lpstr>
      <vt:lpstr>(Mapping Haystack and Brick) (Feature of Interest Modeling)</vt:lpstr>
      <vt:lpstr>Tools and infrastructure</vt:lpstr>
      <vt:lpstr>iot.schema.org one pager</vt:lpstr>
      <vt:lpstr>W3C WoT CG Charter</vt:lpstr>
      <vt:lpstr>iotschema Common Pattern</vt:lpstr>
      <vt:lpstr>Feature Of Interest Pattern</vt:lpstr>
      <vt:lpstr>Events and Conferences </vt:lpstr>
      <vt:lpstr>Other Business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Koster</dc:creator>
  <cp:lastModifiedBy>Michael Koster</cp:lastModifiedBy>
  <cp:revision>37</cp:revision>
  <dcterms:created xsi:type="dcterms:W3CDTF">2018-06-28T03:03:07Z</dcterms:created>
  <dcterms:modified xsi:type="dcterms:W3CDTF">2018-06-28T16:00:01Z</dcterms:modified>
</cp:coreProperties>
</file>