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2"/>
  </p:notesMasterIdLst>
  <p:sldIdLst>
    <p:sldId id="256" r:id="rId9"/>
    <p:sldId id="257" r:id="rId10"/>
    <p:sldId id="263" r:id="rId11"/>
    <p:sldId id="264" r:id="rId12"/>
    <p:sldId id="265" r:id="rId13"/>
    <p:sldId id="266" r:id="rId14"/>
    <p:sldId id="258" r:id="rId15"/>
    <p:sldId id="259" r:id="rId16"/>
    <p:sldId id="260" r:id="rId17"/>
    <p:sldId id="261" r:id="rId18"/>
    <p:sldId id="262" r:id="rId19"/>
    <p:sldId id="267" r:id="rId20"/>
    <p:sldId id="268" r:id="rId21"/>
  </p:sldIdLst>
  <p:sldSz cx="9144000" cy="6858000" type="letter"/>
  <p:notesSz cx="6858000" cy="9144000"/>
  <p:custDataLst>
    <p:custData r:id="rId7"/>
    <p:custData r:id="rId1"/>
    <p:custData r:id="rId6"/>
    <p:custData r:id="rId3"/>
    <p:custData r:id="rId5"/>
    <p:custData r:id="rId2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AFEA-10B2-4AD7-A888-C9C854D099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725A-1658-4778-83A2-2C6F7BDE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Teleconference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26977" cy="4351338"/>
          </a:xfrm>
        </p:spPr>
        <p:txBody>
          <a:bodyPr/>
          <a:lstStyle/>
          <a:p>
            <a:r>
              <a:rPr lang="en-US" dirty="0" smtClean="0"/>
              <a:t>Keep and extend the current charter</a:t>
            </a:r>
          </a:p>
          <a:p>
            <a:r>
              <a:rPr lang="en-US" dirty="0" smtClean="0"/>
              <a:t>Provide a better venue for the group to operate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Work with related groups in W3C; Automotive, Spatial Data, Sensors,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Potential transition to higher status in W3C, e.g. "Evergreen standard"</a:t>
            </a:r>
          </a:p>
          <a:p>
            <a:r>
              <a:rPr lang="en-US" dirty="0"/>
              <a:t>https://www.w3.org/community/groups/proposed/</a:t>
            </a:r>
          </a:p>
          <a:p>
            <a:pPr lvl="1"/>
            <a:r>
              <a:rPr lang="en-US" dirty="0" smtClean="0"/>
              <a:t>Schema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Roadmap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W3C Community Group</a:t>
            </a:r>
          </a:p>
          <a:p>
            <a:r>
              <a:rPr lang="en-US" dirty="0" smtClean="0"/>
              <a:t>Develop and document pattern, practices, and tools for creating and using definitions</a:t>
            </a:r>
          </a:p>
          <a:p>
            <a:r>
              <a:rPr lang="en-US" dirty="0" smtClean="0"/>
              <a:t>Web interface to browse definitions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Publish initial definition sets from contributors</a:t>
            </a:r>
          </a:p>
          <a:p>
            <a:r>
              <a:rPr lang="en-US" dirty="0" smtClean="0"/>
              <a:t>Identify future enhancements </a:t>
            </a:r>
          </a:p>
          <a:p>
            <a:pPr lvl="1"/>
            <a:r>
              <a:rPr lang="en-US" dirty="0" smtClean="0"/>
              <a:t>semantic categories and classes</a:t>
            </a:r>
          </a:p>
          <a:p>
            <a:pPr lvl="1"/>
            <a:r>
              <a:rPr lang="en-US" dirty="0" smtClean="0"/>
              <a:t>behaviors, rules,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 for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current iot.schema.org model</a:t>
            </a:r>
          </a:p>
          <a:p>
            <a:pPr lvl="1"/>
            <a:r>
              <a:rPr lang="en-US" dirty="0"/>
              <a:t>Integration of schema.org-like model with RDF Data Shapes </a:t>
            </a:r>
          </a:p>
          <a:p>
            <a:pPr lvl="1"/>
            <a:r>
              <a:rPr lang="en-US" dirty="0"/>
              <a:t>Support for extended scenarios based on querying, reasoning, and validation</a:t>
            </a:r>
          </a:p>
          <a:p>
            <a:r>
              <a:rPr lang="en-US" dirty="0"/>
              <a:t>Integration </a:t>
            </a:r>
            <a:r>
              <a:rPr lang="en-US" dirty="0"/>
              <a:t>of Project Haystack &amp; Brick with iot.schema.org</a:t>
            </a:r>
          </a:p>
          <a:p>
            <a:pPr lvl="1"/>
            <a:r>
              <a:rPr lang="en-US" dirty="0"/>
              <a:t>Continuation of the work on model mappings</a:t>
            </a:r>
          </a:p>
          <a:p>
            <a:r>
              <a:rPr lang="en-US" dirty="0"/>
              <a:t>Extension of iot.schema.org for industrial domain</a:t>
            </a:r>
          </a:p>
          <a:p>
            <a:pPr lvl="1"/>
            <a:r>
              <a:rPr lang="en-US" dirty="0"/>
              <a:t>Currently the focus is on smart home/building </a:t>
            </a:r>
          </a:p>
        </p:txBody>
      </p:sp>
    </p:spTree>
    <p:extLst>
      <p:ext uri="{BB962C8B-B14F-4D97-AF65-F5344CB8AC3E}">
        <p14:creationId xmlns:p14="http://schemas.microsoft.com/office/powerpoint/2010/main" val="1682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 for </a:t>
            </a:r>
            <a:r>
              <a:rPr lang="en-US" dirty="0" smtClean="0"/>
              <a:t>2019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</a:t>
            </a:r>
            <a:r>
              <a:rPr lang="en-US" dirty="0"/>
              <a:t>of iot.schema.org </a:t>
            </a:r>
            <a:r>
              <a:rPr lang="en-US" dirty="0"/>
              <a:t>with Feature of Interest (</a:t>
            </a:r>
            <a:r>
              <a:rPr lang="en-US" dirty="0" err="1"/>
              <a:t>FoI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Continuation of the work </a:t>
            </a:r>
            <a:r>
              <a:rPr lang="en-US" dirty="0"/>
              <a:t>on </a:t>
            </a:r>
            <a:r>
              <a:rPr lang="en-US" dirty="0" err="1"/>
              <a:t>FoI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Integration </a:t>
            </a:r>
            <a:r>
              <a:rPr lang="en-US" dirty="0"/>
              <a:t>of </a:t>
            </a:r>
            <a:r>
              <a:rPr lang="en-US" dirty="0"/>
              <a:t>existing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/>
              <a:t>with </a:t>
            </a:r>
            <a:r>
              <a:rPr lang="en-US" dirty="0"/>
              <a:t>iot.schema.org, e.g., W3C </a:t>
            </a:r>
            <a:r>
              <a:rPr lang="en-US" dirty="0"/>
              <a:t>Linked Building </a:t>
            </a:r>
            <a:r>
              <a:rPr lang="en-US" dirty="0"/>
              <a:t>Data</a:t>
            </a:r>
          </a:p>
          <a:p>
            <a:r>
              <a:rPr lang="en-US" dirty="0"/>
              <a:t>First proposal for Semantic API with iot.schema.org</a:t>
            </a:r>
          </a:p>
          <a:p>
            <a:r>
              <a:rPr lang="en-US" dirty="0"/>
              <a:t>Continuation of </a:t>
            </a:r>
            <a:r>
              <a:rPr lang="en-US" dirty="0" err="1"/>
              <a:t>iotschema</a:t>
            </a:r>
            <a:r>
              <a:rPr lang="en-US" dirty="0"/>
              <a:t>-node-red Project</a:t>
            </a:r>
            <a:endParaRPr lang="en-US" dirty="0"/>
          </a:p>
          <a:p>
            <a:pPr lvl="1"/>
            <a:r>
              <a:rPr lang="en-US" dirty="0"/>
              <a:t>Better integration of discovery, Semantic API…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Agenda and announcements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WoT</a:t>
            </a:r>
            <a:r>
              <a:rPr lang="en-US" dirty="0" smtClean="0"/>
              <a:t> Thing Directory discovery in the </a:t>
            </a:r>
            <a:r>
              <a:rPr lang="en-US" dirty="0" err="1" smtClean="0"/>
              <a:t>iotschema</a:t>
            </a:r>
            <a:r>
              <a:rPr lang="en-US" dirty="0" smtClean="0"/>
              <a:t>-node-red project</a:t>
            </a:r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One Data Model Liaison Group</a:t>
            </a:r>
          </a:p>
          <a:p>
            <a:pPr lvl="1"/>
            <a:r>
              <a:rPr lang="en-US" dirty="0" smtClean="0"/>
              <a:t>W3C Community Group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Roadmap for 2019</a:t>
            </a:r>
          </a:p>
          <a:p>
            <a:pPr lvl="1"/>
            <a:r>
              <a:rPr lang="en-US" dirty="0" smtClean="0"/>
              <a:t>Other updates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iot.schema.org in Node-RED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an easy way for a Web application developer to use iot.schema.org?</a:t>
            </a:r>
          </a:p>
          <a:p>
            <a:r>
              <a:rPr lang="en-US" sz="2800" dirty="0" smtClean="0"/>
              <a:t>Our goal is to provide a tool that:</a:t>
            </a:r>
          </a:p>
          <a:p>
            <a:pPr lvl="1"/>
            <a:r>
              <a:rPr lang="en-US" sz="2400" dirty="0" smtClean="0"/>
              <a:t>Does not require a developer to know RDF(S), JSON-LD, RDF Shapes etc. </a:t>
            </a:r>
          </a:p>
          <a:p>
            <a:pPr lvl="1"/>
            <a:r>
              <a:rPr lang="en-US" sz="2400" dirty="0" smtClean="0"/>
              <a:t>Enables an easy configuration of things when using iot.schema.org </a:t>
            </a:r>
          </a:p>
          <a:p>
            <a:pPr lvl="1"/>
            <a:r>
              <a:rPr lang="en-US" sz="2400" dirty="0" smtClean="0"/>
              <a:t>Avoids translations of serializations formats, data types, units etc.</a:t>
            </a:r>
            <a:endParaRPr lang="en-US" sz="2400" dirty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370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Example: Controlling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Temperature  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Node-RED Application with </a:t>
            </a:r>
            <a:r>
              <a:rPr lang="en-US" sz="2500" dirty="0" smtClean="0">
                <a:solidFill>
                  <a:prstClr val="black"/>
                </a:solidFill>
                <a:latin typeface="Calibri Light" panose="020F0302020204030204"/>
              </a:rPr>
              <a:t>iot.schema.org Nodes</a:t>
            </a:r>
            <a:endParaRPr lang="en-US" dirty="0"/>
          </a:p>
        </p:txBody>
      </p:sp>
      <p:pic>
        <p:nvPicPr>
          <p:cNvPr id="3074" name="Picture 2" descr="D:\UserData\z0037u6t\Work on Standardisation Activities\iot.schema.org\Repositories\iotschema-node-red\images\Temperature Control Rec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9"/>
            <a:ext cx="8229600" cy="37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2867"/>
          <a:stretch/>
        </p:blipFill>
        <p:spPr bwMode="auto">
          <a:xfrm>
            <a:off x="467544" y="1700808"/>
            <a:ext cx="8229600" cy="411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87616" y="2204864"/>
            <a:ext cx="1388840" cy="345638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6" t="14543" b="35593"/>
          <a:stretch/>
        </p:blipFill>
        <p:spPr bwMode="auto">
          <a:xfrm>
            <a:off x="5259795" y="1634299"/>
            <a:ext cx="3056621" cy="453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Outgrowth of "Hive", a well-attended meeting sponsored by the </a:t>
            </a:r>
            <a:r>
              <a:rPr lang="en-US" dirty="0" err="1" smtClean="0"/>
              <a:t>Zigbee</a:t>
            </a:r>
            <a:r>
              <a:rPr lang="en-US" dirty="0" smtClean="0"/>
              <a:t> Alliance in November</a:t>
            </a:r>
          </a:p>
          <a:p>
            <a:r>
              <a:rPr lang="en-US" dirty="0" smtClean="0"/>
              <a:t>Address the device interoperability problem across SDOs, Vendors, Service Providers</a:t>
            </a:r>
          </a:p>
          <a:p>
            <a:r>
              <a:rPr lang="en-US" dirty="0" smtClean="0"/>
              <a:t>Open membership, equal participation by company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OneM2M, GSMA, </a:t>
            </a:r>
            <a:r>
              <a:rPr lang="en-US" dirty="0" err="1" smtClean="0"/>
              <a:t>EnOcean</a:t>
            </a:r>
            <a:endParaRPr lang="en-US" dirty="0" smtClean="0"/>
          </a:p>
          <a:p>
            <a:r>
              <a:rPr lang="en-US" dirty="0" smtClean="0"/>
              <a:t>Google, Comcast, Schneider Electric, Honeywell, Ericsson, Qualcomm, NXP, Orange, Cable Labs, Silicon Labs, Samsung, Huawei, Haier,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Administratively hosted by OCF </a:t>
            </a:r>
          </a:p>
          <a:p>
            <a:r>
              <a:rPr lang="en-US" dirty="0"/>
              <a:t>Skip </a:t>
            </a:r>
            <a:r>
              <a:rPr lang="en-US" dirty="0" smtClean="0"/>
              <a:t>Ashton (SiLabs, </a:t>
            </a:r>
            <a:r>
              <a:rPr lang="en-US" dirty="0" err="1" smtClean="0"/>
              <a:t>Zigbee</a:t>
            </a:r>
            <a:r>
              <a:rPr lang="en-US" dirty="0" smtClean="0"/>
              <a:t>) </a:t>
            </a:r>
            <a:r>
              <a:rPr lang="en-US" dirty="0"/>
              <a:t>is Chair</a:t>
            </a:r>
          </a:p>
          <a:p>
            <a:r>
              <a:rPr lang="en-US" dirty="0" smtClean="0"/>
              <a:t>Weekly meetings; the third was January 16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Scope </a:t>
            </a:r>
            <a:r>
              <a:rPr lang="en-US" dirty="0"/>
              <a:t>and Priorities are being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Presentations are being given on existing models and approaches</a:t>
            </a:r>
          </a:p>
          <a:p>
            <a:pPr lvl="1"/>
            <a:r>
              <a:rPr lang="en-US" dirty="0" smtClean="0"/>
              <a:t>January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January 16 </a:t>
            </a:r>
            <a:r>
              <a:rPr lang="mr-IN" dirty="0" smtClean="0"/>
              <a:t>–</a:t>
            </a:r>
            <a:r>
              <a:rPr lang="en-US" dirty="0" smtClean="0"/>
              <a:t> Nest/Weave  </a:t>
            </a:r>
          </a:p>
          <a:p>
            <a:r>
              <a:rPr lang="en-US" dirty="0" smtClean="0"/>
              <a:t>Exploratory phase, gathering input and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1608"/>
            <a:ext cx="7886700" cy="1325563"/>
          </a:xfrm>
        </p:spPr>
        <p:txBody>
          <a:bodyPr/>
          <a:lstStyle/>
          <a:p>
            <a:r>
              <a:rPr lang="en-US" dirty="0" smtClean="0"/>
              <a:t>W3C Community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3425"/>
            <a:ext cx="8151668" cy="4351338"/>
          </a:xfrm>
        </p:spPr>
        <p:txBody>
          <a:bodyPr/>
          <a:lstStyle/>
          <a:p>
            <a:r>
              <a:rPr lang="en-US" dirty="0" smtClean="0"/>
              <a:t>We have proposed a new W3C CG for </a:t>
            </a:r>
            <a:r>
              <a:rPr lang="en-US" dirty="0" err="1" smtClean="0"/>
              <a:t>IoT</a:t>
            </a:r>
            <a:r>
              <a:rPr lang="en-US" dirty="0" smtClean="0"/>
              <a:t> Extensions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/>
              <a:t>https://www.w3.org/community/blog/2019/01/17/proposed-group-schema-extensions-for-</a:t>
            </a:r>
            <a:r>
              <a:rPr lang="en-US" dirty="0" err="1"/>
              <a:t>iot</a:t>
            </a:r>
            <a:r>
              <a:rPr lang="en-US" dirty="0"/>
              <a:t>-community-group/</a:t>
            </a:r>
            <a:endParaRPr lang="en-US" dirty="0" smtClean="0"/>
          </a:p>
          <a:p>
            <a:r>
              <a:rPr lang="en-US" dirty="0" smtClean="0"/>
              <a:t>The charter will be our current charter (see the </a:t>
            </a:r>
            <a:r>
              <a:rPr lang="en-US" dirty="0" err="1" smtClean="0"/>
              <a:t>github</a:t>
            </a:r>
            <a:r>
              <a:rPr lang="en-US" dirty="0" smtClean="0"/>
              <a:t> repository)</a:t>
            </a:r>
          </a:p>
          <a:p>
            <a:r>
              <a:rPr lang="en-US" dirty="0" smtClean="0"/>
              <a:t>Four additional supporting members are required to start the group</a:t>
            </a:r>
          </a:p>
          <a:p>
            <a:r>
              <a:rPr lang="en-US" dirty="0" smtClean="0"/>
              <a:t>https</a:t>
            </a:r>
            <a:r>
              <a:rPr lang="en-US" dirty="0"/>
              <a:t>://www.w3.org/community/groups/proposed/</a:t>
            </a:r>
          </a:p>
          <a:p>
            <a:pPr lvl="1"/>
            <a:r>
              <a:rPr lang="en-US" dirty="0"/>
              <a:t>Schema Extensions for </a:t>
            </a:r>
            <a:r>
              <a:rPr lang="en-US" dirty="0" err="1"/>
              <a:t>IoT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0455b5fc-a0b2-44a0-808d-692a564eaf58" isdomainofvalue="False" dataSourceId="c230f891-e486-41a2-8755-11eb5fce7ca6"/>
</file>

<file path=customXml/item2.xml><?xml version="1.0" encoding="utf-8"?>
<VariableList UniqueId="0455b5fc-a0b2-44a0-808d-692a564eaf58" Name="AD_HOC" ContentType="XML" MajorVersion="0" MinorVersion="1" isLocalCopy="False" IsBaseObject="False" DataSourceId="c230f891-e486-41a2-8755-11eb5fce7ca6" DataSourceMajorVersion="0" DataSourceMinorVersion="1"/>
</file>

<file path=customXml/item3.xml><?xml version="1.0" encoding="utf-8"?>
<VariableListDefinition name="Computed" displayName="Computed" id="d2956b4a-7c78-49cb-88a7-89034081e11e" isdomainofvalue="False" dataSourceId="0bebb841-c08a-47f5-974f-0827eab22ad5"/>
</file>

<file path=customXml/item4.xml><?xml version="1.0" encoding="utf-8"?>
<VariableList UniqueId="d2956b4a-7c78-49cb-88a7-89034081e11e" Name="Computed" ContentType="XML" MajorVersion="0" MinorVersion="1" isLocalCopy="False" IsBaseObject="False" DataSourceId="0bebb841-c08a-47f5-974f-0827eab22ad5" DataSourceMajorVersion="0" DataSourceMinorVersion="1"/>
</file>

<file path=customXml/item5.xml><?xml version="1.0" encoding="utf-8"?>
<VariableListDefinition name="System" displayName="System" id="5b432be9-f97e-4925-a220-378bef06bf86" isdomainofvalue="False" dataSourceId="37ed5a23-c0e8-467d-8def-afe3d74d7b75"/>
</file>

<file path=customXml/item6.xml><?xml version="1.0" encoding="utf-8"?>
<VariableList UniqueId="5b432be9-f97e-4925-a220-378bef06bf86" Name="System" ContentType="XML" MajorVersion="0" MinorVersion="1" isLocalCopy="False" IsBaseObject="False" DataSourceId="37ed5a23-c0e8-467d-8def-afe3d74d7b75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4A783DAB-774C-457C-9347-21C15D616853}">
  <ds:schemaRefs/>
</ds:datastoreItem>
</file>

<file path=customXml/itemProps2.xml><?xml version="1.0" encoding="utf-8"?>
<ds:datastoreItem xmlns:ds="http://schemas.openxmlformats.org/officeDocument/2006/customXml" ds:itemID="{D332788D-64EF-4001-95FC-ADAD36C348FB}">
  <ds:schemaRefs/>
</ds:datastoreItem>
</file>

<file path=customXml/itemProps3.xml><?xml version="1.0" encoding="utf-8"?>
<ds:datastoreItem xmlns:ds="http://schemas.openxmlformats.org/officeDocument/2006/customXml" ds:itemID="{53770F1B-E004-4C8F-81B0-16A9157D5787}">
  <ds:schemaRefs/>
</ds:datastoreItem>
</file>

<file path=customXml/itemProps4.xml><?xml version="1.0" encoding="utf-8"?>
<ds:datastoreItem xmlns:ds="http://schemas.openxmlformats.org/officeDocument/2006/customXml" ds:itemID="{36007DB4-68ED-4783-9685-F253A101E60B}">
  <ds:schemaRefs/>
</ds:datastoreItem>
</file>

<file path=customXml/itemProps5.xml><?xml version="1.0" encoding="utf-8"?>
<ds:datastoreItem xmlns:ds="http://schemas.openxmlformats.org/officeDocument/2006/customXml" ds:itemID="{D111120A-E8F4-4551-824F-EE2547619FB7}">
  <ds:schemaRefs/>
</ds:datastoreItem>
</file>

<file path=customXml/itemProps6.xml><?xml version="1.0" encoding="utf-8"?>
<ds:datastoreItem xmlns:ds="http://schemas.openxmlformats.org/officeDocument/2006/customXml" ds:itemID="{454978B7-78CA-4AF5-B623-4FEA8D06A714}">
  <ds:schemaRefs/>
</ds:datastoreItem>
</file>

<file path=customXml/itemProps7.xml><?xml version="1.0" encoding="utf-8"?>
<ds:datastoreItem xmlns:ds="http://schemas.openxmlformats.org/officeDocument/2006/customXml" ds:itemID="{A1D6F4C0-5AE6-4B29-A335-C1EC6DFED2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</Words>
  <Application>Microsoft Office PowerPoint</Application>
  <PresentationFormat>Letter Paper (8.5x11 in)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iot.schema.org  </vt:lpstr>
      <vt:lpstr>Agenda</vt:lpstr>
      <vt:lpstr>iot.schema.org in Node-RED</vt:lpstr>
      <vt:lpstr>Example: Controlling Temperature    Node-RED Application with iot.schema.org Nodes</vt:lpstr>
      <vt:lpstr>Integration of WoT Thing Directory in the iotschema-node-red Project</vt:lpstr>
      <vt:lpstr>Integration of WoT Thing Directory in the iotschema-node-red Project</vt:lpstr>
      <vt:lpstr>One Data Model Liaison Group</vt:lpstr>
      <vt:lpstr>One Data Model Liaison Group</vt:lpstr>
      <vt:lpstr>W3C Community Group</vt:lpstr>
      <vt:lpstr>W3C Community Group</vt:lpstr>
      <vt:lpstr>2019 Roadmap </vt:lpstr>
      <vt:lpstr>Roadmap for 2019</vt:lpstr>
      <vt:lpstr>Roadmap for 2019 Cont’d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  </dc:title>
  <dc:creator>Michael Koster</dc:creator>
  <cp:keywords>C_Unrestricted</cp:keywords>
  <cp:lastModifiedBy>Anicic, Darko (CT RDA IOT EWT-DE)</cp:lastModifiedBy>
  <cp:revision>26</cp:revision>
  <dcterms:created xsi:type="dcterms:W3CDTF">2019-01-17T04:23:39Z</dcterms:created>
  <dcterms:modified xsi:type="dcterms:W3CDTF">2019-01-17T13:24:45Z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