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22"/>
  </p:notesMasterIdLst>
  <p:sldIdLst>
    <p:sldId id="256" r:id="rId9"/>
    <p:sldId id="257" r:id="rId10"/>
    <p:sldId id="263" r:id="rId11"/>
    <p:sldId id="264" r:id="rId12"/>
    <p:sldId id="265" r:id="rId13"/>
    <p:sldId id="266" r:id="rId14"/>
    <p:sldId id="258" r:id="rId15"/>
    <p:sldId id="259" r:id="rId16"/>
    <p:sldId id="260" r:id="rId17"/>
    <p:sldId id="261" r:id="rId18"/>
    <p:sldId id="262" r:id="rId19"/>
    <p:sldId id="267" r:id="rId20"/>
    <p:sldId id="268" r:id="rId21"/>
  </p:sldIdLst>
  <p:sldSz cx="9144000" cy="6858000" type="letter"/>
  <p:notesSz cx="6858000" cy="9144000"/>
  <p:custDataLst>
    <p:custData r:id="rId6"/>
    <p:custData r:id="rId1"/>
    <p:custData r:id="rId7"/>
    <p:custData r:id="rId4"/>
    <p:custData r:id="rId5"/>
    <p:custData r:id="rId2"/>
    <p:custData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BAFEA-10B2-4AD7-A888-C9C854D099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D725A-1658-4778-83A2-2C6F7BDE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8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6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725A-1658-4778-83A2-2C6F7BDEA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974E-F9A5-5C4F-8F16-8825B69A70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smtClean="0"/>
              <a:t>Teleconference</a:t>
            </a:r>
          </a:p>
          <a:p>
            <a:r>
              <a:rPr lang="en-US" dirty="0" smtClean="0"/>
              <a:t>January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26977" cy="4351338"/>
          </a:xfrm>
        </p:spPr>
        <p:txBody>
          <a:bodyPr/>
          <a:lstStyle/>
          <a:p>
            <a:r>
              <a:rPr lang="en-US" dirty="0" smtClean="0"/>
              <a:t>Keep and extend the current charter</a:t>
            </a:r>
          </a:p>
          <a:p>
            <a:r>
              <a:rPr lang="en-US" dirty="0" smtClean="0"/>
              <a:t>Provide a better venue for the group to operate</a:t>
            </a:r>
          </a:p>
          <a:p>
            <a:r>
              <a:rPr lang="en-US" dirty="0" smtClean="0"/>
              <a:t>Mailing list</a:t>
            </a:r>
          </a:p>
          <a:p>
            <a:r>
              <a:rPr lang="en-US" dirty="0" smtClean="0"/>
              <a:t>Work with related groups in W3C; Automotive, Spatial Data, Sensors, </a:t>
            </a:r>
            <a:r>
              <a:rPr lang="en-US" dirty="0" err="1" smtClean="0"/>
              <a:t>WoT</a:t>
            </a:r>
            <a:endParaRPr lang="en-US" dirty="0" smtClean="0"/>
          </a:p>
          <a:p>
            <a:r>
              <a:rPr lang="en-US" dirty="0" smtClean="0"/>
              <a:t>Potential transition to higher status in W3C, e.g. "Evergreen standard"</a:t>
            </a:r>
          </a:p>
          <a:p>
            <a:r>
              <a:rPr lang="en-US" dirty="0"/>
              <a:t>https://www.w3.org/community/groups/proposed/</a:t>
            </a:r>
          </a:p>
          <a:p>
            <a:pPr lvl="1"/>
            <a:r>
              <a:rPr lang="en-US" dirty="0" smtClean="0"/>
              <a:t>Schema Extensions for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 Roadmap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the W3C Community Group</a:t>
            </a:r>
          </a:p>
          <a:p>
            <a:r>
              <a:rPr lang="en-US" dirty="0" smtClean="0"/>
              <a:t>Develop and document pattern, practices, and tools for creating and using definitions</a:t>
            </a:r>
          </a:p>
          <a:p>
            <a:r>
              <a:rPr lang="en-US" dirty="0" smtClean="0"/>
              <a:t>Web interface to browse definitions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Publish initial definition sets from contributors</a:t>
            </a:r>
          </a:p>
          <a:p>
            <a:r>
              <a:rPr lang="en-US" dirty="0" smtClean="0"/>
              <a:t>Identify future enhancements </a:t>
            </a:r>
          </a:p>
          <a:p>
            <a:pPr lvl="1"/>
            <a:r>
              <a:rPr lang="en-US" dirty="0" smtClean="0"/>
              <a:t>semantic categories and classes</a:t>
            </a:r>
          </a:p>
          <a:p>
            <a:pPr lvl="1"/>
            <a:r>
              <a:rPr lang="en-US" dirty="0" smtClean="0"/>
              <a:t>behaviors, rules,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 </a:t>
            </a:r>
            <a:r>
              <a:rPr lang="en-US" dirty="0" smtClean="0"/>
              <a:t>Roadmap </a:t>
            </a:r>
            <a:r>
              <a:rPr lang="en-US" dirty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current iot.schema.org model</a:t>
            </a:r>
          </a:p>
          <a:p>
            <a:pPr lvl="1"/>
            <a:r>
              <a:rPr lang="en-US" dirty="0"/>
              <a:t>Integration of schema.org-like model with RDF Data Shapes </a:t>
            </a:r>
          </a:p>
          <a:p>
            <a:pPr lvl="1"/>
            <a:r>
              <a:rPr lang="en-US" dirty="0"/>
              <a:t>Support for extended scenarios based on querying, reasoning, and validation</a:t>
            </a:r>
          </a:p>
          <a:p>
            <a:r>
              <a:rPr lang="en-US" dirty="0"/>
              <a:t>Integration of Project Haystack &amp; Brick with iot.schema.org</a:t>
            </a:r>
          </a:p>
          <a:p>
            <a:pPr lvl="1"/>
            <a:r>
              <a:rPr lang="en-US" dirty="0"/>
              <a:t>Continuation of the work on model mappings</a:t>
            </a:r>
          </a:p>
          <a:p>
            <a:r>
              <a:rPr lang="en-US" dirty="0"/>
              <a:t>Extension of iot.schema.org for industrial domain</a:t>
            </a:r>
          </a:p>
          <a:p>
            <a:pPr lvl="1"/>
            <a:r>
              <a:rPr lang="en-US" dirty="0"/>
              <a:t>Currently the focus is on smart home/building </a:t>
            </a:r>
          </a:p>
        </p:txBody>
      </p:sp>
    </p:spTree>
    <p:extLst>
      <p:ext uri="{BB962C8B-B14F-4D97-AF65-F5344CB8AC3E}">
        <p14:creationId xmlns:p14="http://schemas.microsoft.com/office/powerpoint/2010/main" val="1682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2019 </a:t>
            </a:r>
            <a:r>
              <a:rPr lang="en-US"/>
              <a:t>Roadmap </a:t>
            </a:r>
            <a:r>
              <a:rPr lang="en-US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of iot.schema.org with Feature of Interest (</a:t>
            </a:r>
            <a:r>
              <a:rPr lang="en-US" dirty="0" err="1"/>
              <a:t>FoI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Continuation of the work on </a:t>
            </a:r>
            <a:r>
              <a:rPr lang="en-US" dirty="0" err="1"/>
              <a:t>FoI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Integration of existing </a:t>
            </a:r>
            <a:r>
              <a:rPr lang="en-US" dirty="0" err="1"/>
              <a:t>FoI</a:t>
            </a:r>
            <a:r>
              <a:rPr lang="en-US" dirty="0"/>
              <a:t> with iot.schema.org, e.g., W3C Linked Building Data</a:t>
            </a:r>
          </a:p>
          <a:p>
            <a:r>
              <a:rPr lang="en-US" dirty="0"/>
              <a:t>First proposal for Semantic API with iot.schema.org</a:t>
            </a:r>
          </a:p>
          <a:p>
            <a:r>
              <a:rPr lang="en-US" dirty="0"/>
              <a:t>Continuation of </a:t>
            </a:r>
            <a:r>
              <a:rPr lang="en-US" dirty="0" err="1"/>
              <a:t>iotschema</a:t>
            </a:r>
            <a:r>
              <a:rPr lang="en-US" dirty="0"/>
              <a:t>-node-red Project</a:t>
            </a:r>
          </a:p>
          <a:p>
            <a:pPr lvl="1"/>
            <a:r>
              <a:rPr lang="en-US" dirty="0"/>
              <a:t>Better integration of discovery, Semantic API… 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8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Agenda and announcements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WoT</a:t>
            </a:r>
            <a:r>
              <a:rPr lang="en-US" dirty="0" smtClean="0"/>
              <a:t> Thing Directory discovery in the </a:t>
            </a:r>
            <a:r>
              <a:rPr lang="en-US" dirty="0" err="1" smtClean="0"/>
              <a:t>iotschema</a:t>
            </a:r>
            <a:r>
              <a:rPr lang="en-US" dirty="0" smtClean="0"/>
              <a:t>-node-red project</a:t>
            </a:r>
          </a:p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One Data Model Liaison Group</a:t>
            </a:r>
          </a:p>
          <a:p>
            <a:pPr lvl="1"/>
            <a:r>
              <a:rPr lang="en-US" dirty="0" smtClean="0"/>
              <a:t>W3C Community Group for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 smtClean="0"/>
              <a:t>Roadmap for 2019</a:t>
            </a:r>
          </a:p>
          <a:p>
            <a:pPr lvl="1"/>
            <a:r>
              <a:rPr lang="en-US" dirty="0" smtClean="0"/>
              <a:t>Other updates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iot.schema.org in Node-RED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there an easy way for a Web application developer to use iot.schema.org?</a:t>
            </a:r>
          </a:p>
          <a:p>
            <a:r>
              <a:rPr lang="en-US" sz="2800" dirty="0" smtClean="0"/>
              <a:t>Our goal is to provide a tool that:</a:t>
            </a:r>
          </a:p>
          <a:p>
            <a:pPr lvl="1"/>
            <a:r>
              <a:rPr lang="en-US" sz="2400" dirty="0" smtClean="0"/>
              <a:t>Does not require a developer to know RDF(S), JSON-LD, RDF Shapes etc. </a:t>
            </a:r>
          </a:p>
          <a:p>
            <a:pPr lvl="1"/>
            <a:r>
              <a:rPr lang="en-US" sz="2400" dirty="0" smtClean="0"/>
              <a:t>Enables an easy configuration of things when using iot.schema.org </a:t>
            </a:r>
          </a:p>
          <a:p>
            <a:pPr lvl="1"/>
            <a:r>
              <a:rPr lang="en-US" sz="2400" dirty="0" smtClean="0"/>
              <a:t>Avoids translations of serializations formats, data types, units etc.</a:t>
            </a:r>
            <a:endParaRPr lang="en-US" sz="2400" dirty="0"/>
          </a:p>
          <a:p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3704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Example: Controlling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Temperature  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sz="2500" dirty="0">
                <a:solidFill>
                  <a:prstClr val="black"/>
                </a:solidFill>
                <a:latin typeface="Calibri Light" panose="020F0302020204030204"/>
              </a:rPr>
              <a:t>Node-RED Application with </a:t>
            </a:r>
            <a:r>
              <a:rPr lang="en-US" sz="2500" dirty="0" smtClean="0">
                <a:solidFill>
                  <a:prstClr val="black"/>
                </a:solidFill>
                <a:latin typeface="Calibri Light" panose="020F0302020204030204"/>
              </a:rPr>
              <a:t>iot.schema.org Nodes</a:t>
            </a:r>
            <a:endParaRPr lang="en-US" dirty="0"/>
          </a:p>
        </p:txBody>
      </p:sp>
      <p:pic>
        <p:nvPicPr>
          <p:cNvPr id="3074" name="Picture 2" descr="D:\UserData\z0037u6t\Work on Standardisation Activities\iot.schema.org\Repositories\iotschema-node-red\images\Temperature Control Rec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9"/>
            <a:ext cx="8229600" cy="37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2867"/>
          <a:stretch/>
        </p:blipFill>
        <p:spPr bwMode="auto">
          <a:xfrm>
            <a:off x="467544" y="1700808"/>
            <a:ext cx="8229600" cy="411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87616" y="2204864"/>
            <a:ext cx="1388840" cy="345638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Integration of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WoT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 Thing Directory 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000" dirty="0" err="1">
                <a:solidFill>
                  <a:prstClr val="black"/>
                </a:solidFill>
                <a:latin typeface="Calibri Light" panose="020F0302020204030204"/>
              </a:rPr>
              <a:t>iotschema</a:t>
            </a:r>
            <a:r>
              <a:rPr lang="en-US" sz="4000" dirty="0">
                <a:solidFill>
                  <a:prstClr val="black"/>
                </a:solidFill>
                <a:latin typeface="Calibri Light" panose="020F0302020204030204"/>
              </a:rPr>
              <a:t>-node-red P</a:t>
            </a:r>
            <a:r>
              <a:rPr lang="en-US" sz="4000" dirty="0" smtClean="0">
                <a:solidFill>
                  <a:prstClr val="black"/>
                </a:solidFill>
                <a:latin typeface="Calibri Light" panose="020F0302020204030204"/>
              </a:rPr>
              <a:t>roject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6" t="14543" b="35593"/>
          <a:stretch/>
        </p:blipFill>
        <p:spPr bwMode="auto">
          <a:xfrm>
            <a:off x="5259795" y="1634299"/>
            <a:ext cx="3056621" cy="453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Outgrowth of "Hive", a well-attended meeting sponsored by the </a:t>
            </a:r>
            <a:r>
              <a:rPr lang="en-US" dirty="0" err="1" smtClean="0"/>
              <a:t>Zigbee</a:t>
            </a:r>
            <a:r>
              <a:rPr lang="en-US" dirty="0" smtClean="0"/>
              <a:t> Alliance in November</a:t>
            </a:r>
          </a:p>
          <a:p>
            <a:r>
              <a:rPr lang="en-US" dirty="0" smtClean="0"/>
              <a:t>Address the device interoperability problem across SDOs, Vendors, Service Providers</a:t>
            </a:r>
          </a:p>
          <a:p>
            <a:r>
              <a:rPr lang="en-US" dirty="0" smtClean="0"/>
              <a:t>Open membership, equal participation by company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, OCF, OneM2M, GSMA, </a:t>
            </a:r>
            <a:r>
              <a:rPr lang="en-US" dirty="0" err="1" smtClean="0"/>
              <a:t>EnOcean</a:t>
            </a:r>
            <a:endParaRPr lang="en-US" dirty="0" smtClean="0"/>
          </a:p>
          <a:p>
            <a:r>
              <a:rPr lang="en-US" dirty="0" smtClean="0"/>
              <a:t>Google, Comcast, Schneider Electric, Honeywell, Ericsson, Qualcomm, NXP, Orange, Cable Labs, Silicon Labs, Samsung, Huawei, Haier,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8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Administratively hosted by OCF </a:t>
            </a:r>
          </a:p>
          <a:p>
            <a:r>
              <a:rPr lang="en-US" dirty="0"/>
              <a:t>Skip </a:t>
            </a:r>
            <a:r>
              <a:rPr lang="en-US" dirty="0" smtClean="0"/>
              <a:t>Ashton (SiLabs, </a:t>
            </a:r>
            <a:r>
              <a:rPr lang="en-US" dirty="0" err="1" smtClean="0"/>
              <a:t>Zigbee</a:t>
            </a:r>
            <a:r>
              <a:rPr lang="en-US" dirty="0" smtClean="0"/>
              <a:t>) </a:t>
            </a:r>
            <a:r>
              <a:rPr lang="en-US" dirty="0"/>
              <a:t>is Chair</a:t>
            </a:r>
          </a:p>
          <a:p>
            <a:r>
              <a:rPr lang="en-US" dirty="0" smtClean="0"/>
              <a:t>Weekly meetings; the third was January 16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</a:p>
          <a:p>
            <a:r>
              <a:rPr lang="en-US" dirty="0" smtClean="0"/>
              <a:t>Scope </a:t>
            </a:r>
            <a:r>
              <a:rPr lang="en-US" dirty="0"/>
              <a:t>and Priorities are being </a:t>
            </a:r>
            <a:r>
              <a:rPr lang="en-US" dirty="0" smtClean="0"/>
              <a:t>discussed</a:t>
            </a:r>
          </a:p>
          <a:p>
            <a:r>
              <a:rPr lang="en-US" dirty="0" smtClean="0"/>
              <a:t>Presentations are being given on existing models and approaches</a:t>
            </a:r>
          </a:p>
          <a:p>
            <a:pPr lvl="1"/>
            <a:r>
              <a:rPr lang="en-US" dirty="0" smtClean="0"/>
              <a:t>January 4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January 16 </a:t>
            </a:r>
            <a:r>
              <a:rPr lang="mr-IN" dirty="0" smtClean="0"/>
              <a:t>–</a:t>
            </a:r>
            <a:r>
              <a:rPr lang="en-US" dirty="0" smtClean="0"/>
              <a:t> Nest/Weave  </a:t>
            </a:r>
          </a:p>
          <a:p>
            <a:r>
              <a:rPr lang="en-US" dirty="0" smtClean="0"/>
              <a:t>Exploratory phase, gathering input and opinions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1608"/>
            <a:ext cx="7886700" cy="1325563"/>
          </a:xfrm>
        </p:spPr>
        <p:txBody>
          <a:bodyPr/>
          <a:lstStyle/>
          <a:p>
            <a:r>
              <a:rPr lang="en-US" dirty="0" smtClean="0"/>
              <a:t>W3C Community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3425"/>
            <a:ext cx="8151668" cy="4351338"/>
          </a:xfrm>
        </p:spPr>
        <p:txBody>
          <a:bodyPr/>
          <a:lstStyle/>
          <a:p>
            <a:r>
              <a:rPr lang="en-US" dirty="0" smtClean="0"/>
              <a:t>We have proposed a new W3C CG for </a:t>
            </a:r>
            <a:r>
              <a:rPr lang="en-US" dirty="0" err="1" smtClean="0"/>
              <a:t>IoT</a:t>
            </a:r>
            <a:r>
              <a:rPr lang="en-US" dirty="0" smtClean="0"/>
              <a:t> Extensions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/>
              <a:t>https://www.w3.org/community/blog/2019/01/17/proposed-group-schema-extensions-for-</a:t>
            </a:r>
            <a:r>
              <a:rPr lang="en-US" dirty="0" err="1"/>
              <a:t>iot</a:t>
            </a:r>
            <a:r>
              <a:rPr lang="en-US" dirty="0"/>
              <a:t>-community-group/</a:t>
            </a:r>
            <a:endParaRPr lang="en-US" dirty="0" smtClean="0"/>
          </a:p>
          <a:p>
            <a:r>
              <a:rPr lang="en-US" dirty="0" smtClean="0"/>
              <a:t>The charter will be our current charter (see the </a:t>
            </a:r>
            <a:r>
              <a:rPr lang="en-US" dirty="0" err="1" smtClean="0"/>
              <a:t>github</a:t>
            </a:r>
            <a:r>
              <a:rPr lang="en-US" dirty="0" smtClean="0"/>
              <a:t> repository)</a:t>
            </a:r>
          </a:p>
          <a:p>
            <a:r>
              <a:rPr lang="en-US" dirty="0" smtClean="0"/>
              <a:t>Four additional supporting members are required to start the group</a:t>
            </a:r>
          </a:p>
          <a:p>
            <a:r>
              <a:rPr lang="en-US" dirty="0" smtClean="0"/>
              <a:t>https</a:t>
            </a:r>
            <a:r>
              <a:rPr lang="en-US" dirty="0"/>
              <a:t>://www.w3.org/community/groups/proposed/</a:t>
            </a:r>
          </a:p>
          <a:p>
            <a:pPr lvl="1"/>
            <a:r>
              <a:rPr lang="en-US" dirty="0"/>
              <a:t>Schema Extensions for </a:t>
            </a:r>
            <a:r>
              <a:rPr lang="en-US" dirty="0" err="1"/>
              <a:t>IoT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08196e94-c6d9-45d5-87e5-f7eedd66d072" isdomainofvalue="False" dataSourceId="3ef9f60c-ee3f-49da-bd8e-be786ce8830e"/>
</file>

<file path=customXml/item2.xml><?xml version="1.0" encoding="utf-8"?>
<VariableList UniqueId="08196e94-c6d9-45d5-87e5-f7eedd66d072" Name="AD_HOC" ContentType="XML" MajorVersion="0" MinorVersion="1" isLocalCopy="False" IsBaseObject="False" DataSourceId="3ef9f60c-ee3f-49da-bd8e-be786ce8830e" DataSourceMajorVersion="0" DataSourceMinorVersion="1"/>
</file>

<file path=customXml/item3.xml><?xml version="1.0" encoding="utf-8"?>
<VariableListDefinition name="Computed" displayName="Computed" id="87a35e05-47b9-4c9d-8663-1863a8b379a2" isdomainofvalue="False" dataSourceId="e3b72ae6-dc78-48cc-9ef6-4ad25f989dc1"/>
</file>

<file path=customXml/item4.xml><?xml version="1.0" encoding="utf-8"?>
<VariableList UniqueId="87a35e05-47b9-4c9d-8663-1863a8b379a2" Name="Computed" ContentType="XML" MajorVersion="0" MinorVersion="1" isLocalCopy="False" IsBaseObject="False" DataSourceId="e3b72ae6-dc78-48cc-9ef6-4ad25f989dc1" DataSourceMajorVersion="0" DataSourceMinorVersion="1"/>
</file>

<file path=customXml/item5.xml><?xml version="1.0" encoding="utf-8"?>
<VariableListDefinition name="System" displayName="System" id="8d3c380b-4528-4842-b76a-582a120f33a8" isdomainofvalue="False" dataSourceId="d270b0ca-fd32-4393-b48c-69522105350d"/>
</file>

<file path=customXml/item6.xml><?xml version="1.0" encoding="utf-8"?>
<VariableList UniqueId="8d3c380b-4528-4842-b76a-582a120f33a8" Name="System" ContentType="XML" MajorVersion="0" MinorVersion="1" isLocalCopy="False" IsBaseObject="False" DataSourceId="d270b0ca-fd32-4393-b48c-69522105350d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859FDAA5-92F5-4CAA-B537-8FD280DD13D8}">
  <ds:schemaRefs/>
</ds:datastoreItem>
</file>

<file path=customXml/itemProps2.xml><?xml version="1.0" encoding="utf-8"?>
<ds:datastoreItem xmlns:ds="http://schemas.openxmlformats.org/officeDocument/2006/customXml" ds:itemID="{05EE18CB-0F25-401D-A52A-B8F6BA744AD1}">
  <ds:schemaRefs/>
</ds:datastoreItem>
</file>

<file path=customXml/itemProps3.xml><?xml version="1.0" encoding="utf-8"?>
<ds:datastoreItem xmlns:ds="http://schemas.openxmlformats.org/officeDocument/2006/customXml" ds:itemID="{DA7B8851-9D1D-4463-916B-D2C02412B40D}">
  <ds:schemaRefs/>
</ds:datastoreItem>
</file>

<file path=customXml/itemProps4.xml><?xml version="1.0" encoding="utf-8"?>
<ds:datastoreItem xmlns:ds="http://schemas.openxmlformats.org/officeDocument/2006/customXml" ds:itemID="{D3AE1101-1415-4737-B53C-2E4C059159FF}">
  <ds:schemaRefs/>
</ds:datastoreItem>
</file>

<file path=customXml/itemProps5.xml><?xml version="1.0" encoding="utf-8"?>
<ds:datastoreItem xmlns:ds="http://schemas.openxmlformats.org/officeDocument/2006/customXml" ds:itemID="{C64D6718-D87F-4267-BEE8-6AFA3E0F7C60}">
  <ds:schemaRefs/>
</ds:datastoreItem>
</file>

<file path=customXml/itemProps6.xml><?xml version="1.0" encoding="utf-8"?>
<ds:datastoreItem xmlns:ds="http://schemas.openxmlformats.org/officeDocument/2006/customXml" ds:itemID="{5D86267E-3200-427C-BE0A-9C2C0395B15C}">
  <ds:schemaRefs/>
</ds:datastoreItem>
</file>

<file path=customXml/itemProps7.xml><?xml version="1.0" encoding="utf-8"?>
<ds:datastoreItem xmlns:ds="http://schemas.openxmlformats.org/officeDocument/2006/customXml" ds:itemID="{17B4BD35-D0AD-468D-8B12-9F854C1992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</Words>
  <Application>Microsoft Office PowerPoint</Application>
  <PresentationFormat>Letter Paper (8.5x11 in)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iot.schema.org  </vt:lpstr>
      <vt:lpstr>Agenda</vt:lpstr>
      <vt:lpstr>iot.schema.org in Node-RED</vt:lpstr>
      <vt:lpstr>Example: Controlling Temperature    Node-RED Application with iot.schema.org Nodes</vt:lpstr>
      <vt:lpstr>Integration of WoT Thing Directory in the iotschema-node-red Project</vt:lpstr>
      <vt:lpstr>Integration of WoT Thing Directory in the iotschema-node-red Project</vt:lpstr>
      <vt:lpstr>One Data Model Liaison Group</vt:lpstr>
      <vt:lpstr>One Data Model Liaison Group</vt:lpstr>
      <vt:lpstr>W3C Community Group</vt:lpstr>
      <vt:lpstr>W3C Community Group</vt:lpstr>
      <vt:lpstr>2019 Roadmap </vt:lpstr>
      <vt:lpstr>2019 Roadmap Cont’d </vt:lpstr>
      <vt:lpstr>2019 Roadmap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Anicic, Darko (CT RDA IOT EWT-DE)</cp:lastModifiedBy>
  <cp:revision>28</cp:revision>
  <dcterms:created xsi:type="dcterms:W3CDTF">2019-01-17T04:23:39Z</dcterms:created>
  <dcterms:modified xsi:type="dcterms:W3CDTF">2019-01-17T13:34:51Z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