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295" r:id="rId4"/>
    <p:sldId id="300" r:id="rId5"/>
    <p:sldId id="302" r:id="rId6"/>
    <p:sldId id="294" r:id="rId7"/>
    <p:sldId id="296" r:id="rId8"/>
    <p:sldId id="297" r:id="rId9"/>
    <p:sldId id="299" r:id="rId10"/>
    <p:sldId id="298" r:id="rId11"/>
    <p:sldId id="301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>
        <p:scale>
          <a:sx n="125" d="100"/>
          <a:sy n="125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376E-A002-4F42-A6A4-F0665EC0790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4CA3-1AC2-6B4C-8E03-8E6403E4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Definitions for Semantic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7128"/>
            <a:ext cx="6858000" cy="1655762"/>
          </a:xfrm>
        </p:spPr>
        <p:txBody>
          <a:bodyPr/>
          <a:lstStyle/>
          <a:p>
            <a:r>
              <a:rPr lang="en-US" dirty="0" smtClean="0"/>
              <a:t>WISHI Teleconference</a:t>
            </a:r>
            <a:endParaRPr lang="en-US" dirty="0" smtClean="0"/>
          </a:p>
          <a:p>
            <a:r>
              <a:rPr lang="en-US" dirty="0" smtClean="0"/>
              <a:t>September 20,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124030"/>
            <a:ext cx="81699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"properties":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"color":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"type": "object",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"type": "iot:ColorMap",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properties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"hue":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"@type": ["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iot:Hue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iot:HueData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"type": "number",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"minimum": 0,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"maximum": 360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},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saturation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"@type": ["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iot:Saturation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iot:SaturationData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"type": "number",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"minimum": 0,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"maximum": 1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},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"@type": ["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iot:Level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","</a:t>
            </a:r>
            <a:r>
              <a:rPr lang="is-I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iot:LevelData</a:t>
            </a:r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"type": "number",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"minimum": 0,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"maximum": 1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}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</a:t>
            </a:r>
          </a:p>
          <a:p>
            <a:r>
              <a:rPr lang="is-I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Use Case Example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3667773" y="2687317"/>
            <a:ext cx="1383131" cy="696191"/>
          </a:xfrm>
          <a:prstGeom prst="parallelogram">
            <a:avLst>
              <a:gd name="adj" fmla="val 3872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TD 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8" idx="3"/>
          </p:cNvCxnSpPr>
          <p:nvPr/>
        </p:nvCxnSpPr>
        <p:spPr>
          <a:xfrm flipV="1">
            <a:off x="4219632" y="3383508"/>
            <a:ext cx="4903" cy="768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5" idx="3"/>
            <a:endCxn id="8" idx="5"/>
          </p:cNvCxnSpPr>
          <p:nvPr/>
        </p:nvCxnSpPr>
        <p:spPr>
          <a:xfrm>
            <a:off x="2837519" y="3035413"/>
            <a:ext cx="965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33" idx="1"/>
          </p:cNvCxnSpPr>
          <p:nvPr/>
        </p:nvCxnSpPr>
        <p:spPr>
          <a:xfrm>
            <a:off x="4916101" y="3035413"/>
            <a:ext cx="8848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635954" y="4155462"/>
            <a:ext cx="1167356" cy="936261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Alexa 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4626173" y="4503556"/>
            <a:ext cx="1283599" cy="86244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5800992" y="2687318"/>
            <a:ext cx="1283599" cy="696191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Thing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1553920" y="2687317"/>
            <a:ext cx="1283599" cy="696191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Discovery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7658" y="2003105"/>
            <a:ext cx="121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Rules and Templates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355169" y="3504271"/>
            <a:ext cx="953036" cy="89018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25"/>
            <a:ext cx="7886700" cy="1325563"/>
          </a:xfrm>
        </p:spPr>
        <p:txBody>
          <a:bodyPr/>
          <a:lstStyle/>
          <a:p>
            <a:r>
              <a:rPr lang="en-US" dirty="0" smtClean="0"/>
              <a:t>Semantic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3188"/>
            <a:ext cx="7886700" cy="50682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iot.schema.org</a:t>
            </a:r>
            <a:r>
              <a:rPr lang="en-US" dirty="0" smtClean="0"/>
              <a:t> Semantic Categories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Annotation is semantic metadata that applications can use in discovery and configuration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Link target attributes, embedded </a:t>
            </a:r>
            <a:r>
              <a:rPr lang="en-US" dirty="0" err="1" smtClean="0"/>
              <a:t>microformats</a:t>
            </a:r>
            <a:r>
              <a:rPr lang="en-US" dirty="0" smtClean="0"/>
              <a:t> in web pages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Annotation of schemas and descriptors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CoRE</a:t>
            </a:r>
            <a:r>
              <a:rPr lang="en-US" dirty="0" smtClean="0"/>
              <a:t> Link-Format (LWM2M)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JSON-Schema (</a:t>
            </a:r>
            <a:r>
              <a:rPr lang="en-US" dirty="0" err="1" smtClean="0"/>
              <a:t>OpenAPI</a:t>
            </a:r>
            <a:r>
              <a:rPr lang="en-US" dirty="0" smtClean="0"/>
              <a:t>, OCF, Amazon)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HAL, CORAL, Hydra, JSON-</a:t>
            </a:r>
            <a:r>
              <a:rPr lang="en-US" dirty="0" err="1" smtClean="0"/>
              <a:t>Hyperschema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W3C TD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51" y="109453"/>
            <a:ext cx="8375073" cy="1325563"/>
          </a:xfrm>
        </p:spPr>
        <p:txBody>
          <a:bodyPr/>
          <a:lstStyle/>
          <a:p>
            <a:r>
              <a:rPr lang="en-US" smtClean="0"/>
              <a:t>iot.schema.org Semantic Categories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InteractionPattern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8749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1588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4262" y="3360207"/>
            <a:ext cx="84109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510241" y="2763337"/>
            <a:ext cx="1104090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8" idx="1"/>
          </p:cNvCxnSpPr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58207" y="230819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59402" y="2056487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providesOutputData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2046721" y="2299426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DataItem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091812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261503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13837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99244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0"/>
            <a:endCxn id="4" idx="2"/>
          </p:cNvCxnSpPr>
          <p:nvPr/>
        </p:nvCxnSpPr>
        <p:spPr>
          <a:xfrm flipV="1"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0" name="Straight Arrow Connector 29"/>
          <p:cNvCxnSpPr>
            <a:stCxn id="38" idx="2"/>
            <a:endCxn id="28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Capability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640" y="1947545"/>
            <a:ext cx="8341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iot:ColorControlCapability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"Color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Control",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ColorControlCapability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iot:providesInteractionPattern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iot:Hue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iot:Saturation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iot:SetHue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iot:SetSaturation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iot:SetColor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1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30" y="395606"/>
            <a:ext cx="78867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smtClean="0"/>
              <a:t>Interaction Definition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4885" y="2360037"/>
            <a:ext cx="77025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"iot:SetColor",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"rdfs:Class",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"rdfs:comment": "Set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Color 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Action",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"rdfs:label": "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SetColorAction",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"rdfs:subClassOf": { "@id": "iot:Action"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"iot:acceptsInputData": [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"iot:HueData"},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"iot:SaturationData"},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"iot:LevelData"},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"iot:SwitchData"},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"iot:TransitionTimeData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"}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align with existing definitions + enable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9945"/>
            <a:ext cx="7886700" cy="4351338"/>
          </a:xfrm>
        </p:spPr>
        <p:txBody>
          <a:bodyPr/>
          <a:lstStyle/>
          <a:p>
            <a:r>
              <a:rPr lang="en-US" dirty="0" smtClean="0"/>
              <a:t>Capabilities </a:t>
            </a:r>
            <a:r>
              <a:rPr lang="mr-IN" dirty="0" smtClean="0"/>
              <a:t>–</a:t>
            </a:r>
            <a:r>
              <a:rPr lang="en-US" dirty="0" smtClean="0"/>
              <a:t> use in discovery</a:t>
            </a:r>
          </a:p>
          <a:p>
            <a:pPr lvl="1"/>
            <a:r>
              <a:rPr lang="en-US" dirty="0" smtClean="0"/>
              <a:t>LWM2M Objects, OCF Resource Types, </a:t>
            </a:r>
            <a:r>
              <a:rPr lang="en-US" dirty="0" err="1" smtClean="0"/>
              <a:t>Zigbee</a:t>
            </a:r>
            <a:r>
              <a:rPr lang="en-US" dirty="0" smtClean="0"/>
              <a:t> Clusters, Alexa Skills, SmartThings Capabilities</a:t>
            </a:r>
          </a:p>
          <a:p>
            <a:r>
              <a:rPr lang="en-US" dirty="0" smtClean="0"/>
              <a:t>Interactions </a:t>
            </a:r>
            <a:r>
              <a:rPr lang="mr-IN" dirty="0" smtClean="0"/>
              <a:t>–</a:t>
            </a:r>
            <a:r>
              <a:rPr lang="en-US" dirty="0" smtClean="0"/>
              <a:t> configure applications</a:t>
            </a:r>
          </a:p>
          <a:p>
            <a:pPr lvl="1"/>
            <a:r>
              <a:rPr lang="en-US" dirty="0" smtClean="0"/>
              <a:t>Commands, Actions, Events, Subscriptions</a:t>
            </a:r>
          </a:p>
          <a:p>
            <a:pPr lvl="1"/>
            <a:r>
              <a:rPr lang="en-US" dirty="0" smtClean="0"/>
              <a:t>Target Resources for read/update or other interactions</a:t>
            </a:r>
          </a:p>
          <a:p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adapt to specific formats and types</a:t>
            </a:r>
          </a:p>
          <a:p>
            <a:pPr lvl="1"/>
            <a:r>
              <a:rPr lang="en-US" dirty="0" smtClean="0"/>
              <a:t>Payload format</a:t>
            </a:r>
          </a:p>
          <a:p>
            <a:pPr lvl="1"/>
            <a:r>
              <a:rPr lang="en-US" dirty="0" smtClean="0"/>
              <a:t>Number type and range</a:t>
            </a:r>
          </a:p>
          <a:p>
            <a:pPr lvl="1"/>
            <a:r>
              <a:rPr lang="en-US" dirty="0" smtClean="0"/>
              <a:t>Units of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Alexa Skill </a:t>
            </a:r>
            <a:r>
              <a:rPr lang="mr-IN" dirty="0" smtClean="0"/>
              <a:t>–</a:t>
            </a:r>
            <a:r>
              <a:rPr lang="en-US" dirty="0" smtClean="0"/>
              <a:t> uses JSON-Schema</a:t>
            </a:r>
          </a:p>
          <a:p>
            <a:r>
              <a:rPr lang="en-US" dirty="0" smtClean="0"/>
              <a:t>OCF Definition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OpenAPI</a:t>
            </a:r>
            <a:r>
              <a:rPr lang="en-US" dirty="0" smtClean="0"/>
              <a:t>, JSON-Schema</a:t>
            </a:r>
          </a:p>
          <a:p>
            <a:r>
              <a:rPr lang="en-US" dirty="0" smtClean="0"/>
              <a:t>LWM2M Link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163"/>
            <a:ext cx="7886700" cy="1325563"/>
          </a:xfrm>
        </p:spPr>
        <p:txBody>
          <a:bodyPr/>
          <a:lstStyle/>
          <a:p>
            <a:r>
              <a:rPr lang="en-US" dirty="0" smtClean="0"/>
              <a:t>Alexa Skill API Message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5" y="1482726"/>
            <a:ext cx="85153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directive":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header":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namespace":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Alexa.ColorController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name": "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payloadVersion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"3",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"1bd5d003-31b9-476f-ad03-71d471922820",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correlationToken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"dFMb0z+PgpgdDmluhJ1LddFvSqZ/jCc8ptlAKulUj90jSqg=="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},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endpoint":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scope":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BearerToken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token": "access-token-from-skill"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},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endpointId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"endpoint-001",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cookie": {}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},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payload":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350.5,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saturation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0.7138,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0.6524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} 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289" y="205232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8319" y="5455920"/>
            <a:ext cx="14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Properties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3180081" y="2283153"/>
            <a:ext cx="2312208" cy="434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66160" y="5665008"/>
            <a:ext cx="770025" cy="21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part is the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125" y="2848600"/>
            <a:ext cx="8159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is-I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actions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"setColor":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"@type" : "</a:t>
            </a:r>
            <a:r>
              <a:rPr lang="is-I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iot:SetColor</a:t>
            </a:r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"input":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"description": "From the Alexa message request schema",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"type": "object",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"properties":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"directive":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"type": "object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32043</TotalTime>
  <Words>324</Words>
  <Application>Microsoft Macintosh PowerPoint</Application>
  <PresentationFormat>Letter Paper (8.5x11 in)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</vt:lpstr>
      <vt:lpstr>Mangal</vt:lpstr>
      <vt:lpstr>Arial</vt:lpstr>
      <vt:lpstr>Office Theme</vt:lpstr>
      <vt:lpstr>iot.schema.org Definitions for Semantic Annotation</vt:lpstr>
      <vt:lpstr>Semantic Annotation</vt:lpstr>
      <vt:lpstr>iot.schema.org Semantic Categories</vt:lpstr>
      <vt:lpstr>Example Capability Definition</vt:lpstr>
      <vt:lpstr>Example Interaction Definition</vt:lpstr>
      <vt:lpstr>Categories align with existing definitions + enable adaptation</vt:lpstr>
      <vt:lpstr>Examples </vt:lpstr>
      <vt:lpstr>Alexa Skill API Message Example</vt:lpstr>
      <vt:lpstr>Message part is the Action</vt:lpstr>
      <vt:lpstr>Data part</vt:lpstr>
      <vt:lpstr>Use Case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Interoperability</dc:title>
  <dc:creator>Michael Koster</dc:creator>
  <cp:lastModifiedBy>Michael Koster</cp:lastModifiedBy>
  <cp:revision>156</cp:revision>
  <cp:lastPrinted>2018-08-16T05:18:36Z</cp:lastPrinted>
  <dcterms:created xsi:type="dcterms:W3CDTF">2018-06-28T04:34:41Z</dcterms:created>
  <dcterms:modified xsi:type="dcterms:W3CDTF">2018-09-20T13:48:00Z</dcterms:modified>
</cp:coreProperties>
</file>