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78" r:id="rId3"/>
    <p:sldId id="279" r:id="rId4"/>
    <p:sldId id="280" r:id="rId5"/>
    <p:sldId id="285" r:id="rId6"/>
    <p:sldId id="281" r:id="rId7"/>
    <p:sldId id="283" r:id="rId8"/>
    <p:sldId id="287" r:id="rId9"/>
    <p:sldId id="286" r:id="rId10"/>
    <p:sldId id="288" r:id="rId11"/>
    <p:sldId id="282" r:id="rId12"/>
    <p:sldId id="284" r:id="rId13"/>
    <p:sldId id="261" r:id="rId14"/>
    <p:sldId id="258" r:id="rId15"/>
    <p:sldId id="276" r:id="rId16"/>
    <p:sldId id="277" r:id="rId17"/>
    <p:sldId id="269" r:id="rId18"/>
    <p:sldId id="267" r:id="rId1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C2DD5-0024-5F45-84E4-03ED3E9E7B66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4FBCF-C3C7-B24B-9323-9B8C8BD54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4E1DC-81B4-C744-9ABE-A5E6ED439FE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5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72982"/>
            <a:ext cx="7772400" cy="2387600"/>
          </a:xfrm>
        </p:spPr>
        <p:txBody>
          <a:bodyPr/>
          <a:lstStyle/>
          <a:p>
            <a:r>
              <a:rPr lang="en-US" dirty="0" err="1" smtClean="0"/>
              <a:t>iot.schema.org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1941" y="3622819"/>
            <a:ext cx="7180118" cy="1655762"/>
          </a:xfrm>
        </p:spPr>
        <p:txBody>
          <a:bodyPr/>
          <a:lstStyle/>
          <a:p>
            <a:r>
              <a:rPr lang="en-US" dirty="0" smtClean="0"/>
              <a:t>Community Teleconference</a:t>
            </a:r>
          </a:p>
          <a:p>
            <a:r>
              <a:rPr lang="en-US" dirty="0" smtClean="0"/>
              <a:t>October 18, 2018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331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(Work in progress)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cases and development in the WISHI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7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Teleconferences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Amelie </a:t>
            </a:r>
            <a:r>
              <a:rPr lang="en-US" dirty="0" err="1" smtClean="0"/>
              <a:t>Gyrard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Semantic Web of Things</a:t>
            </a:r>
          </a:p>
          <a:p>
            <a:pPr lvl="1"/>
            <a:r>
              <a:rPr lang="en-US" dirty="0" smtClean="0"/>
              <a:t>Industry-wide survey of existing definitions</a:t>
            </a:r>
          </a:p>
          <a:p>
            <a:r>
              <a:rPr lang="en-US" dirty="0" smtClean="0"/>
              <a:t>Bruce </a:t>
            </a:r>
            <a:r>
              <a:rPr lang="en-US" dirty="0" err="1" smtClean="0"/>
              <a:t>Nordman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Lawrence Berkeley Laboratory</a:t>
            </a:r>
          </a:p>
          <a:p>
            <a:pPr lvl="1"/>
            <a:r>
              <a:rPr lang="en-US" dirty="0" smtClean="0"/>
              <a:t>Device descriptions for energy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8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teleconference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4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Problem being solved: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808049"/>
            <a:ext cx="6718300" cy="3784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15769" y="5710009"/>
            <a:ext cx="30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Source: https</a:t>
            </a:r>
            <a:r>
              <a:rPr lang="en-US" dirty="0" smtClean="0"/>
              <a:t>://</a:t>
            </a:r>
            <a:r>
              <a:rPr lang="en-US" dirty="0" err="1" smtClean="0"/>
              <a:t>xkcd.com</a:t>
            </a:r>
            <a:r>
              <a:rPr lang="en-US" dirty="0" smtClean="0"/>
              <a:t>/927/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9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217"/>
            <a:ext cx="7886700" cy="1325563"/>
          </a:xfrm>
        </p:spPr>
        <p:txBody>
          <a:bodyPr/>
          <a:lstStyle/>
          <a:p>
            <a:r>
              <a:rPr lang="en-US" dirty="0" smtClean="0"/>
              <a:t>Problem being solved </a:t>
            </a:r>
            <a:r>
              <a:rPr lang="mr-IN" dirty="0" smtClean="0"/>
              <a:t>–</a:t>
            </a:r>
            <a:r>
              <a:rPr lang="en-US" dirty="0" smtClean="0"/>
              <a:t> Semantic Interoperability for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73671"/>
            <a:ext cx="7886700" cy="4351338"/>
          </a:xfrm>
        </p:spPr>
        <p:txBody>
          <a:bodyPr/>
          <a:lstStyle/>
          <a:p>
            <a:r>
              <a:rPr lang="en-US" dirty="0" smtClean="0"/>
              <a:t>Acknowledge the diversity of </a:t>
            </a:r>
            <a:r>
              <a:rPr lang="en-US" dirty="0" err="1" smtClean="0"/>
              <a:t>IoT</a:t>
            </a:r>
            <a:r>
              <a:rPr lang="en-US" dirty="0" smtClean="0"/>
              <a:t> device ecosystems </a:t>
            </a:r>
          </a:p>
          <a:p>
            <a:pPr lvl="1"/>
            <a:r>
              <a:rPr lang="en-US" dirty="0" smtClean="0"/>
              <a:t>Not another device standard </a:t>
            </a:r>
          </a:p>
          <a:p>
            <a:pPr lvl="1"/>
            <a:r>
              <a:rPr lang="en-US" dirty="0" smtClean="0"/>
              <a:t>Adaptive to diverse protocol, language, and data models </a:t>
            </a:r>
          </a:p>
          <a:p>
            <a:pPr lvl="1"/>
            <a:r>
              <a:rPr lang="en-US" dirty="0" smtClean="0"/>
              <a:t>Distill the common and stable operational features </a:t>
            </a:r>
          </a:p>
          <a:p>
            <a:pPr lvl="1"/>
            <a:r>
              <a:rPr lang="en-US" dirty="0" smtClean="0"/>
              <a:t>Second "narrow waist" for systems above IP networks</a:t>
            </a:r>
          </a:p>
          <a:p>
            <a:r>
              <a:rPr lang="en-US" dirty="0" smtClean="0"/>
              <a:t>Address the ease of use of Semantic Web for </a:t>
            </a:r>
            <a:r>
              <a:rPr lang="en-US" dirty="0" err="1" smtClean="0"/>
              <a:t>IoT</a:t>
            </a:r>
            <a:r>
              <a:rPr lang="en-US" dirty="0" smtClean="0"/>
              <a:t> and use of </a:t>
            </a:r>
            <a:r>
              <a:rPr lang="en-US" dirty="0" err="1" smtClean="0"/>
              <a:t>IoT</a:t>
            </a:r>
            <a:r>
              <a:rPr lang="en-US" dirty="0" smtClean="0"/>
              <a:t> for Semantic Web</a:t>
            </a:r>
          </a:p>
          <a:p>
            <a:pPr lvl="1"/>
            <a:r>
              <a:rPr lang="en-US" dirty="0" smtClean="0"/>
              <a:t>Not another </a:t>
            </a:r>
            <a:r>
              <a:rPr lang="en-US" dirty="0" err="1" smtClean="0"/>
              <a:t>IoT</a:t>
            </a:r>
            <a:r>
              <a:rPr lang="en-US" dirty="0" smtClean="0"/>
              <a:t> ontology</a:t>
            </a:r>
          </a:p>
          <a:p>
            <a:pPr lvl="1"/>
            <a:r>
              <a:rPr lang="en-US" dirty="0" smtClean="0"/>
              <a:t>A conceptual layer that models connected things in relation to existing ontologies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07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Narrow Waist in System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2449243" y="5308600"/>
            <a:ext cx="850900" cy="520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OCF</a:t>
            </a:r>
          </a:p>
        </p:txBody>
      </p:sp>
      <p:sp>
        <p:nvSpPr>
          <p:cNvPr id="5" name="Rectangle 4"/>
          <p:cNvSpPr/>
          <p:nvPr/>
        </p:nvSpPr>
        <p:spPr>
          <a:xfrm>
            <a:off x="3554143" y="5308600"/>
            <a:ext cx="863600" cy="520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dotdot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1743" y="5308600"/>
            <a:ext cx="1127130" cy="520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LWM2M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8293" y="5308600"/>
            <a:ext cx="1079500" cy="520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Fairhair</a:t>
            </a:r>
          </a:p>
        </p:txBody>
      </p:sp>
      <p:sp>
        <p:nvSpPr>
          <p:cNvPr id="8" name="Cloud 7"/>
          <p:cNvSpPr/>
          <p:nvPr/>
        </p:nvSpPr>
        <p:spPr>
          <a:xfrm>
            <a:off x="1930400" y="3784600"/>
            <a:ext cx="3136900" cy="1079500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IP Networks LAN/WAN (WiFi, Thread)</a:t>
            </a:r>
          </a:p>
        </p:txBody>
      </p:sp>
      <p:sp>
        <p:nvSpPr>
          <p:cNvPr id="9" name="Rectangle 8"/>
          <p:cNvSpPr/>
          <p:nvPr/>
        </p:nvSpPr>
        <p:spPr>
          <a:xfrm>
            <a:off x="1930400" y="3048000"/>
            <a:ext cx="3136900" cy="5970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Semantic Interoperability (Software Adaptation)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1612900" y="1803400"/>
            <a:ext cx="603250" cy="749300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App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4673600" y="1803400"/>
            <a:ext cx="603250" cy="749300"/>
          </a:xfrm>
          <a:prstGeom prst="foldedCorner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App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3632200" y="1803400"/>
            <a:ext cx="603250" cy="749300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App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2622550" y="1803400"/>
            <a:ext cx="603250" cy="7493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App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76930" y="1848366"/>
            <a:ext cx="25812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Many Applications. Local and Remote </a:t>
            </a:r>
            <a:endParaRPr lang="en-US" sz="2000" b="1"/>
          </a:p>
        </p:txBody>
      </p:sp>
      <p:sp>
        <p:nvSpPr>
          <p:cNvPr id="15" name="Rectangle 14"/>
          <p:cNvSpPr/>
          <p:nvPr/>
        </p:nvSpPr>
        <p:spPr>
          <a:xfrm>
            <a:off x="5876930" y="5181600"/>
            <a:ext cx="26701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Many Devices, Different Ecosystems</a:t>
            </a:r>
            <a:endParaRPr lang="en-US" sz="2000" b="1"/>
          </a:p>
        </p:txBody>
      </p:sp>
      <p:sp>
        <p:nvSpPr>
          <p:cNvPr id="17" name="Rectangle 16"/>
          <p:cNvSpPr/>
          <p:nvPr/>
        </p:nvSpPr>
        <p:spPr>
          <a:xfrm>
            <a:off x="5876930" y="3128984"/>
            <a:ext cx="2009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Common Infrastructure</a:t>
            </a:r>
          </a:p>
          <a:p>
            <a:r>
              <a:rPr lang="en-US" sz="2000" b="1">
                <a:solidFill>
                  <a:srgbClr val="000000"/>
                </a:solidFill>
              </a:rPr>
              <a:t>(Protocols, Formats, and Meta Models)</a:t>
            </a:r>
            <a:endParaRPr lang="en-US" sz="2000" b="1"/>
          </a:p>
        </p:txBody>
      </p:sp>
      <p:sp>
        <p:nvSpPr>
          <p:cNvPr id="18" name="Right Brace 17"/>
          <p:cNvSpPr/>
          <p:nvPr/>
        </p:nvSpPr>
        <p:spPr>
          <a:xfrm>
            <a:off x="5308600" y="3048000"/>
            <a:ext cx="339730" cy="179070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 rot="19672423">
            <a:off x="2204968" y="2393795"/>
            <a:ext cx="495300" cy="1980870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 rot="18736401">
            <a:off x="4425949" y="4033781"/>
            <a:ext cx="495300" cy="1521399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 rot="3014476">
            <a:off x="1968500" y="4052419"/>
            <a:ext cx="495300" cy="1521399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 rot="1644884">
            <a:off x="4296218" y="2431337"/>
            <a:ext cx="495300" cy="1931168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 rot="20657248">
            <a:off x="2846018" y="2515008"/>
            <a:ext cx="495300" cy="1718707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-Down Arrow 23"/>
          <p:cNvSpPr/>
          <p:nvPr/>
        </p:nvSpPr>
        <p:spPr>
          <a:xfrm rot="825512">
            <a:off x="3518752" y="2505862"/>
            <a:ext cx="495300" cy="1623511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 rot="20657248">
            <a:off x="3710210" y="4284476"/>
            <a:ext cx="495300" cy="1039990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 rot="1819610">
            <a:off x="2908226" y="4345328"/>
            <a:ext cx="495300" cy="1039990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68488" y="3837474"/>
            <a:ext cx="142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Internet of Things</a:t>
            </a:r>
            <a:endParaRPr lang="en-US" b="1"/>
          </a:p>
        </p:txBody>
      </p:sp>
      <p:sp>
        <p:nvSpPr>
          <p:cNvPr id="27" name="Rectangle 26"/>
          <p:cNvSpPr/>
          <p:nvPr/>
        </p:nvSpPr>
        <p:spPr>
          <a:xfrm>
            <a:off x="1068488" y="2973337"/>
            <a:ext cx="1111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Web of Things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893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333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Diverse Devices and </a:t>
            </a:r>
            <a:r>
              <a:rPr lang="en-US" sz="4000" dirty="0" smtClean="0"/>
              <a:t>Applications, Common Protocols and Semantics 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730500" y="5036131"/>
            <a:ext cx="2209800" cy="482600"/>
          </a:xfrm>
          <a:prstGeom prst="rect">
            <a:avLst/>
          </a:prstGeom>
          <a:solidFill>
            <a:srgbClr val="CCC1D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Transport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5145464" y="5092765"/>
            <a:ext cx="1038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UDP/TCP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30500" y="4553531"/>
            <a:ext cx="2209800" cy="482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Protocols, Formats </a:t>
            </a:r>
          </a:p>
        </p:txBody>
      </p:sp>
      <p:sp>
        <p:nvSpPr>
          <p:cNvPr id="7" name="Rectangle 6"/>
          <p:cNvSpPr/>
          <p:nvPr/>
        </p:nvSpPr>
        <p:spPr>
          <a:xfrm>
            <a:off x="5145464" y="4597465"/>
            <a:ext cx="3377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IETF CoAP, CBOR, Link-Format </a:t>
            </a:r>
            <a:endParaRPr lang="en-US" sz="2000" b="1"/>
          </a:p>
        </p:txBody>
      </p:sp>
      <p:sp>
        <p:nvSpPr>
          <p:cNvPr id="8" name="Rectangle 7"/>
          <p:cNvSpPr/>
          <p:nvPr/>
        </p:nvSpPr>
        <p:spPr>
          <a:xfrm>
            <a:off x="2730500" y="4070931"/>
            <a:ext cx="2209800" cy="482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Device Ecosystems</a:t>
            </a:r>
          </a:p>
        </p:txBody>
      </p:sp>
      <p:sp>
        <p:nvSpPr>
          <p:cNvPr id="9" name="Rectangle 8"/>
          <p:cNvSpPr/>
          <p:nvPr/>
        </p:nvSpPr>
        <p:spPr>
          <a:xfrm>
            <a:off x="5145464" y="4127565"/>
            <a:ext cx="274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OCF, </a:t>
            </a:r>
            <a:r>
              <a:rPr lang="en-US" dirty="0" smtClean="0">
                <a:solidFill>
                  <a:schemeClr val="tx1"/>
                </a:solidFill>
              </a:rPr>
              <a:t>OMA, </a:t>
            </a:r>
            <a:r>
              <a:rPr lang="en-US" err="1" smtClean="0">
                <a:solidFill>
                  <a:schemeClr val="tx1"/>
                </a:solidFill>
              </a:rPr>
              <a:t>Zigbee</a:t>
            </a:r>
            <a:r>
              <a:rPr lang="en-US" smtClean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Fairhair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35938" y="5518731"/>
            <a:ext cx="2209800" cy="482600"/>
          </a:xfrm>
          <a:prstGeom prst="rect">
            <a:avLst/>
          </a:prstGeom>
          <a:solidFill>
            <a:srgbClr val="CCC1D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Networks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50902" y="5575365"/>
            <a:ext cx="2181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WiFi, IPV6, Bluetooth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35938" y="3588331"/>
            <a:ext cx="2209800" cy="482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Protocol Binding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30500" y="3105731"/>
            <a:ext cx="2209800" cy="482600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Thing Description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30500" y="2623131"/>
            <a:ext cx="2209800" cy="482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Semantic Vocab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5062002" y="3105731"/>
            <a:ext cx="297398" cy="96520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55683" y="3365565"/>
            <a:ext cx="2603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W3C Thing Description</a:t>
            </a:r>
            <a:endParaRPr lang="en-US" sz="2000" b="1"/>
          </a:p>
        </p:txBody>
      </p:sp>
      <p:sp>
        <p:nvSpPr>
          <p:cNvPr id="19" name="Rectangle 18"/>
          <p:cNvSpPr/>
          <p:nvPr/>
        </p:nvSpPr>
        <p:spPr>
          <a:xfrm>
            <a:off x="5194300" y="2661231"/>
            <a:ext cx="1773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iot.schema.org</a:t>
            </a:r>
            <a:endParaRPr lang="en-US" sz="2000" b="1"/>
          </a:p>
        </p:txBody>
      </p:sp>
      <p:sp>
        <p:nvSpPr>
          <p:cNvPr id="20" name="Right Brace 19"/>
          <p:cNvSpPr/>
          <p:nvPr/>
        </p:nvSpPr>
        <p:spPr>
          <a:xfrm flipH="1" flipV="1">
            <a:off x="2318802" y="2623131"/>
            <a:ext cx="297398" cy="144780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flipH="1" flipV="1">
            <a:off x="2318802" y="4553531"/>
            <a:ext cx="297398" cy="144780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03200" y="4826065"/>
            <a:ext cx="200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/>
                </a:solidFill>
              </a:rPr>
              <a:t>Internet of Things </a:t>
            </a:r>
          </a:p>
          <a:p>
            <a:pPr algn="r"/>
            <a:r>
              <a:rPr lang="en-US">
                <a:solidFill>
                  <a:schemeClr val="tx1"/>
                </a:solidFill>
              </a:rPr>
              <a:t>Narrow Waist</a:t>
            </a:r>
          </a:p>
          <a:p>
            <a:pPr algn="r"/>
            <a:r>
              <a:rPr lang="en-US"/>
              <a:t>of Protocols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" y="2878500"/>
            <a:ext cx="175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/>
              <a:t>Web of Things</a:t>
            </a:r>
          </a:p>
          <a:p>
            <a:pPr algn="r"/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Narrow Waist</a:t>
            </a:r>
          </a:p>
          <a:p>
            <a:pPr algn="r"/>
            <a:r>
              <a:rPr lang="en-US"/>
              <a:t> of Semantics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30500" y="2140531"/>
            <a:ext cx="2209800" cy="48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94300" y="2152199"/>
            <a:ext cx="2679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Interoperable Applications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73100" y="2065700"/>
            <a:ext cx="153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/>
                </a:solidFill>
              </a:rPr>
              <a:t>Diverse Applications</a:t>
            </a:r>
            <a:endParaRPr lang="en-US" b="1"/>
          </a:p>
        </p:txBody>
      </p:sp>
      <p:sp>
        <p:nvSpPr>
          <p:cNvPr id="27" name="Rectangle 26"/>
          <p:cNvSpPr/>
          <p:nvPr/>
        </p:nvSpPr>
        <p:spPr>
          <a:xfrm>
            <a:off x="998034" y="4025965"/>
            <a:ext cx="1211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/>
                </a:solidFill>
              </a:rPr>
              <a:t>Diverse Devices </a:t>
            </a:r>
            <a:endParaRPr lang="en-US" b="1"/>
          </a:p>
        </p:txBody>
      </p:sp>
      <p:cxnSp>
        <p:nvCxnSpPr>
          <p:cNvPr id="29" name="Straight Arrow Connector 28"/>
          <p:cNvCxnSpPr>
            <a:stCxn id="26" idx="3"/>
          </p:cNvCxnSpPr>
          <p:nvPr/>
        </p:nvCxnSpPr>
        <p:spPr>
          <a:xfrm flipV="1">
            <a:off x="2209800" y="2381831"/>
            <a:ext cx="406400" cy="70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209800" y="4363031"/>
            <a:ext cx="406400" cy="70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665381" y="2546931"/>
            <a:ext cx="2358521" cy="1606034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65381" y="4496896"/>
            <a:ext cx="2358521" cy="611485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3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101" y="0"/>
            <a:ext cx="7886700" cy="1325563"/>
          </a:xfrm>
        </p:spPr>
        <p:txBody>
          <a:bodyPr/>
          <a:lstStyle/>
          <a:p>
            <a:r>
              <a:rPr lang="en-US" dirty="0" smtClean="0"/>
              <a:t>Integration </a:t>
            </a:r>
            <a:r>
              <a:rPr lang="en-US" dirty="0"/>
              <a:t>with other O</a:t>
            </a:r>
            <a:r>
              <a:rPr lang="en-US" dirty="0" smtClean="0"/>
              <a:t>ntologies 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2519394" y="3803075"/>
            <a:ext cx="2082448" cy="690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iot.schema.org</a:t>
            </a:r>
            <a:r>
              <a:rPr lang="en-US" sz="2400" dirty="0" smtClean="0">
                <a:solidFill>
                  <a:schemeClr val="tx1"/>
                </a:solidFill>
              </a:rPr>
              <a:t> Definition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5824" y="4623953"/>
            <a:ext cx="0" cy="5507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555824" y="3075713"/>
            <a:ext cx="0" cy="558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38880" y="2306792"/>
            <a:ext cx="2633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Feature of Interest, O&amp;M Situation, Provenance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59311" y="5174672"/>
            <a:ext cx="2593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Quantities, Units, Shapes, Property Value Constraint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716143" y="4140780"/>
            <a:ext cx="75986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673220" y="3800485"/>
            <a:ext cx="1351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Software Affordances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48101" y="1503273"/>
            <a:ext cx="788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Enables Well-Characterized </a:t>
            </a:r>
            <a:r>
              <a:rPr lang="en-US" sz="2400" dirty="0" smtClean="0"/>
              <a:t>interactions with Physical Entities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5165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things to the real world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9418" y="3480954"/>
            <a:ext cx="1672937" cy="5507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Door 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9418" y="5016205"/>
            <a:ext cx="1672937" cy="5507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2415887" y="4031672"/>
            <a:ext cx="0" cy="9845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25091" y="3564081"/>
            <a:ext cx="51954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25090" y="5113620"/>
            <a:ext cx="51954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33215" y="2902370"/>
            <a:ext cx="39530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err="1" smtClean="0">
                <a:solidFill>
                  <a:srgbClr val="FF0000"/>
                </a:solidFill>
              </a:rPr>
              <a:t>DoorLock</a:t>
            </a:r>
            <a:r>
              <a:rPr lang="en-US" u="sng" dirty="0" smtClean="0">
                <a:solidFill>
                  <a:schemeClr val="tx1"/>
                </a:solidFill>
              </a:rPr>
              <a:t> Capability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 err="1" smtClean="0">
                <a:solidFill>
                  <a:srgbClr val="FF0000"/>
                </a:solidFill>
              </a:rPr>
              <a:t>ActuateLock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Interaction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ActuateUnlock</a:t>
            </a:r>
            <a:r>
              <a:rPr lang="en-US" dirty="0" smtClean="0"/>
              <a:t> Interaction</a:t>
            </a:r>
          </a:p>
          <a:p>
            <a:r>
              <a:rPr lang="en-US" dirty="0" smtClean="0"/>
              <a:t>- </a:t>
            </a:r>
            <a:r>
              <a:rPr lang="en-US" dirty="0" err="1" smtClean="0">
                <a:solidFill>
                  <a:srgbClr val="FF0000"/>
                </a:solidFill>
              </a:rPr>
              <a:t>GetState</a:t>
            </a:r>
            <a:r>
              <a:rPr lang="en-US" dirty="0" smtClean="0"/>
              <a:t> Interaction -&gt; </a:t>
            </a:r>
            <a:r>
              <a:rPr lang="en-US" dirty="0" err="1" smtClean="0">
                <a:solidFill>
                  <a:srgbClr val="FF0000"/>
                </a:solidFill>
              </a:rPr>
              <a:t>LockState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30229" y="4282487"/>
            <a:ext cx="1789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isAssociatedWith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17372" y="4913027"/>
            <a:ext cx="19597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- Is A </a:t>
            </a:r>
            <a:r>
              <a:rPr lang="en-US" dirty="0" smtClean="0"/>
              <a:t>Front Door</a:t>
            </a:r>
          </a:p>
          <a:p>
            <a:r>
              <a:rPr lang="en-US" dirty="0" smtClean="0"/>
              <a:t>- Opens To Outside</a:t>
            </a:r>
          </a:p>
          <a:p>
            <a:r>
              <a:rPr lang="en-US" dirty="0" smtClean="0"/>
              <a:t>- Is A </a:t>
            </a:r>
            <a:r>
              <a:rPr lang="en-US" dirty="0" smtClean="0">
                <a:solidFill>
                  <a:srgbClr val="FF0000"/>
                </a:solidFill>
              </a:rPr>
              <a:t>Security Door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8587" y="2027680"/>
            <a:ext cx="5172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"Lock Security Doors and Check" Action </a:t>
            </a:r>
          </a:p>
        </p:txBody>
      </p:sp>
      <p:sp>
        <p:nvSpPr>
          <p:cNvPr id="18" name="Oval 17"/>
          <p:cNvSpPr/>
          <p:nvPr/>
        </p:nvSpPr>
        <p:spPr>
          <a:xfrm>
            <a:off x="628650" y="1612830"/>
            <a:ext cx="7865918" cy="32211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40377" y="4329139"/>
            <a:ext cx="5501987" cy="196775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116796" y="4373801"/>
            <a:ext cx="157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iot.schema.org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206749" y="5651691"/>
            <a:ext cx="1733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other ontologies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2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 out from the SSN workshop</a:t>
            </a:r>
          </a:p>
          <a:p>
            <a:r>
              <a:rPr lang="en-US" dirty="0" smtClean="0"/>
              <a:t>Upcoming </a:t>
            </a:r>
            <a:r>
              <a:rPr lang="en-US" dirty="0" err="1" smtClean="0"/>
              <a:t>plugfests</a:t>
            </a:r>
            <a:r>
              <a:rPr lang="en-US" dirty="0" smtClean="0"/>
              <a:t> and interop events</a:t>
            </a:r>
          </a:p>
          <a:p>
            <a:r>
              <a:rPr lang="en-US" dirty="0" smtClean="0"/>
              <a:t>Node-RED nodes for Semantic Interoperability </a:t>
            </a:r>
          </a:p>
          <a:p>
            <a:r>
              <a:rPr lang="en-US" dirty="0" smtClean="0"/>
              <a:t>Developer tools discussion</a:t>
            </a:r>
          </a:p>
          <a:p>
            <a:r>
              <a:rPr lang="en-US" dirty="0" smtClean="0"/>
              <a:t>Planning</a:t>
            </a:r>
          </a:p>
          <a:p>
            <a:r>
              <a:rPr lang="en-US" dirty="0" smtClean="0"/>
              <a:t>AOB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SSN Workshop at ICSW2018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Presented </a:t>
            </a:r>
            <a:r>
              <a:rPr lang="en-US" dirty="0" err="1" smtClean="0"/>
              <a:t>iot.schema.org</a:t>
            </a:r>
            <a:r>
              <a:rPr lang="en-US" dirty="0" smtClean="0"/>
              <a:t> at the SSN Workshop last week</a:t>
            </a:r>
          </a:p>
          <a:p>
            <a:r>
              <a:rPr lang="en-US" dirty="0" smtClean="0"/>
              <a:t>Presentation is in the teleconferences folder</a:t>
            </a:r>
          </a:p>
          <a:p>
            <a:r>
              <a:rPr lang="en-US" dirty="0" smtClean="0"/>
              <a:t>Discussion:</a:t>
            </a:r>
          </a:p>
          <a:p>
            <a:pPr lvl="1"/>
            <a:r>
              <a:rPr lang="en-US" dirty="0" smtClean="0"/>
              <a:t>Action, Event, Property terms are badly overloaded</a:t>
            </a:r>
          </a:p>
          <a:p>
            <a:pPr lvl="1"/>
            <a:r>
              <a:rPr lang="en-US" dirty="0" smtClean="0"/>
              <a:t>When will the definitions be available on </a:t>
            </a:r>
            <a:r>
              <a:rPr lang="en-US" dirty="0" err="1" smtClean="0"/>
              <a:t>schema.org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do we create and use definitions?</a:t>
            </a:r>
          </a:p>
          <a:p>
            <a:pPr lvl="1"/>
            <a:r>
              <a:rPr lang="en-US" dirty="0" smtClean="0"/>
              <a:t>What tools are available for definitions and annotation</a:t>
            </a:r>
          </a:p>
          <a:p>
            <a:pPr lvl="1"/>
            <a:r>
              <a:rPr lang="en-US" dirty="0" smtClean="0"/>
              <a:t>How do we use definitions with existing device ecosystems?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0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SSN Workshop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Presentations on Automotive, Building Management, Home Care use cases</a:t>
            </a:r>
          </a:p>
          <a:p>
            <a:r>
              <a:rPr lang="en-US" dirty="0" smtClean="0"/>
              <a:t>Clear focus on Feature of Interest concepts</a:t>
            </a:r>
          </a:p>
          <a:p>
            <a:r>
              <a:rPr lang="en-US" dirty="0" smtClean="0"/>
              <a:t>Gap analysis for Semantic </a:t>
            </a:r>
            <a:r>
              <a:rPr lang="en-US" dirty="0" err="1" smtClean="0"/>
              <a:t>IoT</a:t>
            </a:r>
            <a:endParaRPr lang="en-US" dirty="0" smtClean="0"/>
          </a:p>
          <a:p>
            <a:pPr lvl="1"/>
            <a:r>
              <a:rPr lang="en-US" dirty="0" smtClean="0"/>
              <a:t>Taxonomy of Observable Properties</a:t>
            </a:r>
          </a:p>
          <a:p>
            <a:pPr lvl="1"/>
            <a:r>
              <a:rPr lang="en-US" dirty="0" err="1" smtClean="0"/>
              <a:t>FoI</a:t>
            </a:r>
            <a:r>
              <a:rPr lang="en-US" dirty="0" smtClean="0"/>
              <a:t> Vocabularies</a:t>
            </a:r>
          </a:p>
          <a:p>
            <a:pPr lvl="1"/>
            <a:r>
              <a:rPr lang="en-US" dirty="0" smtClean="0"/>
              <a:t>Sensor/Actuator Vocabulary</a:t>
            </a:r>
          </a:p>
          <a:p>
            <a:pPr lvl="1"/>
            <a:r>
              <a:rPr lang="en-US" dirty="0" smtClean="0"/>
              <a:t>Vocabulary for processes and procedures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Plugfests</a:t>
            </a:r>
            <a:r>
              <a:rPr lang="en-US" dirty="0" smtClean="0"/>
              <a:t> and Interop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09" y="1825625"/>
            <a:ext cx="8406246" cy="4351338"/>
          </a:xfrm>
        </p:spPr>
        <p:txBody>
          <a:bodyPr/>
          <a:lstStyle/>
          <a:p>
            <a:r>
              <a:rPr lang="en-US" dirty="0" smtClean="0"/>
              <a:t>Web of Things Virtual </a:t>
            </a:r>
            <a:r>
              <a:rPr lang="en-US" dirty="0" err="1" smtClean="0"/>
              <a:t>Plugfest</a:t>
            </a:r>
            <a:r>
              <a:rPr lang="en-US" dirty="0" smtClean="0"/>
              <a:t> was September 25-28</a:t>
            </a:r>
          </a:p>
          <a:p>
            <a:pPr lvl="1"/>
            <a:r>
              <a:rPr lang="en-US" dirty="0" smtClean="0"/>
              <a:t>Limited semantic interoperability testing due to directory issues</a:t>
            </a:r>
          </a:p>
          <a:p>
            <a:r>
              <a:rPr lang="en-US" dirty="0" smtClean="0"/>
              <a:t>Web of Things </a:t>
            </a:r>
            <a:r>
              <a:rPr lang="en-US" dirty="0" err="1" smtClean="0"/>
              <a:t>Plugfest</a:t>
            </a:r>
            <a:r>
              <a:rPr lang="en-US" dirty="0" smtClean="0"/>
              <a:t> at TPAC, Lyon, October 20-21</a:t>
            </a:r>
          </a:p>
          <a:p>
            <a:pPr lvl="1"/>
            <a:r>
              <a:rPr lang="en-US" dirty="0" smtClean="0"/>
              <a:t>Test cases and scenarios are defined</a:t>
            </a:r>
          </a:p>
          <a:p>
            <a:r>
              <a:rPr lang="en-US" dirty="0" smtClean="0"/>
              <a:t>WISHI Hackathon at IETF103, Bangkok, November 3-4</a:t>
            </a:r>
          </a:p>
          <a:p>
            <a:pPr lvl="1"/>
            <a:r>
              <a:rPr lang="en-US" dirty="0" smtClean="0"/>
              <a:t>The intersection of Hypermedia and Semantic Interoperability </a:t>
            </a:r>
          </a:p>
          <a:p>
            <a:pPr lvl="1"/>
            <a:r>
              <a:rPr lang="en-US" dirty="0" smtClean="0"/>
              <a:t>Point of focus to resolve the hypermedia control question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7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on Node-RED and Semantic 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Darko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4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871"/>
            <a:ext cx="7886700" cy="1325563"/>
          </a:xfrm>
        </p:spPr>
        <p:txBody>
          <a:bodyPr/>
          <a:lstStyle/>
          <a:p>
            <a:r>
              <a:rPr lang="en-US" dirty="0" smtClean="0"/>
              <a:t>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434"/>
            <a:ext cx="7886700" cy="4351338"/>
          </a:xfrm>
        </p:spPr>
        <p:txBody>
          <a:bodyPr/>
          <a:lstStyle/>
          <a:p>
            <a:r>
              <a:rPr lang="en-US" dirty="0" smtClean="0"/>
              <a:t>How to create and maintain definitions</a:t>
            </a:r>
          </a:p>
          <a:p>
            <a:r>
              <a:rPr lang="en-US" dirty="0" smtClean="0"/>
              <a:t>How to use definitions in deployed systems</a:t>
            </a:r>
          </a:p>
          <a:p>
            <a:r>
              <a:rPr lang="en-US" b="1" dirty="0" smtClean="0"/>
              <a:t>How to apply definitions to existing device ecosystems and </a:t>
            </a:r>
            <a:r>
              <a:rPr lang="en-US" b="1" dirty="0" err="1" smtClean="0"/>
              <a:t>FoI</a:t>
            </a:r>
            <a:r>
              <a:rPr lang="en-US" b="1" dirty="0" smtClean="0"/>
              <a:t> definitions </a:t>
            </a:r>
          </a:p>
          <a:p>
            <a:pPr lvl="1"/>
            <a:r>
              <a:rPr lang="en-US" dirty="0" smtClean="0"/>
              <a:t>OMA LWM2M</a:t>
            </a:r>
          </a:p>
          <a:p>
            <a:pPr lvl="1"/>
            <a:r>
              <a:rPr lang="en-US" dirty="0" smtClean="0"/>
              <a:t>OCF</a:t>
            </a:r>
          </a:p>
          <a:p>
            <a:pPr lvl="1"/>
            <a:r>
              <a:rPr lang="en-US" dirty="0" smtClean="0"/>
              <a:t>W3C WOT Thing Description</a:t>
            </a:r>
          </a:p>
          <a:p>
            <a:pPr lvl="1"/>
            <a:r>
              <a:rPr lang="en-US" dirty="0" err="1" smtClean="0"/>
              <a:t>Genivi</a:t>
            </a:r>
            <a:r>
              <a:rPr lang="en-US" dirty="0" smtClean="0"/>
              <a:t> VSS</a:t>
            </a:r>
          </a:p>
          <a:p>
            <a:pPr lvl="1"/>
            <a:r>
              <a:rPr lang="en-US" dirty="0" smtClean="0"/>
              <a:t>Haystack/Brick</a:t>
            </a:r>
          </a:p>
          <a:p>
            <a:pPr lvl="1"/>
            <a:r>
              <a:rPr lang="en-US" dirty="0" smtClean="0"/>
              <a:t>What about Amazon Alexa, SmartThings, etc.</a:t>
            </a:r>
          </a:p>
          <a:p>
            <a:pPr lvl="1"/>
            <a:r>
              <a:rPr lang="en-US" dirty="0" smtClean="0"/>
              <a:t>Other APIs using OAS/Swagger, HAL, JSON </a:t>
            </a:r>
            <a:r>
              <a:rPr lang="en-US" dirty="0" err="1" smtClean="0"/>
              <a:t>Hyperschema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1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r>
              <a:rPr lang="en-US" dirty="0"/>
              <a:t>Applying </a:t>
            </a:r>
            <a:r>
              <a:rPr lang="en-US" dirty="0" err="1"/>
              <a:t>iot.schema.org</a:t>
            </a:r>
            <a:r>
              <a:rPr lang="en-US" dirty="0"/>
              <a:t> definitions to existing ecosystems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088"/>
            <a:ext cx="7886700" cy="4689475"/>
          </a:xfrm>
        </p:spPr>
        <p:txBody>
          <a:bodyPr/>
          <a:lstStyle/>
          <a:p>
            <a:r>
              <a:rPr lang="en-US" dirty="0" smtClean="0"/>
              <a:t>Existing definitions in some machine-readable format</a:t>
            </a:r>
          </a:p>
          <a:p>
            <a:pPr lvl="1"/>
            <a:r>
              <a:rPr lang="en-US" dirty="0" smtClean="0"/>
              <a:t>XML, JSON-Schema, JSON, others e.g. YAML</a:t>
            </a:r>
          </a:p>
          <a:p>
            <a:r>
              <a:rPr lang="en-US" dirty="0" smtClean="0"/>
              <a:t>Annotate the definitions with Semantic terms to describe affordances</a:t>
            </a:r>
          </a:p>
          <a:p>
            <a:pPr lvl="1"/>
            <a:r>
              <a:rPr lang="en-US" dirty="0" smtClean="0"/>
              <a:t>JSON-LD schema can be annotated as in WOT TD</a:t>
            </a:r>
          </a:p>
          <a:p>
            <a:pPr lvl="1"/>
            <a:r>
              <a:rPr lang="en-US" dirty="0" smtClean="0"/>
              <a:t>Other annotation techniques (WISHI Research)</a:t>
            </a:r>
          </a:p>
          <a:p>
            <a:pPr lvl="1"/>
            <a:r>
              <a:rPr lang="en-US" dirty="0" smtClean="0"/>
              <a:t>Use existing definition or create new definitions</a:t>
            </a:r>
          </a:p>
          <a:p>
            <a:r>
              <a:rPr lang="en-US" dirty="0" smtClean="0"/>
              <a:t>Generate hypermedia controls from the annotated definitions</a:t>
            </a:r>
          </a:p>
          <a:p>
            <a:pPr lvl="1"/>
            <a:r>
              <a:rPr lang="en-US" dirty="0" smtClean="0"/>
              <a:t>TD Generator</a:t>
            </a:r>
          </a:p>
          <a:p>
            <a:pPr lvl="1"/>
            <a:r>
              <a:rPr lang="en-US" dirty="0" smtClean="0"/>
              <a:t>Other annotations of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0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81"/>
            <a:ext cx="7886700" cy="1325563"/>
          </a:xfrm>
        </p:spPr>
        <p:txBody>
          <a:bodyPr/>
          <a:lstStyle/>
          <a:p>
            <a:r>
              <a:rPr lang="en-US" dirty="0" smtClean="0"/>
              <a:t>Annotation of a JSON Schema fragment using JSON-LD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6845" y="168255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Menlo" charset="0"/>
              </a:rPr>
              <a:t>{</a:t>
            </a:r>
          </a:p>
          <a:p>
            <a:r>
              <a:rPr lang="en-US" dirty="0">
                <a:latin typeface="Menlo" charset="0"/>
              </a:rPr>
              <a:t> </a:t>
            </a:r>
            <a:r>
              <a:rPr lang="en-US" dirty="0" smtClean="0">
                <a:latin typeface="Menlo" charset="0"/>
              </a:rPr>
              <a:t>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object</a:t>
            </a:r>
            <a:r>
              <a:rPr lang="mr-IN" dirty="0">
                <a:latin typeface="Menlo" charset="0"/>
              </a:rPr>
              <a:t>",</a:t>
            </a:r>
          </a:p>
          <a:p>
            <a:r>
              <a:rPr lang="en-US" dirty="0" smtClean="0">
                <a:latin typeface="Menlo" charset="0"/>
              </a:rPr>
              <a:t>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properties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name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bri</a:t>
            </a:r>
            <a:r>
              <a:rPr lang="mr-IN" dirty="0">
                <a:latin typeface="Menlo" charset="0"/>
              </a:rPr>
              <a:t>",</a:t>
            </a:r>
          </a:p>
          <a:p>
            <a:r>
              <a:rPr lang="en-US" dirty="0" smtClean="0">
                <a:latin typeface="Menlo" charset="0"/>
              </a:rPr>
              <a:t>    </a:t>
            </a:r>
            <a:r>
              <a:rPr lang="mr-IN" dirty="0" smtClean="0">
                <a:latin typeface="Menlo" charset="0"/>
              </a:rPr>
              <a:t>"@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["</a:t>
            </a:r>
            <a:r>
              <a:rPr lang="mr-IN" dirty="0" err="1">
                <a:latin typeface="Menlo" charset="0"/>
              </a:rPr>
              <a:t>iot:LevelData</a:t>
            </a:r>
            <a:r>
              <a:rPr lang="mr-IN" dirty="0">
                <a:latin typeface="Menlo" charset="0"/>
              </a:rPr>
              <a:t>" ],</a:t>
            </a:r>
          </a:p>
          <a:p>
            <a:r>
              <a:rPr lang="en-US" dirty="0" smtClean="0">
                <a:latin typeface="Menlo" charset="0"/>
              </a:rPr>
              <a:t>  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integer</a:t>
            </a:r>
            <a:r>
              <a:rPr lang="mr-IN" dirty="0">
                <a:latin typeface="Menlo" charset="0"/>
              </a:rPr>
              <a:t>",</a:t>
            </a:r>
          </a:p>
          <a:p>
            <a:r>
              <a:rPr lang="en-US" dirty="0" smtClean="0">
                <a:latin typeface="Menlo" charset="0"/>
              </a:rPr>
              <a:t>  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min</a:t>
            </a:r>
            <a:r>
              <a:rPr lang="mr-IN" dirty="0">
                <a:latin typeface="Menlo" charset="0"/>
              </a:rPr>
              <a:t>": 0,</a:t>
            </a:r>
          </a:p>
          <a:p>
            <a:r>
              <a:rPr lang="en-US" dirty="0" smtClean="0">
                <a:latin typeface="Menlo" charset="0"/>
              </a:rPr>
              <a:t>  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max</a:t>
            </a:r>
            <a:r>
              <a:rPr lang="mr-IN" dirty="0">
                <a:latin typeface="Menlo" charset="0"/>
              </a:rPr>
              <a:t>": 254</a:t>
            </a:r>
          </a:p>
          <a:p>
            <a:r>
              <a:rPr lang="mr-IN" dirty="0" smtClean="0">
                <a:latin typeface="Menlo" charset="0"/>
              </a:rPr>
              <a:t>}</a:t>
            </a:r>
            <a:r>
              <a:rPr lang="en-US" dirty="0" smtClean="0">
                <a:latin typeface="Menlo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  </a:t>
            </a:r>
            <a:endParaRPr lang="mr-I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4436393"/>
            <a:ext cx="7886700" cy="2286525"/>
          </a:xfrm>
        </p:spPr>
        <p:txBody>
          <a:bodyPr/>
          <a:lstStyle/>
          <a:p>
            <a:pPr lvl="1"/>
            <a:r>
              <a:rPr lang="en-US" dirty="0" smtClean="0"/>
              <a:t>Annotated schema is used to generate hypermedia controls for instances</a:t>
            </a:r>
          </a:p>
          <a:p>
            <a:pPr lvl="1"/>
            <a:r>
              <a:rPr lang="en-US" dirty="0" smtClean="0"/>
              <a:t>E.g. a link with a target attribute containing the annotation</a:t>
            </a:r>
          </a:p>
        </p:txBody>
      </p:sp>
    </p:spTree>
    <p:extLst>
      <p:ext uri="{BB962C8B-B14F-4D97-AF65-F5344CB8AC3E}">
        <p14:creationId xmlns:p14="http://schemas.microsoft.com/office/powerpoint/2010/main" val="198360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15573</TotalTime>
  <Words>740</Words>
  <Application>Microsoft Macintosh PowerPoint</Application>
  <PresentationFormat>Letter Paper (8.5x11 in)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Mangal</vt:lpstr>
      <vt:lpstr>Menlo</vt:lpstr>
      <vt:lpstr>Arial</vt:lpstr>
      <vt:lpstr>Office Theme</vt:lpstr>
      <vt:lpstr>iot.schema.org</vt:lpstr>
      <vt:lpstr>Agenda</vt:lpstr>
      <vt:lpstr>SSN Workshop at ICSW2018</vt:lpstr>
      <vt:lpstr>SSN Workshop (contd)</vt:lpstr>
      <vt:lpstr>Plugfests and Interop events</vt:lpstr>
      <vt:lpstr>Presentation on Node-RED and Semantic Interoperability</vt:lpstr>
      <vt:lpstr>Developer tools</vt:lpstr>
      <vt:lpstr>Applying iot.schema.org definitions to existing ecosystems</vt:lpstr>
      <vt:lpstr>Annotation of a JSON Schema fragment using JSON-LD</vt:lpstr>
      <vt:lpstr>(Work in progress)</vt:lpstr>
      <vt:lpstr>Upcoming Teleconferences </vt:lpstr>
      <vt:lpstr>AOB</vt:lpstr>
      <vt:lpstr>This is the Problem being solved:</vt:lpstr>
      <vt:lpstr>Problem being solved – Semantic Interoperability for IoT</vt:lpstr>
      <vt:lpstr>Narrow Waist in System Design</vt:lpstr>
      <vt:lpstr>Diverse Devices and Applications, Common Protocols and Semantics </vt:lpstr>
      <vt:lpstr>Integration with other Ontologies </vt:lpstr>
      <vt:lpstr>Connect things to the real world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Koster</dc:creator>
  <cp:lastModifiedBy>Michael Koster</cp:lastModifiedBy>
  <cp:revision>113</cp:revision>
  <cp:lastPrinted>2018-10-09T20:38:35Z</cp:lastPrinted>
  <dcterms:created xsi:type="dcterms:W3CDTF">2018-10-07T20:20:28Z</dcterms:created>
  <dcterms:modified xsi:type="dcterms:W3CDTF">2018-10-18T15:56:15Z</dcterms:modified>
</cp:coreProperties>
</file>