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767" r:id="rId2"/>
    <p:sldId id="867" r:id="rId3"/>
    <p:sldId id="884" r:id="rId4"/>
    <p:sldId id="874" r:id="rId5"/>
    <p:sldId id="907" r:id="rId6"/>
    <p:sldId id="887" r:id="rId7"/>
    <p:sldId id="885" r:id="rId8"/>
    <p:sldId id="891" r:id="rId9"/>
    <p:sldId id="892" r:id="rId10"/>
    <p:sldId id="893" r:id="rId11"/>
    <p:sldId id="895" r:id="rId12"/>
    <p:sldId id="896" r:id="rId13"/>
    <p:sldId id="894" r:id="rId14"/>
    <p:sldId id="899" r:id="rId15"/>
    <p:sldId id="900" r:id="rId16"/>
    <p:sldId id="901" r:id="rId17"/>
    <p:sldId id="903" r:id="rId18"/>
    <p:sldId id="904" r:id="rId19"/>
    <p:sldId id="902" r:id="rId20"/>
    <p:sldId id="910" r:id="rId21"/>
    <p:sldId id="908" r:id="rId22"/>
    <p:sldId id="909" r:id="rId23"/>
    <p:sldId id="911"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4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e contenuto_Bas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hasCustomPrompt="1"/>
          </p:nvPr>
        </p:nvSpPr>
        <p:spPr>
          <a:xfrm>
            <a:off x="846959" y="176270"/>
            <a:ext cx="7194018" cy="727113"/>
          </a:xfrm>
        </p:spPr>
        <p:txBody>
          <a:bodyPr lIns="91440" tIns="45720" rIns="91440" bIns="45720" rtlCol="0" anchor="b">
            <a:noAutofit/>
          </a:bodyPr>
          <a:lstStyle>
            <a:lvl1pPr>
              <a:defRPr sz="4000">
                <a:solidFill>
                  <a:schemeClr val="bg2">
                    <a:lumMod val="10000"/>
                  </a:schemeClr>
                </a:solidFill>
              </a:defRPr>
            </a:lvl1pPr>
          </a:lstStyle>
          <a:p>
            <a:pPr rtl="0"/>
            <a:r>
              <a:rPr lang="it-IT" noProof="0"/>
              <a:t>Paper Title</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850391" y="1112703"/>
            <a:ext cx="10491863" cy="4752387"/>
          </a:xfrm>
        </p:spPr>
        <p:txBody>
          <a:bodyPr rtlCol="0"/>
          <a:lstStyle>
            <a:lvl1pPr marL="0" indent="0">
              <a:lnSpc>
                <a:spcPct val="110000"/>
              </a:lnSpc>
              <a:buNone/>
              <a:defRPr sz="2000">
                <a:solidFill>
                  <a:schemeClr val="bg2">
                    <a:lumMod val="25000"/>
                  </a:schemeClr>
                </a:solidFill>
              </a:defRPr>
            </a:lvl1pPr>
            <a:lvl2pPr marL="228600">
              <a:defRPr sz="1800">
                <a:solidFill>
                  <a:schemeClr val="bg2">
                    <a:lumMod val="25000"/>
                  </a:schemeClr>
                </a:solidFill>
              </a:defRPr>
            </a:lvl2pPr>
            <a:lvl3pPr marL="457200">
              <a:defRPr sz="1600">
                <a:solidFill>
                  <a:schemeClr val="bg2">
                    <a:lumMod val="25000"/>
                  </a:schemeClr>
                </a:solidFill>
              </a:defRPr>
            </a:lvl3pPr>
            <a:lvl4pPr marL="685800">
              <a:defRPr sz="1400">
                <a:solidFill>
                  <a:schemeClr val="bg2">
                    <a:lumMod val="25000"/>
                  </a:schemeClr>
                </a:solidFill>
              </a:defRPr>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p:txBody>
      </p:sp>
      <p:cxnSp>
        <p:nvCxnSpPr>
          <p:cNvPr id="9" name="Connettore diritto 8">
            <a:extLst>
              <a:ext uri="{FF2B5EF4-FFF2-40B4-BE49-F238E27FC236}">
                <a16:creationId xmlns:a16="http://schemas.microsoft.com/office/drawing/2014/main" id="{FA8B3D0E-ED3F-46FA-AE79-5FEFDE9168E3}"/>
              </a:ext>
            </a:extLst>
          </p:cNvPr>
          <p:cNvCxnSpPr>
            <a:cxnSpLocks/>
          </p:cNvCxnSpPr>
          <p:nvPr userDrawn="1"/>
        </p:nvCxnSpPr>
        <p:spPr>
          <a:xfrm>
            <a:off x="0" y="949689"/>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Elemento gra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
        <p:nvSpPr>
          <p:cNvPr id="19" name="Elemento gra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
        <p:nvSpPr>
          <p:cNvPr id="18" name="Segnaposto data 3">
            <a:extLst>
              <a:ext uri="{FF2B5EF4-FFF2-40B4-BE49-F238E27FC236}">
                <a16:creationId xmlns:a16="http://schemas.microsoft.com/office/drawing/2014/main" id="{9698D2CE-63E8-4692-A246-5B349C645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a:t>Date</a:t>
            </a:r>
            <a:endParaRPr lang="it-IT">
              <a:solidFill>
                <a:schemeClr val="accent1"/>
              </a:solidFill>
            </a:endParaRPr>
          </a:p>
        </p:txBody>
      </p:sp>
      <p:sp>
        <p:nvSpPr>
          <p:cNvPr id="20" name="Segnaposto piè di pagina 4">
            <a:extLst>
              <a:ext uri="{FF2B5EF4-FFF2-40B4-BE49-F238E27FC236}">
                <a16:creationId xmlns:a16="http://schemas.microsoft.com/office/drawing/2014/main" id="{75BBE34D-9F48-4D69-A78E-8AF7FB531B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a:t>Paper Title</a:t>
            </a:r>
            <a:endParaRPr lang="it-IT">
              <a:solidFill>
                <a:schemeClr val="accent1"/>
              </a:solidFill>
            </a:endParaRPr>
          </a:p>
        </p:txBody>
      </p:sp>
      <p:sp>
        <p:nvSpPr>
          <p:cNvPr id="21" name="Segnaposto numero diapositiva 5">
            <a:extLst>
              <a:ext uri="{FF2B5EF4-FFF2-40B4-BE49-F238E27FC236}">
                <a16:creationId xmlns:a16="http://schemas.microsoft.com/office/drawing/2014/main" id="{BB999826-D7C9-4E3F-82C5-B8967B9836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a:solidFill>
                <a:schemeClr val="accent1"/>
              </a:solidFill>
            </a:endParaRPr>
          </a:p>
        </p:txBody>
      </p:sp>
      <p:sp>
        <p:nvSpPr>
          <p:cNvPr id="13" name="Segnaposto contenuto 2">
            <a:extLst>
              <a:ext uri="{FF2B5EF4-FFF2-40B4-BE49-F238E27FC236}">
                <a16:creationId xmlns:a16="http://schemas.microsoft.com/office/drawing/2014/main" id="{F9689E90-9770-40BD-A745-4EA7C74C73C6}"/>
              </a:ext>
            </a:extLst>
          </p:cNvPr>
          <p:cNvSpPr>
            <a:spLocks noGrp="1"/>
          </p:cNvSpPr>
          <p:nvPr>
            <p:ph idx="10" hasCustomPrompt="1"/>
          </p:nvPr>
        </p:nvSpPr>
        <p:spPr>
          <a:xfrm>
            <a:off x="855009" y="5957455"/>
            <a:ext cx="10491863" cy="318654"/>
          </a:xfrm>
        </p:spPr>
        <p:txBody>
          <a:bodyPr rtlCol="0">
            <a:normAutofit/>
          </a:bodyPr>
          <a:lstStyle>
            <a:lvl1pPr marL="0" indent="0">
              <a:lnSpc>
                <a:spcPct val="110000"/>
              </a:lnSpc>
              <a:buNone/>
              <a:defRPr sz="1400">
                <a:solidFill>
                  <a:schemeClr val="bg2">
                    <a:lumMod val="75000"/>
                  </a:schemeClr>
                </a:solidFill>
              </a:defRPr>
            </a:lvl1pPr>
            <a:lvl2pPr marL="228600">
              <a:defRPr sz="1800">
                <a:solidFill>
                  <a:schemeClr val="bg2">
                    <a:lumMod val="25000"/>
                  </a:schemeClr>
                </a:solidFill>
              </a:defRPr>
            </a:lvl2pPr>
            <a:lvl3pPr marL="457200">
              <a:defRPr sz="1600">
                <a:solidFill>
                  <a:schemeClr val="bg2">
                    <a:lumMod val="25000"/>
                  </a:schemeClr>
                </a:solidFill>
              </a:defRPr>
            </a:lvl3pPr>
            <a:lvl4pPr marL="685800">
              <a:defRPr sz="1400">
                <a:solidFill>
                  <a:schemeClr val="bg2">
                    <a:lumMod val="25000"/>
                  </a:schemeClr>
                </a:solidFill>
              </a:defRPr>
            </a:lvl4pPr>
            <a:lvl5pPr>
              <a:defRPr sz="1400"/>
            </a:lvl5pPr>
          </a:lstStyle>
          <a:p>
            <a:pPr lvl="0" rtl="0"/>
            <a:r>
              <a:rPr lang="it-IT" noProof="0"/>
              <a:t>[N] </a:t>
            </a:r>
            <a:r>
              <a:rPr lang="it-IT" noProof="0" err="1"/>
              <a:t>Citation</a:t>
            </a:r>
            <a:endParaRPr lang="it-IT" noProof="0"/>
          </a:p>
        </p:txBody>
      </p:sp>
    </p:spTree>
    <p:extLst>
      <p:ext uri="{BB962C8B-B14F-4D97-AF65-F5344CB8AC3E}">
        <p14:creationId xmlns:p14="http://schemas.microsoft.com/office/powerpoint/2010/main" val="24918811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
        <p:nvSpPr>
          <p:cNvPr id="11" name="Segnaposto data 3">
            <a:extLst>
              <a:ext uri="{FF2B5EF4-FFF2-40B4-BE49-F238E27FC236}">
                <a16:creationId xmlns:a16="http://schemas.microsoft.com/office/drawing/2014/main" id="{1D7EC1AC-C2AF-4108-9E0E-D9B0B9B14EC1}"/>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a:t>Date</a:t>
            </a:r>
            <a:endParaRPr lang="it-IT">
              <a:solidFill>
                <a:schemeClr val="accent1"/>
              </a:solidFill>
            </a:endParaRPr>
          </a:p>
        </p:txBody>
      </p:sp>
      <p:sp>
        <p:nvSpPr>
          <p:cNvPr id="13" name="Segnaposto piè di pagina 4">
            <a:extLst>
              <a:ext uri="{FF2B5EF4-FFF2-40B4-BE49-F238E27FC236}">
                <a16:creationId xmlns:a16="http://schemas.microsoft.com/office/drawing/2014/main" id="{B02F780C-7AFB-4E48-AA17-65EDB87E6950}"/>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a:t>Paper Title</a:t>
            </a:r>
            <a:endParaRPr lang="it-IT">
              <a:solidFill>
                <a:schemeClr val="accent1"/>
              </a:solidFill>
            </a:endParaRPr>
          </a:p>
        </p:txBody>
      </p:sp>
      <p:sp>
        <p:nvSpPr>
          <p:cNvPr id="15" name="Segnaposto numero diapositiva 5">
            <a:extLst>
              <a:ext uri="{FF2B5EF4-FFF2-40B4-BE49-F238E27FC236}">
                <a16:creationId xmlns:a16="http://schemas.microsoft.com/office/drawing/2014/main" id="{5C77AB33-45F7-4E22-9D97-9B86DAED381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a:solidFill>
                <a:schemeClr val="accent1"/>
              </a:solidFill>
            </a:endParaRPr>
          </a:p>
        </p:txBody>
      </p:sp>
    </p:spTree>
    <p:extLst>
      <p:ext uri="{BB962C8B-B14F-4D97-AF65-F5344CB8AC3E}">
        <p14:creationId xmlns:p14="http://schemas.microsoft.com/office/powerpoint/2010/main" val="1265848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
        <p:nvSpPr>
          <p:cNvPr id="15" name="Segnaposto testo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7" name="Segnaposto contenuto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
        <p:nvSpPr>
          <p:cNvPr id="13" name="Segnaposto data 3">
            <a:extLst>
              <a:ext uri="{FF2B5EF4-FFF2-40B4-BE49-F238E27FC236}">
                <a16:creationId xmlns:a16="http://schemas.microsoft.com/office/drawing/2014/main" id="{B56A2E78-24FC-405A-A5C3-2DBAB8701193}"/>
              </a:ext>
            </a:extLst>
          </p:cNvPr>
          <p:cNvSpPr>
            <a:spLocks noGrp="1"/>
          </p:cNvSpPr>
          <p:nvPr>
            <p:ph type="dt" sz="half" idx="15"/>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a:t>Date</a:t>
            </a:r>
            <a:endParaRPr lang="it-IT">
              <a:solidFill>
                <a:schemeClr val="accent1"/>
              </a:solidFill>
            </a:endParaRPr>
          </a:p>
        </p:txBody>
      </p:sp>
      <p:sp>
        <p:nvSpPr>
          <p:cNvPr id="18" name="Segnaposto piè di pagina 4">
            <a:extLst>
              <a:ext uri="{FF2B5EF4-FFF2-40B4-BE49-F238E27FC236}">
                <a16:creationId xmlns:a16="http://schemas.microsoft.com/office/drawing/2014/main" id="{CB8F3F34-B852-4F97-A553-911AC927551C}"/>
              </a:ext>
            </a:extLst>
          </p:cNvPr>
          <p:cNvSpPr>
            <a:spLocks noGrp="1"/>
          </p:cNvSpPr>
          <p:nvPr>
            <p:ph type="ftr" sz="quarter" idx="16"/>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a:t>Paper Title</a:t>
            </a:r>
            <a:endParaRPr lang="it-IT">
              <a:solidFill>
                <a:schemeClr val="accent1"/>
              </a:solidFill>
            </a:endParaRPr>
          </a:p>
        </p:txBody>
      </p:sp>
      <p:sp>
        <p:nvSpPr>
          <p:cNvPr id="19" name="Segnaposto numero diapositiva 5">
            <a:extLst>
              <a:ext uri="{FF2B5EF4-FFF2-40B4-BE49-F238E27FC236}">
                <a16:creationId xmlns:a16="http://schemas.microsoft.com/office/drawing/2014/main" id="{0DAAEF88-F630-4FD7-8C17-2CBF04393A1B}"/>
              </a:ext>
            </a:extLst>
          </p:cNvPr>
          <p:cNvSpPr>
            <a:spLocks noGrp="1"/>
          </p:cNvSpPr>
          <p:nvPr>
            <p:ph type="sldNum" sz="quarter" idx="17"/>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a:solidFill>
                <a:schemeClr val="accent1"/>
              </a:solidFill>
            </a:endParaRPr>
          </a:p>
        </p:txBody>
      </p:sp>
    </p:spTree>
    <p:extLst>
      <p:ext uri="{BB962C8B-B14F-4D97-AF65-F5344CB8AC3E}">
        <p14:creationId xmlns:p14="http://schemas.microsoft.com/office/powerpoint/2010/main" val="3430480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it-IT" noProof="0"/>
              <a:t>Titolo</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rtl="0"/>
              <a:t>‹N›</a:t>
            </a:fld>
            <a:endParaRPr lang="it-IT" noProof="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it-IT" noProof="0"/>
              <a:t>Fare clic sull'icona per inserire un'immagine</a:t>
            </a:r>
          </a:p>
        </p:txBody>
      </p:sp>
      <p:sp>
        <p:nvSpPr>
          <p:cNvPr id="10" name="Segnaposto immagine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it-IT" noProof="0"/>
              <a:t>Fare clic sull'icona per inserire un'immagine</a:t>
            </a:r>
          </a:p>
        </p:txBody>
      </p:sp>
      <p:sp>
        <p:nvSpPr>
          <p:cNvPr id="11" name="Segnaposto immagine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it-IT" noProof="0"/>
              <a:t>Fare clic sull'icona per inserire un'immagine</a:t>
            </a:r>
          </a:p>
        </p:txBody>
      </p:sp>
    </p:spTree>
    <p:extLst>
      <p:ext uri="{BB962C8B-B14F-4D97-AF65-F5344CB8AC3E}">
        <p14:creationId xmlns:p14="http://schemas.microsoft.com/office/powerpoint/2010/main" val="2725123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olo titolo">
    <p:spTree>
      <p:nvGrpSpPr>
        <p:cNvPr id="1" name=""/>
        <p:cNvGrpSpPr/>
        <p:nvPr/>
      </p:nvGrpSpPr>
      <p:grpSpPr>
        <a:xfrm>
          <a:off x="0" y="0"/>
          <a:ext cx="0" cy="0"/>
          <a:chOff x="0" y="0"/>
          <a:chExt cx="0" cy="0"/>
        </a:xfrm>
      </p:grpSpPr>
      <p:sp>
        <p:nvSpPr>
          <p:cNvPr id="33" name="Segnaposto immagine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2">
                    <a:lumMod val="25000"/>
                  </a:schemeClr>
                </a:solidFill>
              </a:defRPr>
            </a:lvl1pPr>
          </a:lstStyle>
          <a:p>
            <a:pPr rtl="0"/>
            <a:r>
              <a:rPr lang="it-IT" noProof="0"/>
              <a:t>Fare clic sull'icona per inserire un'immagine</a:t>
            </a:r>
          </a:p>
        </p:txBody>
      </p:sp>
      <p:sp>
        <p:nvSpPr>
          <p:cNvPr id="32" name="Segnaposto immagine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2">
                    <a:lumMod val="25000"/>
                  </a:schemeClr>
                </a:solidFill>
              </a:defRPr>
            </a:lvl1pPr>
          </a:lstStyle>
          <a:p>
            <a:pPr rtl="0"/>
            <a:r>
              <a:rPr lang="it-IT" noProof="0"/>
              <a:t>Fare clic sull'icona per inserire un'immagine</a:t>
            </a:r>
          </a:p>
        </p:txBody>
      </p:sp>
      <p:sp>
        <p:nvSpPr>
          <p:cNvPr id="31" name="Segnaposto immagine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2">
                    <a:lumMod val="25000"/>
                  </a:schemeClr>
                </a:solidFill>
              </a:defRPr>
            </a:lvl1pPr>
          </a:lstStyle>
          <a:p>
            <a:pPr rtl="0"/>
            <a:r>
              <a:rPr lang="it-IT" noProof="0"/>
              <a:t>Fare clic sull'icona per inserire un'immagine</a:t>
            </a:r>
          </a:p>
        </p:txBody>
      </p:sp>
      <p:sp>
        <p:nvSpPr>
          <p:cNvPr id="30" name="Segnaposto immagine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2">
                    <a:lumMod val="25000"/>
                  </a:schemeClr>
                </a:solidFill>
              </a:defRPr>
            </a:lvl1pPr>
          </a:lstStyle>
          <a:p>
            <a:pPr rtl="0"/>
            <a:r>
              <a:rPr lang="it-IT" noProof="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2">
                    <a:lumMod val="10000"/>
                  </a:schemeClr>
                </a:solidFill>
              </a:defRPr>
            </a:lvl1pPr>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accent1"/>
                </a:solidFill>
              </a:defRPr>
            </a:lvl1pPr>
          </a:lstStyle>
          <a:p>
            <a:r>
              <a:rPr lang="it-IT"/>
              <a:t>Date</a:t>
            </a:r>
            <a:endParaRPr lang="it-IT">
              <a:solidFill>
                <a:schemeClr val="accent1"/>
              </a:solidFill>
            </a:endParaRP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accent1"/>
                </a:solidFill>
              </a:defRPr>
            </a:lvl1pPr>
          </a:lstStyle>
          <a:p>
            <a:r>
              <a:rPr lang="it-IT"/>
              <a:t>Paper Title</a:t>
            </a:r>
            <a:endParaRPr lang="it-IT">
              <a:solidFill>
                <a:schemeClr val="accent1"/>
              </a:solidFill>
            </a:endParaRP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9026237" y="6297168"/>
            <a:ext cx="2743200" cy="365125"/>
          </a:xfrm>
        </p:spPr>
        <p:txBody>
          <a:bodyPr rtlCol="0"/>
          <a:lstStyle>
            <a:lvl1pPr>
              <a:defRPr>
                <a:solidFill>
                  <a:schemeClr val="accent1"/>
                </a:solidFill>
              </a:defRPr>
            </a:lvl1pPr>
          </a:lstStyle>
          <a:p>
            <a:fld id="{D8DA9DAA-006C-4F4B-980E-E3DF019B24E2}" type="slidenum">
              <a:rPr lang="it-IT" smtClean="0"/>
              <a:pPr/>
              <a:t>‹N›</a:t>
            </a:fld>
            <a:endParaRPr lang="it-IT">
              <a:solidFill>
                <a:schemeClr val="accent1"/>
              </a:solidFill>
            </a:endParaRPr>
          </a:p>
        </p:txBody>
      </p:sp>
      <p:sp>
        <p:nvSpPr>
          <p:cNvPr id="8" name="Elemento grafico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a:p>
        </p:txBody>
      </p:sp>
      <p:sp>
        <p:nvSpPr>
          <p:cNvPr id="10" name="Elemento grafico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a:p>
        </p:txBody>
      </p:sp>
      <p:sp>
        <p:nvSpPr>
          <p:cNvPr id="12" name="Elemento grafico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accent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760720" y="3127248"/>
            <a:ext cx="5276088" cy="1124712"/>
          </a:xfrm>
        </p:spPr>
        <p:txBody>
          <a:bodyPr rtlCol="0"/>
          <a:lstStyle>
            <a:lvl1pPr marL="0" indent="0" algn="r">
              <a:buNone/>
              <a:defRPr sz="1800">
                <a:solidFill>
                  <a:schemeClr val="bg2">
                    <a:lumMod val="25000"/>
                  </a:schemeClr>
                </a:solidFill>
              </a:defRPr>
            </a:lvl1pPr>
          </a:lstStyle>
          <a:p>
            <a:pPr lvl="0" rtl="0"/>
            <a:r>
              <a:rPr lang="it-IT" noProof="0"/>
              <a:t>Fare clic per modificare lo stile del titolo</a:t>
            </a:r>
          </a:p>
        </p:txBody>
      </p:sp>
    </p:spTree>
    <p:extLst>
      <p:ext uri="{BB962C8B-B14F-4D97-AF65-F5344CB8AC3E}">
        <p14:creationId xmlns:p14="http://schemas.microsoft.com/office/powerpoint/2010/main" val="2144661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cxnSp>
        <p:nvCxnSpPr>
          <p:cNvPr id="8" name="Connettore diritto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Segnaposto data 3">
            <a:extLst>
              <a:ext uri="{FF2B5EF4-FFF2-40B4-BE49-F238E27FC236}">
                <a16:creationId xmlns:a16="http://schemas.microsoft.com/office/drawing/2014/main" id="{81B46478-33A2-4B8F-97EF-CA06E2E22753}"/>
              </a:ext>
            </a:extLst>
          </p:cNvPr>
          <p:cNvSpPr>
            <a:spLocks noGrp="1"/>
          </p:cNvSpPr>
          <p:nvPr>
            <p:ph type="dt" sz="half" idx="15"/>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a:t>Date</a:t>
            </a:r>
            <a:endParaRPr lang="it-IT">
              <a:solidFill>
                <a:schemeClr val="accent1"/>
              </a:solidFill>
            </a:endParaRPr>
          </a:p>
        </p:txBody>
      </p:sp>
      <p:sp>
        <p:nvSpPr>
          <p:cNvPr id="10" name="Segnaposto piè di pagina 4">
            <a:extLst>
              <a:ext uri="{FF2B5EF4-FFF2-40B4-BE49-F238E27FC236}">
                <a16:creationId xmlns:a16="http://schemas.microsoft.com/office/drawing/2014/main" id="{70C639B7-5161-4579-9EC9-5375CC06288B}"/>
              </a:ext>
            </a:extLst>
          </p:cNvPr>
          <p:cNvSpPr>
            <a:spLocks noGrp="1"/>
          </p:cNvSpPr>
          <p:nvPr>
            <p:ph type="ftr" sz="quarter" idx="16"/>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a:t>Paper Title</a:t>
            </a:r>
            <a:endParaRPr lang="it-IT">
              <a:solidFill>
                <a:schemeClr val="accent1"/>
              </a:solidFill>
            </a:endParaRPr>
          </a:p>
        </p:txBody>
      </p:sp>
      <p:sp>
        <p:nvSpPr>
          <p:cNvPr id="11" name="Segnaposto numero diapositiva 5">
            <a:extLst>
              <a:ext uri="{FF2B5EF4-FFF2-40B4-BE49-F238E27FC236}">
                <a16:creationId xmlns:a16="http://schemas.microsoft.com/office/drawing/2014/main" id="{990A28BD-886C-4B6B-898A-A48FD4504212}"/>
              </a:ext>
            </a:extLst>
          </p:cNvPr>
          <p:cNvSpPr>
            <a:spLocks noGrp="1"/>
          </p:cNvSpPr>
          <p:nvPr>
            <p:ph type="sldNum" sz="quarter" idx="17"/>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a:solidFill>
                <a:schemeClr val="accent1"/>
              </a:solidFill>
            </a:endParaRPr>
          </a:p>
        </p:txBody>
      </p:sp>
    </p:spTree>
    <p:extLst>
      <p:ext uri="{BB962C8B-B14F-4D97-AF65-F5344CB8AC3E}">
        <p14:creationId xmlns:p14="http://schemas.microsoft.com/office/powerpoint/2010/main" val="3068211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immagine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cxnSp>
        <p:nvCxnSpPr>
          <p:cNvPr id="8" name="Connettore diritto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Segnaposto data 3">
            <a:extLst>
              <a:ext uri="{FF2B5EF4-FFF2-40B4-BE49-F238E27FC236}">
                <a16:creationId xmlns:a16="http://schemas.microsoft.com/office/drawing/2014/main" id="{D37D712A-555A-42B1-AD38-87D86131B9A7}"/>
              </a:ext>
            </a:extLst>
          </p:cNvPr>
          <p:cNvSpPr>
            <a:spLocks noGrp="1"/>
          </p:cNvSpPr>
          <p:nvPr>
            <p:ph type="dt" sz="half" idx="15"/>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a:t>Date</a:t>
            </a:r>
            <a:endParaRPr lang="it-IT">
              <a:solidFill>
                <a:schemeClr val="accent1"/>
              </a:solidFill>
            </a:endParaRPr>
          </a:p>
        </p:txBody>
      </p:sp>
      <p:sp>
        <p:nvSpPr>
          <p:cNvPr id="10" name="Segnaposto piè di pagina 4">
            <a:extLst>
              <a:ext uri="{FF2B5EF4-FFF2-40B4-BE49-F238E27FC236}">
                <a16:creationId xmlns:a16="http://schemas.microsoft.com/office/drawing/2014/main" id="{3C5F0010-83D4-4034-9DC2-D6CAFD8A8FA5}"/>
              </a:ext>
            </a:extLst>
          </p:cNvPr>
          <p:cNvSpPr>
            <a:spLocks noGrp="1"/>
          </p:cNvSpPr>
          <p:nvPr>
            <p:ph type="ftr" sz="quarter" idx="16"/>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a:t>Paper Title</a:t>
            </a:r>
            <a:endParaRPr lang="it-IT">
              <a:solidFill>
                <a:schemeClr val="accent1"/>
              </a:solidFill>
            </a:endParaRPr>
          </a:p>
        </p:txBody>
      </p:sp>
      <p:sp>
        <p:nvSpPr>
          <p:cNvPr id="11" name="Segnaposto numero diapositiva 5">
            <a:extLst>
              <a:ext uri="{FF2B5EF4-FFF2-40B4-BE49-F238E27FC236}">
                <a16:creationId xmlns:a16="http://schemas.microsoft.com/office/drawing/2014/main" id="{7147C48C-E5EF-45A6-B75C-10EF5140B3A5}"/>
              </a:ext>
            </a:extLst>
          </p:cNvPr>
          <p:cNvSpPr>
            <a:spLocks noGrp="1"/>
          </p:cNvSpPr>
          <p:nvPr>
            <p:ph type="sldNum" sz="quarter" idx="17"/>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a:solidFill>
                <a:schemeClr val="accent1"/>
              </a:solidFill>
            </a:endParaRPr>
          </a:p>
        </p:txBody>
      </p:sp>
    </p:spTree>
    <p:extLst>
      <p:ext uri="{BB962C8B-B14F-4D97-AF65-F5344CB8AC3E}">
        <p14:creationId xmlns:p14="http://schemas.microsoft.com/office/powerpoint/2010/main" val="2068119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122363"/>
            <a:ext cx="9144000" cy="2387600"/>
          </a:xfrm>
        </p:spPr>
        <p:txBody>
          <a:bodyPr rtlCol="0" anchor="b"/>
          <a:lstStyle>
            <a:lvl1pPr algn="l">
              <a:defRPr sz="6000" b="1" i="0" cap="all" baseline="0">
                <a:solidFill>
                  <a:schemeClr val="bg2">
                    <a:lumMod val="10000"/>
                  </a:schemeClr>
                </a:solidFill>
              </a:defRPr>
            </a:lvl1pPr>
          </a:lstStyle>
          <a:p>
            <a:pPr rtl="0"/>
            <a:r>
              <a:rPr lang="it-IT" noProof="0"/>
              <a:t>Paper Title</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4821382"/>
            <a:ext cx="9144000" cy="436418"/>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err="1"/>
              <a:t>Presenters</a:t>
            </a:r>
            <a:endParaRPr lang="it-IT" noProof="0"/>
          </a:p>
        </p:txBody>
      </p:sp>
      <p:cxnSp>
        <p:nvCxnSpPr>
          <p:cNvPr id="11" name="Connettore diritto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solidFill>
              <a:srgbClr val="03A0CD"/>
            </a:solidFill>
            <a:bevel/>
          </a:ln>
        </p:spPr>
        <p:style>
          <a:lnRef idx="1">
            <a:schemeClr val="accent1"/>
          </a:lnRef>
          <a:fillRef idx="0">
            <a:schemeClr val="accent1"/>
          </a:fillRef>
          <a:effectRef idx="0">
            <a:schemeClr val="accent1"/>
          </a:effectRef>
          <a:fontRef idx="minor">
            <a:schemeClr val="tx1"/>
          </a:fontRef>
        </p:style>
      </p:cxnSp>
      <p:sp>
        <p:nvSpPr>
          <p:cNvPr id="5" name="Segnaposto data 3">
            <a:extLst>
              <a:ext uri="{FF2B5EF4-FFF2-40B4-BE49-F238E27FC236}">
                <a16:creationId xmlns:a16="http://schemas.microsoft.com/office/drawing/2014/main" id="{23E12DC2-51B6-47D9-81A0-C68CAEB9DD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a:t>Date</a:t>
            </a:r>
            <a:endParaRPr lang="it-IT">
              <a:solidFill>
                <a:schemeClr val="accent1"/>
              </a:solidFill>
            </a:endParaRPr>
          </a:p>
        </p:txBody>
      </p:sp>
      <p:sp>
        <p:nvSpPr>
          <p:cNvPr id="14" name="Segnaposto testo 13">
            <a:extLst>
              <a:ext uri="{FF2B5EF4-FFF2-40B4-BE49-F238E27FC236}">
                <a16:creationId xmlns:a16="http://schemas.microsoft.com/office/drawing/2014/main" id="{75AC6E7B-A020-4632-964E-9166A194D81A}"/>
              </a:ext>
            </a:extLst>
          </p:cNvPr>
          <p:cNvSpPr>
            <a:spLocks noGrp="1"/>
          </p:cNvSpPr>
          <p:nvPr>
            <p:ph type="body" sz="quarter" idx="10" hasCustomPrompt="1"/>
          </p:nvPr>
        </p:nvSpPr>
        <p:spPr>
          <a:xfrm>
            <a:off x="1523423" y="3656879"/>
            <a:ext cx="9136063" cy="434975"/>
          </a:xfrm>
        </p:spPr>
        <p:txBody>
          <a:bodyPr/>
          <a:lstStyle>
            <a:lvl1pPr>
              <a:buNone/>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err="1"/>
              <a:t>Authors</a:t>
            </a:r>
            <a:r>
              <a:rPr lang="it-IT"/>
              <a:t> – Conference or Journal – </a:t>
            </a:r>
            <a:r>
              <a:rPr lang="it-IT" err="1"/>
              <a:t>Year</a:t>
            </a:r>
            <a:endParaRPr lang="it-IT"/>
          </a:p>
        </p:txBody>
      </p:sp>
    </p:spTree>
    <p:extLst>
      <p:ext uri="{BB962C8B-B14F-4D97-AF65-F5344CB8AC3E}">
        <p14:creationId xmlns:p14="http://schemas.microsoft.com/office/powerpoint/2010/main" val="8908297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olo titolo">
    <p:spTree>
      <p:nvGrpSpPr>
        <p:cNvPr id="1" name=""/>
        <p:cNvGrpSpPr/>
        <p:nvPr/>
      </p:nvGrpSpPr>
      <p:grpSpPr>
        <a:xfrm>
          <a:off x="0" y="0"/>
          <a:ext cx="0" cy="0"/>
          <a:chOff x="0" y="0"/>
          <a:chExt cx="0" cy="0"/>
        </a:xfrm>
      </p:grpSpPr>
      <p:sp>
        <p:nvSpPr>
          <p:cNvPr id="19" name="Segnaposto immagine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2">
                    <a:lumMod val="25000"/>
                  </a:schemeClr>
                </a:solidFill>
              </a:defRPr>
            </a:lvl1pPr>
          </a:lstStyle>
          <a:p>
            <a:pPr rtl="0"/>
            <a:r>
              <a:rPr lang="it-IT" noProof="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2">
                    <a:lumMod val="10000"/>
                  </a:schemeClr>
                </a:solidFill>
              </a:defRPr>
            </a:lvl1pPr>
          </a:lstStyle>
          <a:p>
            <a:pPr rtl="0"/>
            <a:r>
              <a:rPr lang="it-IT" noProof="0"/>
              <a:t>Paper Title</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accent1"/>
                </a:solidFill>
              </a:defRPr>
            </a:lvl1pPr>
          </a:lstStyle>
          <a:p>
            <a:r>
              <a:rPr lang="it-IT"/>
              <a:t>DATE</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accent1"/>
                </a:solidFill>
              </a:defRPr>
            </a:lvl1pPr>
          </a:lstStyle>
          <a:p>
            <a:r>
              <a:rPr lang="it-IT"/>
              <a:t>Paper Title</a:t>
            </a:r>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rtlCol="0"/>
          <a:lstStyle>
            <a:lvl1pPr marL="0" indent="0" algn="r">
              <a:buNone/>
              <a:defRPr sz="1800">
                <a:solidFill>
                  <a:schemeClr val="bg2">
                    <a:lumMod val="25000"/>
                  </a:schemeClr>
                </a:solidFill>
              </a:defRPr>
            </a:lvl1pPr>
          </a:lstStyle>
          <a:p>
            <a:pPr lvl="0" rtl="0"/>
            <a:r>
              <a:rPr lang="it-IT" noProof="0"/>
              <a:t>Fare clic per modificare lo stile del titolo</a:t>
            </a:r>
          </a:p>
        </p:txBody>
      </p:sp>
    </p:spTree>
    <p:extLst>
      <p:ext uri="{BB962C8B-B14F-4D97-AF65-F5344CB8AC3E}">
        <p14:creationId xmlns:p14="http://schemas.microsoft.com/office/powerpoint/2010/main" val="789663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15" name="Segnaposto immagine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solidFill>
                  <a:schemeClr val="bg2">
                    <a:lumMod val="10000"/>
                  </a:schemeClr>
                </a:solidFill>
              </a:defRPr>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solidFill>
                  <a:schemeClr val="bg2">
                    <a:lumMod val="25000"/>
                  </a:schemeClr>
                </a:solidFill>
              </a:defRPr>
            </a:lvl1pPr>
            <a:lvl2pPr marL="228600">
              <a:defRPr sz="1800">
                <a:solidFill>
                  <a:schemeClr val="bg2">
                    <a:lumMod val="25000"/>
                  </a:schemeClr>
                </a:solidFill>
              </a:defRPr>
            </a:lvl2pPr>
            <a:lvl3pPr marL="457200">
              <a:defRPr sz="1600">
                <a:solidFill>
                  <a:schemeClr val="bg2">
                    <a:lumMod val="25000"/>
                  </a:schemeClr>
                </a:solidFill>
              </a:defRPr>
            </a:lvl3pPr>
            <a:lvl4pPr marL="685800">
              <a:defRPr sz="1400">
                <a:solidFill>
                  <a:schemeClr val="bg2">
                    <a:lumMod val="25000"/>
                  </a:schemeClr>
                </a:solidFill>
              </a:defRPr>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p:txBody>
      </p:sp>
      <p:cxnSp>
        <p:nvCxnSpPr>
          <p:cNvPr id="9" name="Connettore diritto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Elemento gra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
        <p:nvSpPr>
          <p:cNvPr id="19" name="Elemento gra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
        <p:nvSpPr>
          <p:cNvPr id="18" name="Segnaposto data 3">
            <a:extLst>
              <a:ext uri="{FF2B5EF4-FFF2-40B4-BE49-F238E27FC236}">
                <a16:creationId xmlns:a16="http://schemas.microsoft.com/office/drawing/2014/main" id="{9698D2CE-63E8-4692-A246-5B349C645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a:t>Date</a:t>
            </a:r>
            <a:endParaRPr lang="it-IT">
              <a:solidFill>
                <a:schemeClr val="accent1"/>
              </a:solidFill>
            </a:endParaRPr>
          </a:p>
        </p:txBody>
      </p:sp>
      <p:sp>
        <p:nvSpPr>
          <p:cNvPr id="20" name="Segnaposto piè di pagina 4">
            <a:extLst>
              <a:ext uri="{FF2B5EF4-FFF2-40B4-BE49-F238E27FC236}">
                <a16:creationId xmlns:a16="http://schemas.microsoft.com/office/drawing/2014/main" id="{75BBE34D-9F48-4D69-A78E-8AF7FB531B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a:t>Paper </a:t>
            </a:r>
            <a:r>
              <a:rPr lang="it-IT" err="1"/>
              <a:t>title</a:t>
            </a:r>
            <a:endParaRPr lang="it-IT">
              <a:solidFill>
                <a:schemeClr val="accent1"/>
              </a:solidFill>
            </a:endParaRPr>
          </a:p>
        </p:txBody>
      </p:sp>
      <p:sp>
        <p:nvSpPr>
          <p:cNvPr id="21" name="Segnaposto numero diapositiva 5">
            <a:extLst>
              <a:ext uri="{FF2B5EF4-FFF2-40B4-BE49-F238E27FC236}">
                <a16:creationId xmlns:a16="http://schemas.microsoft.com/office/drawing/2014/main" id="{BB999826-D7C9-4E3F-82C5-B8967B9836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a:solidFill>
                <a:schemeClr val="accent1"/>
              </a:solidFill>
            </a:endParaRPr>
          </a:p>
        </p:txBody>
      </p:sp>
    </p:spTree>
    <p:extLst>
      <p:ext uri="{BB962C8B-B14F-4D97-AF65-F5344CB8AC3E}">
        <p14:creationId xmlns:p14="http://schemas.microsoft.com/office/powerpoint/2010/main" val="1537933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2">
                    <a:lumMod val="10000"/>
                  </a:schemeClr>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4" name="Elemento grafico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a:p>
        </p:txBody>
      </p:sp>
      <p:sp>
        <p:nvSpPr>
          <p:cNvPr id="5" name="Elemento grafico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a:p>
        </p:txBody>
      </p:sp>
      <p:sp>
        <p:nvSpPr>
          <p:cNvPr id="6" name="Elemento grafico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a:p>
        </p:txBody>
      </p:sp>
      <p:sp>
        <p:nvSpPr>
          <p:cNvPr id="7" name="Elemento grafico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a:p>
        </p:txBody>
      </p:sp>
      <p:sp>
        <p:nvSpPr>
          <p:cNvPr id="11" name="Elemento grafico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it-IT" noProof="0"/>
          </a:p>
        </p:txBody>
      </p:sp>
      <p:sp>
        <p:nvSpPr>
          <p:cNvPr id="13" name="Elemento grafico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a:p>
        </p:txBody>
      </p:sp>
      <p:sp>
        <p:nvSpPr>
          <p:cNvPr id="10" name="Segnaposto data 3">
            <a:extLst>
              <a:ext uri="{FF2B5EF4-FFF2-40B4-BE49-F238E27FC236}">
                <a16:creationId xmlns:a16="http://schemas.microsoft.com/office/drawing/2014/main" id="{41224F6D-1447-4036-8E27-657036A0C1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a:t>Date</a:t>
            </a:r>
            <a:endParaRPr lang="it-IT">
              <a:solidFill>
                <a:schemeClr val="accent1"/>
              </a:solidFill>
            </a:endParaRPr>
          </a:p>
        </p:txBody>
      </p:sp>
    </p:spTree>
    <p:extLst>
      <p:ext uri="{BB962C8B-B14F-4D97-AF65-F5344CB8AC3E}">
        <p14:creationId xmlns:p14="http://schemas.microsoft.com/office/powerpoint/2010/main" val="1419947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atin typeface="Montserrat" panose="00000500000000000000" pitchFamily="2" charset="0"/>
              </a:defRPr>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p:txBody>
          <a:bodyPr rtlCol="0"/>
          <a:lstStyle>
            <a:lvl1pPr>
              <a:defRPr>
                <a:latin typeface="Montserrat" panose="00000500000000000000" pitchFamily="2" charset="0"/>
              </a:defRPr>
            </a:lvl1pPr>
            <a:lvl2pPr>
              <a:defRPr>
                <a:latin typeface="Montserrat" panose="00000500000000000000" pitchFamily="2" charset="0"/>
              </a:defRPr>
            </a:lvl2pPr>
            <a:lvl3pPr>
              <a:defRPr>
                <a:latin typeface="Montserrat" panose="00000500000000000000" pitchFamily="2" charset="0"/>
              </a:defRPr>
            </a:lvl3pPr>
            <a:lvl4pPr>
              <a:defRPr>
                <a:latin typeface="Montserrat" panose="00000500000000000000" pitchFamily="2" charset="0"/>
              </a:defRPr>
            </a:lvl4pPr>
            <a:lvl5pPr>
              <a:defRPr>
                <a:latin typeface="Montserrat" panose="00000500000000000000" pitchFamily="2" charset="0"/>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7" name="Connettore diritto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1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rtl="0"/>
              <a:t>‹N›</a:t>
            </a:fld>
            <a:endParaRPr lang="it-IT" noProof="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it-IT" noProof="0"/>
              <a:t>Fare clic sull'icona per inserire un'immagine</a:t>
            </a:r>
          </a:p>
        </p:txBody>
      </p:sp>
    </p:spTree>
    <p:extLst>
      <p:ext uri="{BB962C8B-B14F-4D97-AF65-F5344CB8AC3E}">
        <p14:creationId xmlns:p14="http://schemas.microsoft.com/office/powerpoint/2010/main" val="135381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2">
                    <a:lumMod val="10000"/>
                  </a:schemeClr>
                </a:solidFill>
              </a:defRPr>
            </a:lvl1pPr>
          </a:lstStyle>
          <a:p>
            <a:pPr rtl="0"/>
            <a:r>
              <a:rPr lang="it-IT" noProof="0"/>
              <a:t>Titolo</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9" name="Elemento grafico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a:p>
        </p:txBody>
      </p:sp>
      <p:sp>
        <p:nvSpPr>
          <p:cNvPr id="11" name="Elemento grafico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a:p>
        </p:txBody>
      </p:sp>
      <p:sp>
        <p:nvSpPr>
          <p:cNvPr id="10" name="Segnaposto data 3">
            <a:extLst>
              <a:ext uri="{FF2B5EF4-FFF2-40B4-BE49-F238E27FC236}">
                <a16:creationId xmlns:a16="http://schemas.microsoft.com/office/drawing/2014/main" id="{FC8F8CD4-3FB6-4DC6-A0AC-D99E8F364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a:t>Date</a:t>
            </a:r>
            <a:endParaRPr lang="it-IT">
              <a:solidFill>
                <a:schemeClr val="accent1"/>
              </a:solidFill>
            </a:endParaRPr>
          </a:p>
        </p:txBody>
      </p:sp>
      <p:sp>
        <p:nvSpPr>
          <p:cNvPr id="12" name="Segnaposto piè di pagina 4">
            <a:extLst>
              <a:ext uri="{FF2B5EF4-FFF2-40B4-BE49-F238E27FC236}">
                <a16:creationId xmlns:a16="http://schemas.microsoft.com/office/drawing/2014/main" id="{5C461B7E-2E66-4A2C-A5AD-9CF82E965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a:t>Paper Title</a:t>
            </a:r>
            <a:endParaRPr lang="it-IT">
              <a:solidFill>
                <a:schemeClr val="accent1"/>
              </a:solidFill>
            </a:endParaRPr>
          </a:p>
        </p:txBody>
      </p:sp>
      <p:sp>
        <p:nvSpPr>
          <p:cNvPr id="13" name="Segnaposto numero diapositiva 5">
            <a:extLst>
              <a:ext uri="{FF2B5EF4-FFF2-40B4-BE49-F238E27FC236}">
                <a16:creationId xmlns:a16="http://schemas.microsoft.com/office/drawing/2014/main" id="{C6C60B88-1438-4496-A619-D6F25BB75A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a:solidFill>
                <a:schemeClr val="accent1"/>
              </a:solidFill>
            </a:endParaRPr>
          </a:p>
        </p:txBody>
      </p:sp>
    </p:spTree>
    <p:extLst>
      <p:ext uri="{BB962C8B-B14F-4D97-AF65-F5344CB8AC3E}">
        <p14:creationId xmlns:p14="http://schemas.microsoft.com/office/powerpoint/2010/main" val="786846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8" name="Connettore diritto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Elemento grafico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
        <p:nvSpPr>
          <p:cNvPr id="12" name="Elemento grafico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a:p>
        </p:txBody>
      </p:sp>
      <p:sp>
        <p:nvSpPr>
          <p:cNvPr id="14" name="Elemento grafico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
        <p:nvSpPr>
          <p:cNvPr id="9" name="Segnaposto data 3">
            <a:extLst>
              <a:ext uri="{FF2B5EF4-FFF2-40B4-BE49-F238E27FC236}">
                <a16:creationId xmlns:a16="http://schemas.microsoft.com/office/drawing/2014/main" id="{9D4F74BF-29A1-4B04-AFE2-742F77EE3A6A}"/>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a:t>Date</a:t>
            </a:r>
            <a:endParaRPr lang="it-IT">
              <a:solidFill>
                <a:schemeClr val="accent1"/>
              </a:solidFill>
            </a:endParaRPr>
          </a:p>
        </p:txBody>
      </p:sp>
      <p:sp>
        <p:nvSpPr>
          <p:cNvPr id="11" name="Segnaposto piè di pagina 4">
            <a:extLst>
              <a:ext uri="{FF2B5EF4-FFF2-40B4-BE49-F238E27FC236}">
                <a16:creationId xmlns:a16="http://schemas.microsoft.com/office/drawing/2014/main" id="{33584880-19EC-4CF4-99F4-7976C936B9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a:t>Paper Title</a:t>
            </a:r>
            <a:endParaRPr lang="it-IT">
              <a:solidFill>
                <a:schemeClr val="accent1"/>
              </a:solidFill>
            </a:endParaRPr>
          </a:p>
        </p:txBody>
      </p:sp>
      <p:sp>
        <p:nvSpPr>
          <p:cNvPr id="13" name="Segnaposto numero diapositiva 5">
            <a:extLst>
              <a:ext uri="{FF2B5EF4-FFF2-40B4-BE49-F238E27FC236}">
                <a16:creationId xmlns:a16="http://schemas.microsoft.com/office/drawing/2014/main" id="{6429BCDF-EDE9-4C34-8476-211706657A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a:solidFill>
                <a:schemeClr val="accent1"/>
              </a:solidFill>
            </a:endParaRPr>
          </a:p>
        </p:txBody>
      </p:sp>
    </p:spTree>
    <p:extLst>
      <p:ext uri="{BB962C8B-B14F-4D97-AF65-F5344CB8AC3E}">
        <p14:creationId xmlns:p14="http://schemas.microsoft.com/office/powerpoint/2010/main" val="295279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F5"/>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a:t>Paper Title</a:t>
            </a:r>
          </a:p>
        </p:txBody>
      </p:sp>
      <p:sp>
        <p:nvSpPr>
          <p:cNvPr id="3" name="Segnaposto testo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latin typeface="Monserrat"/>
              </a:defRPr>
            </a:lvl1pPr>
          </a:lstStyle>
          <a:p>
            <a:r>
              <a:rPr lang="it-IT"/>
              <a:t>Date</a:t>
            </a:r>
          </a:p>
        </p:txBody>
      </p:sp>
      <p:sp>
        <p:nvSpPr>
          <p:cNvPr id="5" name="Segnaposto piè di pagina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latin typeface="Monserrat"/>
              </a:defRPr>
            </a:lvl1pPr>
          </a:lstStyle>
          <a:p>
            <a:r>
              <a:rPr lang="it-IT"/>
              <a:t>Paper Title</a:t>
            </a:r>
          </a:p>
        </p:txBody>
      </p:sp>
      <p:sp>
        <p:nvSpPr>
          <p:cNvPr id="6" name="Segnaposto numero diapositiva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latin typeface="Monserrat"/>
              </a:defRPr>
            </a:lvl1pPr>
          </a:lstStyle>
          <a:p>
            <a:fld id="{D8DA9DAA-006C-4F4B-980E-E3DF019B24E2}" type="slidenum">
              <a:rPr lang="it-IT" smtClean="0"/>
              <a:pPr/>
              <a:t>‹N›</a:t>
            </a:fld>
            <a:endParaRPr lang="it-IT"/>
          </a:p>
        </p:txBody>
      </p:sp>
      <p:pic>
        <p:nvPicPr>
          <p:cNvPr id="8" name="Elemento grafico 7">
            <a:extLst>
              <a:ext uri="{FF2B5EF4-FFF2-40B4-BE49-F238E27FC236}">
                <a16:creationId xmlns:a16="http://schemas.microsoft.com/office/drawing/2014/main" id="{1A0F143B-4CD2-4DDA-9135-FF8208FC7AEB}"/>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10879214" y="136525"/>
            <a:ext cx="1197745" cy="1197745"/>
          </a:xfrm>
          <a:prstGeom prst="rect">
            <a:avLst/>
          </a:prstGeom>
        </p:spPr>
      </p:pic>
    </p:spTree>
    <p:extLst>
      <p:ext uri="{BB962C8B-B14F-4D97-AF65-F5344CB8AC3E}">
        <p14:creationId xmlns:p14="http://schemas.microsoft.com/office/powerpoint/2010/main" val="268286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p:txStyles>
    <p:titleStyle>
      <a:lvl1pPr algn="l" defTabSz="914400" rtl="0" eaLnBrk="1" latinLnBrk="0" hangingPunct="1">
        <a:lnSpc>
          <a:spcPct val="90000"/>
        </a:lnSpc>
        <a:spcBef>
          <a:spcPct val="0"/>
        </a:spcBef>
        <a:buNone/>
        <a:defRPr sz="4400" kern="1200">
          <a:solidFill>
            <a:schemeClr val="bg2">
              <a:lumMod val="10000"/>
            </a:schemeClr>
          </a:solidFill>
          <a:latin typeface="Monserra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onserra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onserra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onserra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onserra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onserra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E5259A-7B4F-4A83-B882-DE0C7F5246E6}"/>
              </a:ext>
            </a:extLst>
          </p:cNvPr>
          <p:cNvSpPr>
            <a:spLocks noGrp="1"/>
          </p:cNvSpPr>
          <p:nvPr>
            <p:ph type="ctrTitle"/>
          </p:nvPr>
        </p:nvSpPr>
        <p:spPr>
          <a:xfrm>
            <a:off x="1523999" y="861391"/>
            <a:ext cx="10097729" cy="3729760"/>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b="0" dirty="0">
                <a:latin typeface="Montserrat"/>
              </a:rPr>
              <a:t>MLP-Mixer: An all-MLP Architecture for Vision</a:t>
            </a:r>
            <a:br>
              <a:rPr lang="en-US" sz="4800" b="0" dirty="0">
                <a:latin typeface="Montserrat"/>
              </a:rPr>
            </a:br>
            <a:r>
              <a:rPr lang="en-GB" sz="2400" b="0" dirty="0">
                <a:latin typeface="Montserrat"/>
              </a:rPr>
              <a:t>Ilya </a:t>
            </a:r>
            <a:r>
              <a:rPr lang="en-GB" sz="2400" b="0" dirty="0" err="1">
                <a:latin typeface="Montserrat"/>
              </a:rPr>
              <a:t>Tolstikhin</a:t>
            </a:r>
            <a:r>
              <a:rPr lang="en-GB" sz="2400" b="0" dirty="0">
                <a:latin typeface="Montserrat"/>
              </a:rPr>
              <a:t>*, Neil </a:t>
            </a:r>
            <a:r>
              <a:rPr lang="en-GB" sz="2400" b="0" dirty="0" err="1">
                <a:latin typeface="Montserrat"/>
              </a:rPr>
              <a:t>Houlsby</a:t>
            </a:r>
            <a:r>
              <a:rPr lang="en-GB" sz="2400" b="0" dirty="0">
                <a:latin typeface="Montserrat"/>
              </a:rPr>
              <a:t>*, Alexander Kolesnikov*, Lucas Beyer*, </a:t>
            </a:r>
            <a:r>
              <a:rPr lang="en-GB" sz="2400" b="0" dirty="0" err="1">
                <a:latin typeface="Montserrat"/>
              </a:rPr>
              <a:t>Xiaohua</a:t>
            </a:r>
            <a:r>
              <a:rPr lang="en-GB" sz="2400" b="0" dirty="0">
                <a:latin typeface="Montserrat"/>
              </a:rPr>
              <a:t> </a:t>
            </a:r>
            <a:r>
              <a:rPr lang="en-GB" sz="2400" b="0" dirty="0" err="1">
                <a:latin typeface="Montserrat"/>
              </a:rPr>
              <a:t>Zhai</a:t>
            </a:r>
            <a:r>
              <a:rPr lang="en-GB" sz="2400" b="0" dirty="0">
                <a:latin typeface="Montserrat"/>
              </a:rPr>
              <a:t>, Thomas </a:t>
            </a:r>
            <a:r>
              <a:rPr lang="en-GB" sz="2400" b="0" dirty="0" err="1">
                <a:latin typeface="Montserrat"/>
              </a:rPr>
              <a:t>Unterthiner</a:t>
            </a:r>
            <a:r>
              <a:rPr lang="en-GB" sz="2400" b="0" dirty="0">
                <a:latin typeface="Montserrat"/>
              </a:rPr>
              <a:t>, Jessica Yung, Daniel </a:t>
            </a:r>
            <a:r>
              <a:rPr lang="en-GB" sz="2400" b="0" dirty="0" err="1">
                <a:latin typeface="Montserrat"/>
              </a:rPr>
              <a:t>Keysers</a:t>
            </a:r>
            <a:r>
              <a:rPr lang="en-GB" sz="2400" b="0" dirty="0">
                <a:latin typeface="Montserrat"/>
              </a:rPr>
              <a:t>,</a:t>
            </a:r>
            <a:br>
              <a:rPr lang="en-GB" sz="2400" b="0" dirty="0">
                <a:latin typeface="Montserrat"/>
              </a:rPr>
            </a:br>
            <a:r>
              <a:rPr lang="en-GB" sz="2400" b="0" dirty="0">
                <a:latin typeface="Montserrat"/>
              </a:rPr>
              <a:t>Jakob </a:t>
            </a:r>
            <a:r>
              <a:rPr lang="en-GB" sz="2400" b="0" dirty="0" err="1">
                <a:latin typeface="Montserrat"/>
              </a:rPr>
              <a:t>Uszkoreit</a:t>
            </a:r>
            <a:r>
              <a:rPr lang="en-GB" sz="2400" b="0" dirty="0">
                <a:latin typeface="Montserrat"/>
              </a:rPr>
              <a:t>, Mario </a:t>
            </a:r>
            <a:r>
              <a:rPr lang="en-GB" sz="2400" b="0" dirty="0" err="1">
                <a:latin typeface="Montserrat"/>
              </a:rPr>
              <a:t>Lucic</a:t>
            </a:r>
            <a:r>
              <a:rPr lang="en-GB" sz="2400" b="0" dirty="0">
                <a:latin typeface="Montserrat"/>
              </a:rPr>
              <a:t>, Alexey </a:t>
            </a:r>
            <a:r>
              <a:rPr lang="en-GB" sz="2400" b="0" dirty="0" err="1">
                <a:latin typeface="Montserrat"/>
              </a:rPr>
              <a:t>Dosovitskiy</a:t>
            </a:r>
            <a:br>
              <a:rPr lang="en-GB" sz="2400" b="0" dirty="0">
                <a:latin typeface="Montserrat"/>
              </a:rPr>
            </a:br>
            <a:r>
              <a:rPr kumimoji="0" lang="it-IT" sz="18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a:t>
            </a:r>
            <a:r>
              <a:rPr kumimoji="0" lang="it-IT" sz="1800" b="0" i="0" u="none" strike="noStrike" kern="1200" cap="none" spc="0" normalizeH="0" baseline="0" noProof="0" dirty="0" err="1">
                <a:ln>
                  <a:noFill/>
                </a:ln>
                <a:solidFill>
                  <a:prstClr val="black"/>
                </a:solidFill>
                <a:effectLst/>
                <a:uLnTx/>
                <a:uFillTx/>
                <a:latin typeface="Montserrat" panose="00000500000000000000" pitchFamily="2" charset="0"/>
                <a:ea typeface="+mn-ea"/>
                <a:cs typeface="+mn-cs"/>
              </a:rPr>
              <a:t>E</a:t>
            </a:r>
            <a:r>
              <a:rPr kumimoji="0" lang="it-IT" sz="1800" b="0" i="0" u="none" strike="noStrike" kern="1200" cap="none" spc="0" normalizeH="0" baseline="0" noProof="0" dirty="0" err="1">
                <a:ln>
                  <a:noFill/>
                </a:ln>
                <a:solidFill>
                  <a:prstClr val="black"/>
                </a:solidFill>
                <a:effectLst/>
                <a:uLnTx/>
                <a:uFillTx/>
                <a:latin typeface="Univers"/>
                <a:ea typeface="+mn-ea"/>
                <a:cs typeface="+mn-cs"/>
              </a:rPr>
              <a:t>qual</a:t>
            </a:r>
            <a:r>
              <a:rPr kumimoji="0" lang="it-IT" sz="1800" b="0" i="0" u="none" strike="noStrike" kern="1200" cap="none" spc="0" normalizeH="0" baseline="0" noProof="0" dirty="0">
                <a:ln>
                  <a:noFill/>
                </a:ln>
                <a:solidFill>
                  <a:prstClr val="black"/>
                </a:solidFill>
                <a:effectLst/>
                <a:uLnTx/>
                <a:uFillTx/>
                <a:latin typeface="Univers"/>
                <a:ea typeface="+mn-ea"/>
                <a:cs typeface="+mn-cs"/>
              </a:rPr>
              <a:t> </a:t>
            </a:r>
            <a:r>
              <a:rPr kumimoji="0" lang="it-IT" sz="1800" b="0" i="0" u="none" strike="noStrike" kern="1200" cap="none" spc="0" normalizeH="0" baseline="0" noProof="0" dirty="0" err="1">
                <a:ln>
                  <a:noFill/>
                </a:ln>
                <a:solidFill>
                  <a:prstClr val="black"/>
                </a:solidFill>
                <a:effectLst/>
                <a:uLnTx/>
                <a:uFillTx/>
                <a:latin typeface="Univers"/>
                <a:ea typeface="+mn-ea"/>
                <a:cs typeface="+mn-cs"/>
              </a:rPr>
              <a:t>contribution</a:t>
            </a:r>
            <a:r>
              <a:rPr kumimoji="0" lang="it-IT" sz="1800" b="0" i="0" u="none" strike="noStrike" kern="1200" cap="none" spc="0" normalizeH="0" baseline="0" noProof="0" dirty="0">
                <a:ln>
                  <a:noFill/>
                </a:ln>
                <a:solidFill>
                  <a:prstClr val="black"/>
                </a:solidFill>
                <a:effectLst/>
                <a:uLnTx/>
                <a:uFillTx/>
                <a:latin typeface="Univers"/>
                <a:ea typeface="+mn-ea"/>
                <a:cs typeface="+mn-cs"/>
              </a:rPr>
              <a:t> </a:t>
            </a:r>
            <a:br>
              <a:rPr kumimoji="0" lang="en-GB" sz="2400" b="0" i="0" u="none" strike="noStrike" kern="1200" cap="none" spc="0" normalizeH="0" baseline="0" noProof="0" dirty="0">
                <a:ln>
                  <a:noFill/>
                </a:ln>
                <a:solidFill>
                  <a:prstClr val="black"/>
                </a:solidFill>
                <a:effectLst/>
                <a:uLnTx/>
                <a:uFillTx/>
                <a:latin typeface="Montserrat"/>
                <a:ea typeface="+mn-ea"/>
                <a:cs typeface="+mn-cs"/>
              </a:rPr>
            </a:br>
            <a:br>
              <a:rPr lang="en-GB" sz="2400" b="0" dirty="0">
                <a:latin typeface="Montserrat"/>
              </a:rPr>
            </a:br>
            <a:r>
              <a:rPr lang="en-GB" sz="2400" b="0" dirty="0">
                <a:latin typeface="Montserrat"/>
              </a:rPr>
              <a:t>Google Research, brain team</a:t>
            </a:r>
            <a:endParaRPr lang="en-GB" sz="4800" b="0" noProof="0" dirty="0">
              <a:latin typeface="Montserrat"/>
            </a:endParaRPr>
          </a:p>
        </p:txBody>
      </p:sp>
      <p:sp>
        <p:nvSpPr>
          <p:cNvPr id="4" name="Segnaposto data 3">
            <a:extLst>
              <a:ext uri="{FF2B5EF4-FFF2-40B4-BE49-F238E27FC236}">
                <a16:creationId xmlns:a16="http://schemas.microsoft.com/office/drawing/2014/main" id="{5C9B32BB-B400-43C0-8249-3AC012C062A8}"/>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all" spc="100" normalizeH="0" baseline="0" noProof="0">
                <a:ln>
                  <a:noFill/>
                </a:ln>
                <a:solidFill>
                  <a:srgbClr val="3494BA"/>
                </a:solidFill>
                <a:effectLst/>
                <a:uLnTx/>
                <a:uFillTx/>
                <a:latin typeface="Monserrat"/>
                <a:ea typeface="+mn-ea"/>
                <a:cs typeface="+mn-cs"/>
              </a:rPr>
              <a:t>2020-2021</a:t>
            </a:r>
          </a:p>
        </p:txBody>
      </p:sp>
      <p:sp>
        <p:nvSpPr>
          <p:cNvPr id="5" name="Segnaposto testo 4">
            <a:extLst>
              <a:ext uri="{FF2B5EF4-FFF2-40B4-BE49-F238E27FC236}">
                <a16:creationId xmlns:a16="http://schemas.microsoft.com/office/drawing/2014/main" id="{7FC14A3A-B4B4-4C6C-882F-57F3FB2D3516}"/>
              </a:ext>
            </a:extLst>
          </p:cNvPr>
          <p:cNvSpPr>
            <a:spLocks noGrp="1"/>
          </p:cNvSpPr>
          <p:nvPr>
            <p:ph type="body" sz="quarter" idx="10"/>
          </p:nvPr>
        </p:nvSpPr>
        <p:spPr>
          <a:xfrm>
            <a:off x="1523999" y="4946028"/>
            <a:ext cx="9136063" cy="668545"/>
          </a:xfrm>
        </p:spPr>
        <p:txBody>
          <a:bodyPr/>
          <a:lstStyle/>
          <a:p>
            <a:r>
              <a:rPr lang="en-GB" noProof="0" dirty="0">
                <a:latin typeface="Montserrat" panose="020F0502020204030204" pitchFamily="2" charset="0"/>
              </a:rPr>
              <a:t>Presenter: Daniela </a:t>
            </a:r>
            <a:r>
              <a:rPr lang="en-GB" noProof="0" dirty="0" err="1">
                <a:latin typeface="Montserrat" panose="020F0502020204030204" pitchFamily="2" charset="0"/>
              </a:rPr>
              <a:t>Campisi</a:t>
            </a:r>
            <a:r>
              <a:rPr lang="en-GB" noProof="0" dirty="0">
                <a:latin typeface="Montserrat" panose="020F0502020204030204" pitchFamily="2" charset="0"/>
              </a:rPr>
              <a:t> 1000011488</a:t>
            </a:r>
          </a:p>
        </p:txBody>
      </p:sp>
    </p:spTree>
    <p:extLst>
      <p:ext uri="{BB962C8B-B14F-4D97-AF65-F5344CB8AC3E}">
        <p14:creationId xmlns:p14="http://schemas.microsoft.com/office/powerpoint/2010/main" val="3124897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err="1"/>
              <a:t>Experimental</a:t>
            </a:r>
            <a:r>
              <a:rPr lang="it-IT" sz="4400" dirty="0"/>
              <a:t> </a:t>
            </a:r>
            <a:r>
              <a:rPr lang="it-IT" sz="4400" dirty="0" err="1"/>
              <a:t>Results</a:t>
            </a:r>
            <a:br>
              <a:rPr lang="it-IT" sz="4400" dirty="0"/>
            </a:br>
            <a:r>
              <a:rPr lang="it-IT" sz="3400" dirty="0"/>
              <a:t>Datasets</a:t>
            </a:r>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71439" y="1690688"/>
            <a:ext cx="10515601" cy="4351338"/>
          </a:xfrm>
        </p:spPr>
        <p:txBody>
          <a:bodyPr>
            <a:normAutofit/>
          </a:bodyPr>
          <a:lstStyle/>
          <a:p>
            <a:r>
              <a:rPr lang="en-US" sz="2300" dirty="0"/>
              <a:t>MLP-Mixer models are pre-trained with medium- to large-scale dataset:</a:t>
            </a:r>
          </a:p>
          <a:p>
            <a:pPr lvl="1"/>
            <a:r>
              <a:rPr lang="en-US" sz="2300" b="1" dirty="0"/>
              <a:t>ImageNet</a:t>
            </a:r>
            <a:r>
              <a:rPr lang="en-US" sz="2300" dirty="0"/>
              <a:t> </a:t>
            </a:r>
            <a:r>
              <a:rPr lang="en-US" sz="2300" dirty="0">
                <a:sym typeface="Wingdings" panose="05000000000000000000" pitchFamily="2" charset="2"/>
              </a:rPr>
              <a:t> 1.3M images and 1k classes.                                                               Since 2010 this public dataset is used in the ImageNet Large Scale Visual Recognition Challenge (ILSVRC), a benchmark in image classification and object detection. </a:t>
            </a:r>
          </a:p>
          <a:p>
            <a:pPr lvl="1"/>
            <a:r>
              <a:rPr lang="en-US" sz="2300" b="1" dirty="0"/>
              <a:t>ImageNet-21k</a:t>
            </a:r>
            <a:r>
              <a:rPr lang="en-US" sz="2300" dirty="0"/>
              <a:t> </a:t>
            </a:r>
            <a:r>
              <a:rPr lang="en-US" sz="2300" dirty="0">
                <a:sym typeface="Wingdings" panose="05000000000000000000" pitchFamily="2" charset="2"/>
              </a:rPr>
              <a:t> </a:t>
            </a:r>
            <a:r>
              <a:rPr lang="en-US" sz="2300" dirty="0"/>
              <a:t>a superset of ImageNet containing 14M images and 21k classes;</a:t>
            </a:r>
          </a:p>
          <a:p>
            <a:pPr lvl="1"/>
            <a:r>
              <a:rPr lang="en-US" sz="2300" b="1" dirty="0"/>
              <a:t>JFT-300M</a:t>
            </a:r>
            <a:r>
              <a:rPr lang="en-US" sz="2300" dirty="0"/>
              <a:t> </a:t>
            </a:r>
            <a:r>
              <a:rPr lang="en-US" sz="2300" dirty="0">
                <a:sym typeface="Wingdings" panose="05000000000000000000" pitchFamily="2" charset="2"/>
              </a:rPr>
              <a:t> a proprietary dataset with 300M images and 18k classes.                   This is an internal Google dataset used for training image classification models. Images are labeled using an algorithm that uses complex mixture of raw web signals, connections between web-pages and user feedback. This results in over one billion labels for the 300M images (a single image can have multiple labels).</a:t>
            </a:r>
            <a:endParaRPr lang="en-US" sz="2300" dirty="0"/>
          </a:p>
          <a:p>
            <a:pPr lvl="1"/>
            <a:endParaRPr lang="en-US" sz="2300" dirty="0"/>
          </a:p>
          <a:p>
            <a:pPr lvl="1"/>
            <a:endParaRPr lang="en-US" sz="2300" dirty="0"/>
          </a:p>
        </p:txBody>
      </p:sp>
    </p:spTree>
    <p:extLst>
      <p:ext uri="{BB962C8B-B14F-4D97-AF65-F5344CB8AC3E}">
        <p14:creationId xmlns:p14="http://schemas.microsoft.com/office/powerpoint/2010/main" val="1771163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err="1"/>
              <a:t>Experimental</a:t>
            </a:r>
            <a:r>
              <a:rPr lang="it-IT" sz="4400" dirty="0"/>
              <a:t> </a:t>
            </a:r>
            <a:r>
              <a:rPr lang="it-IT" sz="4400" dirty="0" err="1"/>
              <a:t>Results</a:t>
            </a:r>
            <a:br>
              <a:rPr lang="it-IT" sz="4400" dirty="0"/>
            </a:br>
            <a:r>
              <a:rPr lang="it-IT" sz="3400" dirty="0"/>
              <a:t>Datasets</a:t>
            </a:r>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71439" y="1849714"/>
            <a:ext cx="10515601" cy="4351338"/>
          </a:xfrm>
        </p:spPr>
        <p:txBody>
          <a:bodyPr>
            <a:normAutofit/>
          </a:bodyPr>
          <a:lstStyle/>
          <a:p>
            <a:r>
              <a:rPr lang="en-US" sz="2300" dirty="0"/>
              <a:t>The performance of that models are evaluated on a range of  small and mid-sized downstream classification task, related to the following datasets:</a:t>
            </a:r>
          </a:p>
          <a:p>
            <a:pPr lvl="1"/>
            <a:r>
              <a:rPr lang="en-US" sz="2300" b="1" dirty="0"/>
              <a:t>Oxford Flowers-102 </a:t>
            </a:r>
            <a:r>
              <a:rPr lang="en-US" sz="2300" dirty="0">
                <a:sym typeface="Wingdings" panose="05000000000000000000" pitchFamily="2" charset="2"/>
              </a:rPr>
              <a:t> 2k images and 102 classes;</a:t>
            </a:r>
          </a:p>
          <a:p>
            <a:pPr lvl="1"/>
            <a:r>
              <a:rPr lang="en-US" sz="2300" b="1" dirty="0">
                <a:sym typeface="Wingdings" panose="05000000000000000000" pitchFamily="2" charset="2"/>
              </a:rPr>
              <a:t>Oxford-IIIT Pets </a:t>
            </a:r>
            <a:r>
              <a:rPr lang="en-US" sz="2300" dirty="0">
                <a:sym typeface="Wingdings" panose="05000000000000000000" pitchFamily="2" charset="2"/>
              </a:rPr>
              <a:t> 3.7k images and 36 classes;</a:t>
            </a:r>
          </a:p>
          <a:p>
            <a:pPr lvl="1"/>
            <a:r>
              <a:rPr lang="en-US" sz="2300" b="1" dirty="0">
                <a:sym typeface="Wingdings" panose="05000000000000000000" pitchFamily="2" charset="2"/>
              </a:rPr>
              <a:t>CIFAR-10</a:t>
            </a:r>
            <a:r>
              <a:rPr lang="en-US" sz="2300" dirty="0">
                <a:sym typeface="Wingdings" panose="05000000000000000000" pitchFamily="2" charset="2"/>
              </a:rPr>
              <a:t>  50k images and 10 classes;</a:t>
            </a:r>
          </a:p>
          <a:p>
            <a:pPr lvl="1"/>
            <a:r>
              <a:rPr lang="en-US" sz="2300" b="1" dirty="0">
                <a:sym typeface="Wingdings" panose="05000000000000000000" pitchFamily="2" charset="2"/>
              </a:rPr>
              <a:t>CIFAR-100</a:t>
            </a:r>
            <a:r>
              <a:rPr lang="en-US" sz="2300" dirty="0">
                <a:sym typeface="Wingdings" panose="05000000000000000000" pitchFamily="2" charset="2"/>
              </a:rPr>
              <a:t>  50k images and 100 classes;</a:t>
            </a:r>
          </a:p>
          <a:p>
            <a:pPr lvl="1"/>
            <a:r>
              <a:rPr lang="en-US" sz="2300" b="1" dirty="0">
                <a:sym typeface="Wingdings" panose="05000000000000000000" pitchFamily="2" charset="2"/>
              </a:rPr>
              <a:t>ImageNet</a:t>
            </a:r>
            <a:r>
              <a:rPr lang="en-US" sz="2300" dirty="0">
                <a:sym typeface="Wingdings" panose="05000000000000000000" pitchFamily="2" charset="2"/>
              </a:rPr>
              <a:t>  1.3M images and 1k classes.</a:t>
            </a:r>
          </a:p>
          <a:p>
            <a:pPr lvl="1"/>
            <a:endParaRPr lang="en-US" sz="1900" dirty="0">
              <a:sym typeface="Wingdings" panose="05000000000000000000" pitchFamily="2" charset="2"/>
            </a:endParaRPr>
          </a:p>
          <a:p>
            <a:pPr lvl="1"/>
            <a:endParaRPr lang="en-US" sz="1900" dirty="0">
              <a:sym typeface="Wingdings" panose="05000000000000000000" pitchFamily="2" charset="2"/>
            </a:endParaRPr>
          </a:p>
          <a:p>
            <a:pPr lvl="1"/>
            <a:endParaRPr lang="en-US" sz="1900" dirty="0"/>
          </a:p>
          <a:p>
            <a:pPr lvl="1"/>
            <a:endParaRPr lang="en-US" sz="2300" dirty="0"/>
          </a:p>
        </p:txBody>
      </p:sp>
    </p:spTree>
    <p:extLst>
      <p:ext uri="{BB962C8B-B14F-4D97-AF65-F5344CB8AC3E}">
        <p14:creationId xmlns:p14="http://schemas.microsoft.com/office/powerpoint/2010/main" val="3020270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err="1"/>
              <a:t>Experimental</a:t>
            </a:r>
            <a:r>
              <a:rPr lang="it-IT" sz="4400" dirty="0"/>
              <a:t> </a:t>
            </a:r>
            <a:r>
              <a:rPr lang="it-IT" sz="4400" dirty="0" err="1"/>
              <a:t>Results</a:t>
            </a:r>
            <a:br>
              <a:rPr lang="it-IT" sz="4400" dirty="0"/>
            </a:br>
            <a:r>
              <a:rPr lang="it-IT" sz="3400" dirty="0" err="1"/>
              <a:t>Metrics</a:t>
            </a:r>
            <a:endParaRPr lang="it-IT" sz="3400" dirty="0"/>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31683" y="1690688"/>
            <a:ext cx="10515601" cy="4351338"/>
          </a:xfrm>
        </p:spPr>
        <p:txBody>
          <a:bodyPr>
            <a:normAutofit/>
          </a:bodyPr>
          <a:lstStyle/>
          <a:p>
            <a:pPr marL="457200" lvl="1" indent="0">
              <a:buNone/>
            </a:pPr>
            <a:endParaRPr lang="en-US" sz="1900" dirty="0">
              <a:sym typeface="Wingdings" panose="05000000000000000000" pitchFamily="2" charset="2"/>
            </a:endParaRPr>
          </a:p>
          <a:p>
            <a:pPr lvl="1"/>
            <a:endParaRPr lang="en-US" sz="1900" dirty="0"/>
          </a:p>
          <a:p>
            <a:pPr marL="914400" lvl="1" indent="-457200">
              <a:buFont typeface="+mj-lt"/>
              <a:buAutoNum type="arabicPeriod"/>
            </a:pPr>
            <a:r>
              <a:rPr lang="en-US" sz="2300" b="1" dirty="0"/>
              <a:t>Accuracy</a:t>
            </a:r>
            <a:r>
              <a:rPr lang="en-US" sz="2300" dirty="0"/>
              <a:t> on the downstream task;</a:t>
            </a:r>
          </a:p>
          <a:p>
            <a:pPr marL="914400" lvl="1" indent="-457200">
              <a:buFont typeface="+mj-lt"/>
              <a:buAutoNum type="arabicPeriod"/>
            </a:pPr>
            <a:r>
              <a:rPr lang="en-US" sz="2300" b="1" dirty="0"/>
              <a:t>Total computational cost </a:t>
            </a:r>
            <a:r>
              <a:rPr lang="en-US" sz="2300" dirty="0"/>
              <a:t>of pre-training, which is important when training the model from scratch on the upstream dataset;</a:t>
            </a:r>
          </a:p>
          <a:p>
            <a:pPr marL="914400" lvl="1" indent="-457200">
              <a:buFont typeface="+mj-lt"/>
              <a:buAutoNum type="arabicPeriod"/>
            </a:pPr>
            <a:r>
              <a:rPr lang="en-US" sz="2300" b="1" dirty="0"/>
              <a:t>Throughput</a:t>
            </a:r>
            <a:r>
              <a:rPr lang="en-US" sz="2300" dirty="0"/>
              <a:t> at inference time in images/sec/core, which is important to people that have to deploy the models: number of processed images per second per core.</a:t>
            </a:r>
          </a:p>
          <a:p>
            <a:pPr marL="457200" lvl="1" indent="0">
              <a:buNone/>
            </a:pPr>
            <a:endParaRPr lang="en-US" sz="2300" dirty="0"/>
          </a:p>
          <a:p>
            <a:pPr lvl="1"/>
            <a:r>
              <a:rPr lang="en-US" sz="2300" dirty="0"/>
              <a:t>The highest throughput for each model is reported.</a:t>
            </a:r>
          </a:p>
          <a:p>
            <a:pPr lvl="1"/>
            <a:r>
              <a:rPr lang="en-US" sz="2300" dirty="0"/>
              <a:t>To access the quality of the model, we focus on top-1 downstream accuracy after fine-tuning.</a:t>
            </a:r>
          </a:p>
          <a:p>
            <a:pPr lvl="1"/>
            <a:endParaRPr lang="en-US" sz="2300" dirty="0"/>
          </a:p>
          <a:p>
            <a:pPr lvl="1"/>
            <a:endParaRPr lang="en-US" sz="2300" dirty="0"/>
          </a:p>
        </p:txBody>
      </p:sp>
    </p:spTree>
    <p:extLst>
      <p:ext uri="{BB962C8B-B14F-4D97-AF65-F5344CB8AC3E}">
        <p14:creationId xmlns:p14="http://schemas.microsoft.com/office/powerpoint/2010/main" val="1003733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err="1"/>
              <a:t>Experimental</a:t>
            </a:r>
            <a:r>
              <a:rPr lang="it-IT" sz="4400" dirty="0"/>
              <a:t> </a:t>
            </a:r>
            <a:r>
              <a:rPr lang="it-IT" sz="4400" dirty="0" err="1"/>
              <a:t>Results</a:t>
            </a:r>
            <a:br>
              <a:rPr lang="it-IT" sz="4400" dirty="0"/>
            </a:br>
            <a:r>
              <a:rPr lang="it-IT" sz="3400" dirty="0"/>
              <a:t>Training Procedure</a:t>
            </a:r>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71439" y="1690688"/>
            <a:ext cx="10515601" cy="4351338"/>
          </a:xfrm>
        </p:spPr>
        <p:txBody>
          <a:bodyPr>
            <a:normAutofit fontScale="92500" lnSpcReduction="20000"/>
          </a:bodyPr>
          <a:lstStyle/>
          <a:p>
            <a:pPr lvl="1"/>
            <a:endParaRPr lang="en-US" sz="2300" dirty="0"/>
          </a:p>
          <a:p>
            <a:r>
              <a:rPr lang="en-US" sz="2500" dirty="0"/>
              <a:t>All models are pre-trained using:</a:t>
            </a:r>
          </a:p>
          <a:p>
            <a:pPr lvl="1"/>
            <a:r>
              <a:rPr lang="en-US" sz="2500" dirty="0"/>
              <a:t>Adam as the optimizer, with the hyper parameters β1 = 0.9, β2 = 0.999: the higher, the better, in fact setting them below 0.5 result in drastic decreases as the number of training steps/batches increases;</a:t>
            </a:r>
          </a:p>
          <a:p>
            <a:pPr lvl="1"/>
            <a:r>
              <a:rPr lang="en-US" sz="2500" dirty="0"/>
              <a:t>Batch size of 4096;</a:t>
            </a:r>
          </a:p>
          <a:p>
            <a:pPr lvl="1"/>
            <a:r>
              <a:rPr lang="en-US" sz="2500" dirty="0"/>
              <a:t>Resolution of images equal to 224;</a:t>
            </a:r>
          </a:p>
          <a:p>
            <a:pPr lvl="1"/>
            <a:r>
              <a:rPr lang="en-US" sz="2500" dirty="0"/>
              <a:t>Weight decay, and gradient clipping at global norm 1. </a:t>
            </a:r>
          </a:p>
          <a:p>
            <a:pPr marL="457200" lvl="1" indent="0">
              <a:buNone/>
            </a:pPr>
            <a:endParaRPr lang="en-US" sz="2500" dirty="0"/>
          </a:p>
          <a:p>
            <a:r>
              <a:rPr lang="en-US" sz="2500" dirty="0"/>
              <a:t>For JFT-300M, images are pre-processed by applying the cropping technique in addition to random horizontal flipping. </a:t>
            </a:r>
          </a:p>
          <a:p>
            <a:r>
              <a:rPr lang="en-US" sz="2500" dirty="0"/>
              <a:t>For ImageNet and ImageNet-21k, additional data augmentation and regularization techniques are employed: </a:t>
            </a:r>
            <a:r>
              <a:rPr lang="en-US" sz="2500" dirty="0" err="1"/>
              <a:t>RandAugment</a:t>
            </a:r>
            <a:r>
              <a:rPr lang="en-US" sz="2500" dirty="0"/>
              <a:t>, </a:t>
            </a:r>
            <a:r>
              <a:rPr lang="en-US" sz="2500" dirty="0" err="1"/>
              <a:t>mixup</a:t>
            </a:r>
            <a:r>
              <a:rPr lang="en-US" sz="2500" dirty="0"/>
              <a:t>, dropout and stochastic depth.</a:t>
            </a:r>
          </a:p>
        </p:txBody>
      </p:sp>
    </p:spTree>
    <p:extLst>
      <p:ext uri="{BB962C8B-B14F-4D97-AF65-F5344CB8AC3E}">
        <p14:creationId xmlns:p14="http://schemas.microsoft.com/office/powerpoint/2010/main" val="1458220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err="1"/>
              <a:t>Experimental</a:t>
            </a:r>
            <a:r>
              <a:rPr lang="it-IT" sz="4400" dirty="0"/>
              <a:t> </a:t>
            </a:r>
            <a:r>
              <a:rPr lang="it-IT" sz="4400" dirty="0" err="1"/>
              <a:t>Results</a:t>
            </a:r>
            <a:br>
              <a:rPr lang="it-IT" sz="4400" dirty="0"/>
            </a:br>
            <a:r>
              <a:rPr lang="it-IT" sz="3400" dirty="0"/>
              <a:t>Training Procedure</a:t>
            </a:r>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71439" y="1690688"/>
            <a:ext cx="10515601" cy="4351338"/>
          </a:xfrm>
        </p:spPr>
        <p:txBody>
          <a:bodyPr>
            <a:normAutofit/>
          </a:bodyPr>
          <a:lstStyle/>
          <a:p>
            <a:pPr lvl="1"/>
            <a:endParaRPr lang="en-US" sz="2300" dirty="0"/>
          </a:p>
          <a:p>
            <a:r>
              <a:rPr lang="en-US" sz="2300" dirty="0"/>
              <a:t>Data are fine-tuned as follows:</a:t>
            </a:r>
          </a:p>
          <a:p>
            <a:pPr lvl="1"/>
            <a:r>
              <a:rPr lang="en-US" sz="2300" dirty="0"/>
              <a:t>SGD optimizer with momentum;</a:t>
            </a:r>
          </a:p>
          <a:p>
            <a:pPr lvl="1"/>
            <a:r>
              <a:rPr lang="en-US" sz="2300" dirty="0"/>
              <a:t>Batch size of 512;</a:t>
            </a:r>
          </a:p>
          <a:p>
            <a:pPr lvl="1"/>
            <a:r>
              <a:rPr lang="en-US" sz="2300" dirty="0"/>
              <a:t>Gradient clipping at global norm 1;</a:t>
            </a:r>
          </a:p>
          <a:p>
            <a:pPr lvl="1"/>
            <a:r>
              <a:rPr lang="en-US" sz="2300" dirty="0"/>
              <a:t>Resolution of images is higher than the one used at pre-training time;</a:t>
            </a:r>
          </a:p>
          <a:p>
            <a:pPr lvl="1"/>
            <a:r>
              <a:rPr lang="en-US" sz="2300" dirty="0"/>
              <a:t>Weight decay is not used when fine-tuning.</a:t>
            </a:r>
          </a:p>
        </p:txBody>
      </p:sp>
    </p:spTree>
    <p:extLst>
      <p:ext uri="{BB962C8B-B14F-4D97-AF65-F5344CB8AC3E}">
        <p14:creationId xmlns:p14="http://schemas.microsoft.com/office/powerpoint/2010/main" val="2022907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a:xfrm>
            <a:off x="838200" y="365125"/>
            <a:ext cx="10515600" cy="1325563"/>
          </a:xfrm>
        </p:spPr>
        <p:txBody>
          <a:bodyPr anchor="ctr">
            <a:normAutofit/>
          </a:bodyPr>
          <a:lstStyle/>
          <a:p>
            <a:r>
              <a:rPr lang="it-IT" dirty="0" err="1"/>
              <a:t>Experimental</a:t>
            </a:r>
            <a:r>
              <a:rPr lang="it-IT" dirty="0"/>
              <a:t> </a:t>
            </a:r>
            <a:r>
              <a:rPr lang="it-IT" dirty="0" err="1"/>
              <a:t>Results</a:t>
            </a:r>
            <a:br>
              <a:rPr lang="it-IT" dirty="0"/>
            </a:br>
            <a:r>
              <a:rPr lang="it-IT" sz="3400" dirty="0" err="1"/>
              <a:t>Results</a:t>
            </a:r>
            <a:endParaRPr lang="it-IT" sz="3400" dirty="0"/>
          </a:p>
        </p:txBody>
      </p:sp>
      <p:pic>
        <p:nvPicPr>
          <p:cNvPr id="4" name="Immagine 3" descr="Immagine che contiene tavolo&#10;&#10;Descrizione generata automaticamente">
            <a:extLst>
              <a:ext uri="{FF2B5EF4-FFF2-40B4-BE49-F238E27FC236}">
                <a16:creationId xmlns:a16="http://schemas.microsoft.com/office/drawing/2014/main" id="{A96ECCA2-5BBB-450C-8EEA-220CFC74A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075" y="2124223"/>
            <a:ext cx="6032773" cy="4052740"/>
          </a:xfrm>
          <a:prstGeom prst="rect">
            <a:avLst/>
          </a:prstGeom>
          <a:noFill/>
        </p:spPr>
      </p:pic>
      <p:sp>
        <p:nvSpPr>
          <p:cNvPr id="10" name="Content Placeholder 2">
            <a:extLst>
              <a:ext uri="{FF2B5EF4-FFF2-40B4-BE49-F238E27FC236}">
                <a16:creationId xmlns:a16="http://schemas.microsoft.com/office/drawing/2014/main" id="{CB595BE4-9C4A-490A-A13F-5F6F1E730789}"/>
              </a:ext>
            </a:extLst>
          </p:cNvPr>
          <p:cNvSpPr>
            <a:spLocks noGrp="1"/>
          </p:cNvSpPr>
          <p:nvPr>
            <p:ph sz="half" idx="2"/>
          </p:nvPr>
        </p:nvSpPr>
        <p:spPr>
          <a:xfrm>
            <a:off x="7305150" y="2124223"/>
            <a:ext cx="4476034" cy="4052740"/>
          </a:xfrm>
        </p:spPr>
        <p:txBody>
          <a:bodyPr>
            <a:normAutofit/>
          </a:bodyPr>
          <a:lstStyle/>
          <a:p>
            <a:r>
              <a:rPr lang="en-US" sz="2200" dirty="0"/>
              <a:t>This table presents comparison of the largest Mixer models to state-of-the-art models from the literature.</a:t>
            </a:r>
          </a:p>
          <a:p>
            <a:r>
              <a:rPr lang="en-US" sz="2200" b="0" i="0" dirty="0">
                <a:effectLst/>
              </a:rPr>
              <a:t>“</a:t>
            </a:r>
            <a:r>
              <a:rPr lang="en-US" sz="2200" b="0" i="0" dirty="0" err="1">
                <a:effectLst/>
              </a:rPr>
              <a:t>ImNet</a:t>
            </a:r>
            <a:r>
              <a:rPr lang="en-US" sz="2200" b="0" i="0" dirty="0">
                <a:effectLst/>
              </a:rPr>
              <a:t>” and “</a:t>
            </a:r>
            <a:r>
              <a:rPr lang="en-US" sz="2200" b="0" i="0" dirty="0" err="1">
                <a:effectLst/>
              </a:rPr>
              <a:t>ReaL</a:t>
            </a:r>
            <a:r>
              <a:rPr lang="en-US" sz="2200" b="0" i="0" dirty="0">
                <a:effectLst/>
              </a:rPr>
              <a:t>” columns refer to the original ImageNet validation labels and cleaned-up </a:t>
            </a:r>
            <a:r>
              <a:rPr lang="en-US" sz="2200" b="0" i="0" dirty="0" err="1">
                <a:effectLst/>
              </a:rPr>
              <a:t>ReaL</a:t>
            </a:r>
            <a:r>
              <a:rPr lang="en-US" sz="2200" b="0" i="0" dirty="0">
                <a:effectLst/>
              </a:rPr>
              <a:t> labels. </a:t>
            </a:r>
          </a:p>
          <a:p>
            <a:r>
              <a:rPr lang="en-US" sz="2200" b="0" i="0" dirty="0">
                <a:effectLst/>
              </a:rPr>
              <a:t>“Avg. 5” stands for the average performance across all five downstream tasks (ImageNet, CIFAR-10, CIFAR-100, Pets, Flowers).</a:t>
            </a:r>
          </a:p>
          <a:p>
            <a:pPr lvl="1"/>
            <a:endParaRPr lang="en-US" sz="2200" dirty="0"/>
          </a:p>
          <a:p>
            <a:pPr lvl="1"/>
            <a:endParaRPr lang="en-US" sz="2200" dirty="0"/>
          </a:p>
        </p:txBody>
      </p:sp>
      <p:sp>
        <p:nvSpPr>
          <p:cNvPr id="18" name="Ovale 17">
            <a:extLst>
              <a:ext uri="{FF2B5EF4-FFF2-40B4-BE49-F238E27FC236}">
                <a16:creationId xmlns:a16="http://schemas.microsoft.com/office/drawing/2014/main" id="{9134FC05-F1F1-41BD-97F0-D86850B83F45}"/>
              </a:ext>
            </a:extLst>
          </p:cNvPr>
          <p:cNvSpPr/>
          <p:nvPr/>
        </p:nvSpPr>
        <p:spPr>
          <a:xfrm>
            <a:off x="10283687" y="365126"/>
            <a:ext cx="371062" cy="3504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117686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err="1"/>
              <a:t>Experimental</a:t>
            </a:r>
            <a:r>
              <a:rPr lang="it-IT" sz="4400" dirty="0"/>
              <a:t> </a:t>
            </a:r>
            <a:r>
              <a:rPr lang="it-IT" sz="4400" dirty="0" err="1"/>
              <a:t>Results</a:t>
            </a:r>
            <a:br>
              <a:rPr lang="it-IT" sz="3400" dirty="0"/>
            </a:br>
            <a:r>
              <a:rPr lang="it-IT" sz="3400" dirty="0" err="1"/>
              <a:t>Results</a:t>
            </a:r>
            <a:endParaRPr lang="it-IT" sz="3400" dirty="0"/>
          </a:p>
        </p:txBody>
      </p:sp>
      <p:pic>
        <p:nvPicPr>
          <p:cNvPr id="4" name="Immagine 3" descr="Immagine che contiene tavolo&#10;&#10;Descrizione generata automaticamente">
            <a:extLst>
              <a:ext uri="{FF2B5EF4-FFF2-40B4-BE49-F238E27FC236}">
                <a16:creationId xmlns:a16="http://schemas.microsoft.com/office/drawing/2014/main" id="{A96ECCA2-5BBB-450C-8EEA-220CFC74A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372" y="1072446"/>
            <a:ext cx="6904383" cy="4022921"/>
          </a:xfrm>
          <a:prstGeom prst="rect">
            <a:avLst/>
          </a:prstGeom>
        </p:spPr>
      </p:pic>
      <p:sp>
        <p:nvSpPr>
          <p:cNvPr id="9" name="CasellaDiTesto 8">
            <a:extLst>
              <a:ext uri="{FF2B5EF4-FFF2-40B4-BE49-F238E27FC236}">
                <a16:creationId xmlns:a16="http://schemas.microsoft.com/office/drawing/2014/main" id="{05BD894C-B21B-46E2-A81B-589B54E84D04}"/>
              </a:ext>
            </a:extLst>
          </p:cNvPr>
          <p:cNvSpPr txBox="1"/>
          <p:nvPr/>
        </p:nvSpPr>
        <p:spPr>
          <a:xfrm>
            <a:off x="1265580" y="5234442"/>
            <a:ext cx="9693966" cy="110799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CEDBE6">
                    <a:lumMod val="25000"/>
                  </a:srgbClr>
                </a:solidFill>
                <a:effectLst/>
                <a:uLnTx/>
                <a:uFillTx/>
                <a:latin typeface="charter"/>
                <a:ea typeface="+mn-ea"/>
                <a:cs typeface="+mn-cs"/>
              </a:rPr>
              <a:t>This table highlights the fact that the performance of the Mixer is quite similar to other architectures, however, it’s quite faster. In fact, it has a “throughput” of 105 image/sec/core compared to 32 for the Vision transformer.</a:t>
            </a:r>
            <a:endParaRPr kumimoji="0" lang="it-IT" sz="2200" b="0" i="0" u="none" strike="noStrike" kern="1200" cap="none" spc="0" normalizeH="0" baseline="0" noProof="0" dirty="0">
              <a:ln>
                <a:noFill/>
              </a:ln>
              <a:solidFill>
                <a:srgbClr val="CEDBE6">
                  <a:lumMod val="25000"/>
                </a:srgbClr>
              </a:solidFill>
              <a:effectLst/>
              <a:uLnTx/>
              <a:uFillTx/>
              <a:latin typeface="Univers"/>
              <a:ea typeface="+mn-ea"/>
              <a:cs typeface="+mn-cs"/>
            </a:endParaRPr>
          </a:p>
        </p:txBody>
      </p:sp>
      <p:sp>
        <p:nvSpPr>
          <p:cNvPr id="8" name="Ovale 7">
            <a:extLst>
              <a:ext uri="{FF2B5EF4-FFF2-40B4-BE49-F238E27FC236}">
                <a16:creationId xmlns:a16="http://schemas.microsoft.com/office/drawing/2014/main" id="{39CC7A21-0FAA-425C-8C40-518424297A89}"/>
              </a:ext>
            </a:extLst>
          </p:cNvPr>
          <p:cNvSpPr/>
          <p:nvPr/>
        </p:nvSpPr>
        <p:spPr>
          <a:xfrm>
            <a:off x="7845286" y="2195592"/>
            <a:ext cx="490331" cy="202417"/>
          </a:xfrm>
          <a:prstGeom prst="ellipse">
            <a:avLst/>
          </a:prstGeom>
          <a:solidFill>
            <a:srgbClr val="3494BA">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Univers"/>
              <a:ea typeface="+mn-ea"/>
              <a:cs typeface="+mn-cs"/>
            </a:endParaRPr>
          </a:p>
        </p:txBody>
      </p:sp>
    </p:spTree>
    <p:extLst>
      <p:ext uri="{BB962C8B-B14F-4D97-AF65-F5344CB8AC3E}">
        <p14:creationId xmlns:p14="http://schemas.microsoft.com/office/powerpoint/2010/main" val="1916817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err="1"/>
              <a:t>Experimental</a:t>
            </a:r>
            <a:r>
              <a:rPr lang="it-IT" sz="4400" dirty="0"/>
              <a:t> </a:t>
            </a:r>
            <a:r>
              <a:rPr lang="it-IT" sz="4400" dirty="0" err="1"/>
              <a:t>Results</a:t>
            </a:r>
            <a:br>
              <a:rPr lang="it-IT" sz="3400" dirty="0"/>
            </a:br>
            <a:r>
              <a:rPr lang="it-IT" sz="3400" dirty="0" err="1"/>
              <a:t>Results</a:t>
            </a:r>
            <a:endParaRPr lang="it-IT" sz="3400" dirty="0"/>
          </a:p>
        </p:txBody>
      </p:sp>
      <p:pic>
        <p:nvPicPr>
          <p:cNvPr id="4" name="Immagine 3" descr="Immagine che contiene tavolo&#10;&#10;Descrizione generata automaticamente">
            <a:extLst>
              <a:ext uri="{FF2B5EF4-FFF2-40B4-BE49-F238E27FC236}">
                <a16:creationId xmlns:a16="http://schemas.microsoft.com/office/drawing/2014/main" id="{A96ECCA2-5BBB-450C-8EEA-220CFC74A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808" y="1027906"/>
            <a:ext cx="6904383" cy="4022921"/>
          </a:xfrm>
          <a:prstGeom prst="rect">
            <a:avLst/>
          </a:prstGeom>
        </p:spPr>
      </p:pic>
      <p:sp>
        <p:nvSpPr>
          <p:cNvPr id="9" name="CasellaDiTesto 8">
            <a:extLst>
              <a:ext uri="{FF2B5EF4-FFF2-40B4-BE49-F238E27FC236}">
                <a16:creationId xmlns:a16="http://schemas.microsoft.com/office/drawing/2014/main" id="{05BD894C-B21B-46E2-A81B-589B54E84D04}"/>
              </a:ext>
            </a:extLst>
          </p:cNvPr>
          <p:cNvSpPr txBox="1"/>
          <p:nvPr/>
        </p:nvSpPr>
        <p:spPr>
          <a:xfrm>
            <a:off x="1421295" y="4984770"/>
            <a:ext cx="9803296" cy="14465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CEDBE6">
                    <a:lumMod val="25000"/>
                  </a:srgbClr>
                </a:solidFill>
                <a:effectLst/>
                <a:uLnTx/>
                <a:uFillTx/>
                <a:latin typeface="charter"/>
                <a:ea typeface="+mn-ea"/>
                <a:cs typeface="+mn-cs"/>
              </a:rPr>
              <a:t>When the size of the upstream dataset increases, Mixer’s performance improves significantly. In particular, Mixer-H/14 achieves 87.94% top-1 accuracy on ImageNet, </a:t>
            </a:r>
            <a:r>
              <a:rPr kumimoji="0" lang="en-US" sz="2200" b="0" i="0" u="none" strike="noStrike" kern="1200" cap="none" spc="0" normalizeH="0" baseline="0" noProof="0" dirty="0" err="1">
                <a:ln>
                  <a:noFill/>
                </a:ln>
                <a:solidFill>
                  <a:srgbClr val="CEDBE6">
                    <a:lumMod val="25000"/>
                  </a:srgbClr>
                </a:solidFill>
                <a:effectLst/>
                <a:uLnTx/>
                <a:uFillTx/>
                <a:latin typeface="charter"/>
                <a:ea typeface="+mn-ea"/>
                <a:cs typeface="+mn-cs"/>
              </a:rPr>
              <a:t>w.r.t.</a:t>
            </a:r>
            <a:r>
              <a:rPr kumimoji="0" lang="en-US" sz="2200" b="0" i="0" u="none" strike="noStrike" kern="1200" cap="none" spc="0" normalizeH="0" baseline="0" noProof="0" dirty="0">
                <a:ln>
                  <a:noFill/>
                </a:ln>
                <a:solidFill>
                  <a:srgbClr val="CEDBE6">
                    <a:lumMod val="25000"/>
                  </a:srgbClr>
                </a:solidFill>
                <a:effectLst/>
                <a:uLnTx/>
                <a:uFillTx/>
                <a:latin typeface="charter"/>
                <a:ea typeface="+mn-ea"/>
                <a:cs typeface="+mn-cs"/>
              </a:rPr>
              <a:t> the previous value of 84.15%. Furthermore, Mixer-H/14 runs 2.5 times faster than </a:t>
            </a:r>
            <a:r>
              <a:rPr kumimoji="0" lang="en-US" sz="2200" b="0" i="0" u="none" strike="noStrike" kern="1200" cap="none" spc="0" normalizeH="0" baseline="0" noProof="0" dirty="0" err="1">
                <a:ln>
                  <a:noFill/>
                </a:ln>
                <a:solidFill>
                  <a:srgbClr val="CEDBE6">
                    <a:lumMod val="25000"/>
                  </a:srgbClr>
                </a:solidFill>
                <a:effectLst/>
                <a:uLnTx/>
                <a:uFillTx/>
                <a:latin typeface="charter"/>
                <a:ea typeface="+mn-ea"/>
                <a:cs typeface="+mn-cs"/>
              </a:rPr>
              <a:t>ViT</a:t>
            </a:r>
            <a:r>
              <a:rPr kumimoji="0" lang="en-US" sz="2200" b="0" i="0" u="none" strike="noStrike" kern="1200" cap="none" spc="0" normalizeH="0" baseline="0" noProof="0" dirty="0">
                <a:ln>
                  <a:noFill/>
                </a:ln>
                <a:solidFill>
                  <a:srgbClr val="CEDBE6">
                    <a:lumMod val="25000"/>
                  </a:srgbClr>
                </a:solidFill>
                <a:effectLst/>
                <a:uLnTx/>
                <a:uFillTx/>
                <a:latin typeface="charter"/>
                <a:ea typeface="+mn-ea"/>
                <a:cs typeface="+mn-cs"/>
              </a:rPr>
              <a:t>-H/14.</a:t>
            </a:r>
            <a:endParaRPr kumimoji="0" lang="it-IT" sz="2200" b="0" i="0" u="none" strike="noStrike" kern="1200" cap="none" spc="0" normalizeH="0" baseline="0" noProof="0" dirty="0">
              <a:ln>
                <a:noFill/>
              </a:ln>
              <a:solidFill>
                <a:srgbClr val="CEDBE6">
                  <a:lumMod val="25000"/>
                </a:srgbClr>
              </a:solidFill>
              <a:effectLst/>
              <a:uLnTx/>
              <a:uFillTx/>
              <a:latin typeface="Univers"/>
              <a:ea typeface="+mn-ea"/>
              <a:cs typeface="+mn-cs"/>
            </a:endParaRPr>
          </a:p>
        </p:txBody>
      </p:sp>
      <p:sp>
        <p:nvSpPr>
          <p:cNvPr id="8" name="Ovale 7">
            <a:extLst>
              <a:ext uri="{FF2B5EF4-FFF2-40B4-BE49-F238E27FC236}">
                <a16:creationId xmlns:a16="http://schemas.microsoft.com/office/drawing/2014/main" id="{39CC7A21-0FAA-425C-8C40-518424297A89}"/>
              </a:ext>
            </a:extLst>
          </p:cNvPr>
          <p:cNvSpPr/>
          <p:nvPr/>
        </p:nvSpPr>
        <p:spPr>
          <a:xfrm>
            <a:off x="4379845" y="3670853"/>
            <a:ext cx="609601" cy="253157"/>
          </a:xfrm>
          <a:prstGeom prst="ellipse">
            <a:avLst/>
          </a:prstGeom>
          <a:solidFill>
            <a:srgbClr val="3494BA">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Univers"/>
              <a:ea typeface="+mn-ea"/>
              <a:cs typeface="+mn-cs"/>
            </a:endParaRPr>
          </a:p>
        </p:txBody>
      </p:sp>
      <p:sp>
        <p:nvSpPr>
          <p:cNvPr id="6" name="Ovale 5">
            <a:extLst>
              <a:ext uri="{FF2B5EF4-FFF2-40B4-BE49-F238E27FC236}">
                <a16:creationId xmlns:a16="http://schemas.microsoft.com/office/drawing/2014/main" id="{FC3D8F69-06E8-4247-8F7E-2F734989E00A}"/>
              </a:ext>
            </a:extLst>
          </p:cNvPr>
          <p:cNvSpPr/>
          <p:nvPr/>
        </p:nvSpPr>
        <p:spPr>
          <a:xfrm>
            <a:off x="7812156" y="3477699"/>
            <a:ext cx="609601" cy="193154"/>
          </a:xfrm>
          <a:prstGeom prst="ellipse">
            <a:avLst/>
          </a:prstGeom>
          <a:solidFill>
            <a:srgbClr val="3494BA">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Univers"/>
              <a:ea typeface="+mn-ea"/>
              <a:cs typeface="+mn-cs"/>
            </a:endParaRPr>
          </a:p>
        </p:txBody>
      </p:sp>
    </p:spTree>
    <p:extLst>
      <p:ext uri="{BB962C8B-B14F-4D97-AF65-F5344CB8AC3E}">
        <p14:creationId xmlns:p14="http://schemas.microsoft.com/office/powerpoint/2010/main" val="4269597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a:t>Experimental Results</a:t>
            </a:r>
            <a:br>
              <a:rPr lang="it-IT" sz="3400"/>
            </a:br>
            <a:r>
              <a:rPr lang="it-IT" sz="3400"/>
              <a:t>Results</a:t>
            </a:r>
            <a:endParaRPr lang="it-IT" sz="3400" dirty="0"/>
          </a:p>
        </p:txBody>
      </p:sp>
      <p:sp>
        <p:nvSpPr>
          <p:cNvPr id="9" name="CasellaDiTesto 8">
            <a:extLst>
              <a:ext uri="{FF2B5EF4-FFF2-40B4-BE49-F238E27FC236}">
                <a16:creationId xmlns:a16="http://schemas.microsoft.com/office/drawing/2014/main" id="{05BD894C-B21B-46E2-A81B-589B54E84D04}"/>
              </a:ext>
            </a:extLst>
          </p:cNvPr>
          <p:cNvSpPr txBox="1"/>
          <p:nvPr/>
        </p:nvSpPr>
        <p:spPr>
          <a:xfrm>
            <a:off x="1050235" y="4481187"/>
            <a:ext cx="10850217" cy="178510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CEDBE6">
                    <a:lumMod val="25000"/>
                  </a:srgbClr>
                </a:solidFill>
                <a:effectLst/>
                <a:uLnTx/>
                <a:uFillTx/>
                <a:latin typeface="charter"/>
                <a:ea typeface="+mn-ea"/>
                <a:cs typeface="+mn-cs"/>
              </a:rPr>
              <a:t>Mixer (solid) catches or exceeds </a:t>
            </a:r>
            <a:r>
              <a:rPr kumimoji="0" lang="en-US" sz="2200" b="0" i="0" u="none" strike="noStrike" kern="1200" cap="none" spc="0" normalizeH="0" baseline="0" noProof="0" dirty="0" err="1">
                <a:ln>
                  <a:noFill/>
                </a:ln>
                <a:solidFill>
                  <a:srgbClr val="CEDBE6">
                    <a:lumMod val="25000"/>
                  </a:srgbClr>
                </a:solidFill>
                <a:effectLst/>
                <a:uLnTx/>
                <a:uFillTx/>
                <a:latin typeface="charter"/>
                <a:ea typeface="+mn-ea"/>
                <a:cs typeface="+mn-cs"/>
              </a:rPr>
              <a:t>BiT</a:t>
            </a:r>
            <a:r>
              <a:rPr kumimoji="0" lang="en-US" sz="2200" b="0" i="0" u="none" strike="noStrike" kern="1200" cap="none" spc="0" normalizeH="0" baseline="0" noProof="0" dirty="0">
                <a:ln>
                  <a:noFill/>
                </a:ln>
                <a:solidFill>
                  <a:srgbClr val="CEDBE6">
                    <a:lumMod val="25000"/>
                  </a:srgbClr>
                </a:solidFill>
                <a:effectLst/>
                <a:uLnTx/>
                <a:uFillTx/>
                <a:latin typeface="charter"/>
                <a:ea typeface="+mn-ea"/>
                <a:cs typeface="+mn-cs"/>
              </a:rPr>
              <a:t> (dotted) and </a:t>
            </a:r>
            <a:r>
              <a:rPr kumimoji="0" lang="en-US" sz="2200" b="0" i="0" u="none" strike="noStrike" kern="1200" cap="none" spc="0" normalizeH="0" baseline="0" noProof="0" dirty="0" err="1">
                <a:ln>
                  <a:noFill/>
                </a:ln>
                <a:solidFill>
                  <a:srgbClr val="CEDBE6">
                    <a:lumMod val="25000"/>
                  </a:srgbClr>
                </a:solidFill>
                <a:effectLst/>
                <a:uLnTx/>
                <a:uFillTx/>
                <a:latin typeface="charter"/>
                <a:ea typeface="+mn-ea"/>
                <a:cs typeface="+mn-cs"/>
              </a:rPr>
              <a:t>ViT</a:t>
            </a:r>
            <a:r>
              <a:rPr kumimoji="0" lang="en-US" sz="2200" b="0" i="0" u="none" strike="noStrike" kern="1200" cap="none" spc="0" normalizeH="0" baseline="0" noProof="0" dirty="0">
                <a:ln>
                  <a:noFill/>
                </a:ln>
                <a:solidFill>
                  <a:srgbClr val="CEDBE6">
                    <a:lumMod val="25000"/>
                  </a:srgbClr>
                </a:solidFill>
                <a:effectLst/>
                <a:uLnTx/>
                <a:uFillTx/>
                <a:latin typeface="charter"/>
                <a:ea typeface="+mn-ea"/>
                <a:cs typeface="+mn-cs"/>
              </a:rPr>
              <a:t> (dashed) as the data size grows.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CEDBE6">
                    <a:lumMod val="25000"/>
                  </a:srgbClr>
                </a:solidFill>
                <a:effectLst/>
                <a:uLnTx/>
                <a:uFillTx/>
                <a:latin typeface="charter"/>
                <a:ea typeface="+mn-ea"/>
                <a:cs typeface="+mn-cs"/>
              </a:rPr>
              <a:t>Every point on a curve uses the same pre-training compute; they correspond to pre-training on 3%, 10%, 30%, and 100% of JFT-300M for 233, 70, 23, and 7 epochs, respectively.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CEDBE6">
                    <a:lumMod val="25000"/>
                  </a:srgbClr>
                </a:solidFill>
                <a:effectLst/>
                <a:uLnTx/>
                <a:uFillTx/>
                <a:latin typeface="charter"/>
                <a:ea typeface="+mn-ea"/>
                <a:cs typeface="+mn-cs"/>
              </a:rPr>
              <a:t>Mixer improves more rapidly with data than </a:t>
            </a:r>
            <a:r>
              <a:rPr kumimoji="0" lang="en-US" sz="2200" b="0" i="0" u="none" strike="noStrike" kern="1200" cap="none" spc="0" normalizeH="0" baseline="0" noProof="0" dirty="0" err="1">
                <a:ln>
                  <a:noFill/>
                </a:ln>
                <a:solidFill>
                  <a:srgbClr val="CEDBE6">
                    <a:lumMod val="25000"/>
                  </a:srgbClr>
                </a:solidFill>
                <a:effectLst/>
                <a:uLnTx/>
                <a:uFillTx/>
                <a:latin typeface="charter"/>
                <a:ea typeface="+mn-ea"/>
                <a:cs typeface="+mn-cs"/>
              </a:rPr>
              <a:t>ResNets</a:t>
            </a:r>
            <a:r>
              <a:rPr kumimoji="0" lang="en-US" sz="2200" b="0" i="0" u="none" strike="noStrike" kern="1200" cap="none" spc="0" normalizeH="0" baseline="0" noProof="0" dirty="0">
                <a:ln>
                  <a:noFill/>
                </a:ln>
                <a:solidFill>
                  <a:srgbClr val="CEDBE6">
                    <a:lumMod val="25000"/>
                  </a:srgbClr>
                </a:solidFill>
                <a:effectLst/>
                <a:uLnTx/>
                <a:uFillTx/>
                <a:latin typeface="charter"/>
                <a:ea typeface="+mn-ea"/>
                <a:cs typeface="+mn-cs"/>
              </a:rPr>
              <a:t>, or even </a:t>
            </a:r>
            <a:r>
              <a:rPr kumimoji="0" lang="en-US" sz="2200" b="0" i="0" u="none" strike="noStrike" kern="1200" cap="none" spc="0" normalizeH="0" baseline="0" noProof="0" dirty="0" err="1">
                <a:ln>
                  <a:noFill/>
                </a:ln>
                <a:solidFill>
                  <a:srgbClr val="CEDBE6">
                    <a:lumMod val="25000"/>
                  </a:srgbClr>
                </a:solidFill>
                <a:effectLst/>
                <a:uLnTx/>
                <a:uFillTx/>
                <a:latin typeface="charter"/>
                <a:ea typeface="+mn-ea"/>
                <a:cs typeface="+mn-cs"/>
              </a:rPr>
              <a:t>ViT</a:t>
            </a:r>
            <a:r>
              <a:rPr kumimoji="0" lang="en-US" sz="2200" b="0" i="0" u="none" strike="noStrike" kern="1200" cap="none" spc="0" normalizeH="0" baseline="0" noProof="0" dirty="0">
                <a:ln>
                  <a:noFill/>
                </a:ln>
                <a:solidFill>
                  <a:srgbClr val="CEDBE6">
                    <a:lumMod val="25000"/>
                  </a:srgbClr>
                </a:solidFill>
                <a:effectLst/>
                <a:uLnTx/>
                <a:uFillTx/>
                <a:latin typeface="charter"/>
                <a:ea typeface="+mn-ea"/>
                <a:cs typeface="+mn-cs"/>
              </a:rPr>
              <a:t>, and the gap between large scale Mixer and </a:t>
            </a:r>
            <a:r>
              <a:rPr kumimoji="0" lang="en-US" sz="2200" b="0" i="0" u="none" strike="noStrike" kern="1200" cap="none" spc="0" normalizeH="0" baseline="0" noProof="0" dirty="0" err="1">
                <a:ln>
                  <a:noFill/>
                </a:ln>
                <a:solidFill>
                  <a:srgbClr val="CEDBE6">
                    <a:lumMod val="25000"/>
                  </a:srgbClr>
                </a:solidFill>
                <a:effectLst/>
                <a:uLnTx/>
                <a:uFillTx/>
                <a:latin typeface="charter"/>
                <a:ea typeface="+mn-ea"/>
                <a:cs typeface="+mn-cs"/>
              </a:rPr>
              <a:t>ViT</a:t>
            </a:r>
            <a:r>
              <a:rPr kumimoji="0" lang="en-US" sz="2200" b="0" i="0" u="none" strike="noStrike" kern="1200" cap="none" spc="0" normalizeH="0" baseline="0" noProof="0" dirty="0">
                <a:ln>
                  <a:noFill/>
                </a:ln>
                <a:solidFill>
                  <a:srgbClr val="CEDBE6">
                    <a:lumMod val="25000"/>
                  </a:srgbClr>
                </a:solidFill>
                <a:effectLst/>
                <a:uLnTx/>
                <a:uFillTx/>
                <a:latin typeface="charter"/>
                <a:ea typeface="+mn-ea"/>
                <a:cs typeface="+mn-cs"/>
              </a:rPr>
              <a:t> models shrinks until the performance is matched on the entire dataset.</a:t>
            </a:r>
          </a:p>
        </p:txBody>
      </p:sp>
      <p:pic>
        <p:nvPicPr>
          <p:cNvPr id="10" name="Immagine 9">
            <a:extLst>
              <a:ext uri="{FF2B5EF4-FFF2-40B4-BE49-F238E27FC236}">
                <a16:creationId xmlns:a16="http://schemas.microsoft.com/office/drawing/2014/main" id="{17C7FD79-D8CB-4ABA-91FB-A6060F656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496" y="1027906"/>
            <a:ext cx="4320787" cy="3332059"/>
          </a:xfrm>
          <a:prstGeom prst="rect">
            <a:avLst/>
          </a:prstGeom>
        </p:spPr>
      </p:pic>
    </p:spTree>
    <p:extLst>
      <p:ext uri="{BB962C8B-B14F-4D97-AF65-F5344CB8AC3E}">
        <p14:creationId xmlns:p14="http://schemas.microsoft.com/office/powerpoint/2010/main" val="508425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err="1"/>
              <a:t>Experimental</a:t>
            </a:r>
            <a:r>
              <a:rPr lang="it-IT" sz="4400" dirty="0"/>
              <a:t> </a:t>
            </a:r>
            <a:r>
              <a:rPr lang="it-IT" sz="4400" dirty="0" err="1"/>
              <a:t>Results</a:t>
            </a:r>
            <a:br>
              <a:rPr lang="it-IT" sz="3400" dirty="0"/>
            </a:br>
            <a:r>
              <a:rPr lang="it-IT" sz="3400" dirty="0" err="1"/>
              <a:t>Results</a:t>
            </a:r>
            <a:endParaRPr lang="it-IT" sz="3400" dirty="0"/>
          </a:p>
        </p:txBody>
      </p:sp>
      <p:sp>
        <p:nvSpPr>
          <p:cNvPr id="9" name="CasellaDiTesto 8">
            <a:extLst>
              <a:ext uri="{FF2B5EF4-FFF2-40B4-BE49-F238E27FC236}">
                <a16:creationId xmlns:a16="http://schemas.microsoft.com/office/drawing/2014/main" id="{05BD894C-B21B-46E2-A81B-589B54E84D04}"/>
              </a:ext>
            </a:extLst>
          </p:cNvPr>
          <p:cNvSpPr txBox="1"/>
          <p:nvPr/>
        </p:nvSpPr>
        <p:spPr>
          <a:xfrm>
            <a:off x="1535911" y="4909464"/>
            <a:ext cx="9693966" cy="115416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dirty="0">
                <a:solidFill>
                  <a:srgbClr val="CEDBE6">
                    <a:lumMod val="25000"/>
                  </a:srgbClr>
                </a:solidFill>
                <a:latin typeface="charter"/>
              </a:rPr>
              <a:t>In this case all models are pre-trained on JFT-300M.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300" dirty="0">
                <a:solidFill>
                  <a:srgbClr val="CEDBE6">
                    <a:lumMod val="25000"/>
                  </a:srgbClr>
                </a:solidFill>
                <a:latin typeface="charter"/>
              </a:rPr>
              <a:t>We can see that increasing the number of processed images per second per core, we would obtain worst accuracy performances. </a:t>
            </a:r>
            <a:endParaRPr kumimoji="0" lang="it-IT" sz="2300" b="0" i="0" u="none" strike="noStrike" kern="1200" cap="none" spc="0" normalizeH="0" baseline="0" noProof="0" dirty="0">
              <a:ln>
                <a:noFill/>
              </a:ln>
              <a:solidFill>
                <a:srgbClr val="CEDBE6">
                  <a:lumMod val="25000"/>
                </a:srgbClr>
              </a:solidFill>
              <a:effectLst/>
              <a:uLnTx/>
              <a:uFillTx/>
              <a:latin typeface="Univers"/>
              <a:ea typeface="+mn-ea"/>
              <a:cs typeface="+mn-cs"/>
            </a:endParaRPr>
          </a:p>
        </p:txBody>
      </p:sp>
      <p:pic>
        <p:nvPicPr>
          <p:cNvPr id="5" name="Immagine 4">
            <a:extLst>
              <a:ext uri="{FF2B5EF4-FFF2-40B4-BE49-F238E27FC236}">
                <a16:creationId xmlns:a16="http://schemas.microsoft.com/office/drawing/2014/main" id="{B6A406A3-76A3-4FF3-85FD-1F3CF425F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8272" y="1279670"/>
            <a:ext cx="4189244" cy="3292330"/>
          </a:xfrm>
          <a:prstGeom prst="rect">
            <a:avLst/>
          </a:prstGeom>
        </p:spPr>
      </p:pic>
      <p:pic>
        <p:nvPicPr>
          <p:cNvPr id="7" name="Immagine 6">
            <a:extLst>
              <a:ext uri="{FF2B5EF4-FFF2-40B4-BE49-F238E27FC236}">
                <a16:creationId xmlns:a16="http://schemas.microsoft.com/office/drawing/2014/main" id="{DB8053D8-FC6E-4900-A827-591BB668E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4274" y="1456944"/>
            <a:ext cx="447737" cy="2486372"/>
          </a:xfrm>
          <a:prstGeom prst="rect">
            <a:avLst/>
          </a:prstGeom>
        </p:spPr>
      </p:pic>
    </p:spTree>
    <p:extLst>
      <p:ext uri="{BB962C8B-B14F-4D97-AF65-F5344CB8AC3E}">
        <p14:creationId xmlns:p14="http://schemas.microsoft.com/office/powerpoint/2010/main" val="428034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a:t>Motivation</a:t>
            </a:r>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71440" y="1690688"/>
            <a:ext cx="10515600" cy="4351338"/>
          </a:xfrm>
        </p:spPr>
        <p:txBody>
          <a:bodyPr>
            <a:normAutofit/>
          </a:bodyPr>
          <a:lstStyle/>
          <a:p>
            <a:r>
              <a:rPr lang="en-US" sz="2400" dirty="0"/>
              <a:t>Authors of this paper introduce the MLP-Mixer (“Mixer” for short ) model to show that convolutions and attention are not necessary for computer vision purposes.</a:t>
            </a:r>
          </a:p>
          <a:p>
            <a:r>
              <a:rPr lang="en-US" sz="2400" dirty="0"/>
              <a:t>In fact, until now </a:t>
            </a:r>
            <a:r>
              <a:rPr lang="en-US" sz="2400" i="1" dirty="0"/>
              <a:t>CNNs</a:t>
            </a:r>
            <a:r>
              <a:rPr lang="en-US" sz="2400" dirty="0"/>
              <a:t> and attention-based networks, such as the </a:t>
            </a:r>
            <a:r>
              <a:rPr lang="en-US" sz="2400" i="1" dirty="0"/>
              <a:t>Vision Transformer</a:t>
            </a:r>
            <a:r>
              <a:rPr lang="en-US" sz="2400" dirty="0"/>
              <a:t>, are the go-to models for computer vision. </a:t>
            </a:r>
          </a:p>
          <a:p>
            <a:r>
              <a:rPr lang="en-US" sz="2400" dirty="0"/>
              <a:t>Mixer is a competitive but conceptually and technically simple alternative, that does not use convolutions or self-attention. </a:t>
            </a:r>
          </a:p>
          <a:p>
            <a:r>
              <a:rPr lang="en-US" sz="2400" dirty="0"/>
              <a:t>Instead, Mixer’s architecture is based entirely on multi-layer </a:t>
            </a:r>
            <a:r>
              <a:rPr lang="en-US" sz="2400" dirty="0" err="1"/>
              <a:t>perceptrons</a:t>
            </a:r>
            <a:r>
              <a:rPr lang="en-US" sz="2400" dirty="0"/>
              <a:t> (MLPs) that are repeatedly applied across either spatial locations or feature channels.</a:t>
            </a:r>
          </a:p>
          <a:p>
            <a:endParaRPr lang="en-US" sz="2400" dirty="0"/>
          </a:p>
        </p:txBody>
      </p:sp>
    </p:spTree>
    <p:extLst>
      <p:ext uri="{BB962C8B-B14F-4D97-AF65-F5344CB8AC3E}">
        <p14:creationId xmlns:p14="http://schemas.microsoft.com/office/powerpoint/2010/main" val="3394890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a:xfrm>
            <a:off x="838200" y="365125"/>
            <a:ext cx="10515600" cy="1325563"/>
          </a:xfrm>
        </p:spPr>
        <p:txBody>
          <a:bodyPr anchor="ctr">
            <a:normAutofit/>
          </a:bodyPr>
          <a:lstStyle/>
          <a:p>
            <a:r>
              <a:rPr lang="it-IT" dirty="0" err="1"/>
              <a:t>Conclusions</a:t>
            </a:r>
            <a:endParaRPr lang="it-IT" dirty="0"/>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sz="half" idx="1"/>
          </p:nvPr>
        </p:nvSpPr>
        <p:spPr>
          <a:xfrm>
            <a:off x="1135262" y="1808382"/>
            <a:ext cx="4553712" cy="4351338"/>
          </a:xfrm>
        </p:spPr>
        <p:txBody>
          <a:bodyPr>
            <a:normAutofit/>
          </a:bodyPr>
          <a:lstStyle/>
          <a:p>
            <a:r>
              <a:rPr lang="en-US" sz="2500" dirty="0"/>
              <a:t>The authors describe a very simple architecture for vision. </a:t>
            </a:r>
          </a:p>
          <a:p>
            <a:pPr marL="0" indent="0">
              <a:buNone/>
            </a:pPr>
            <a:endParaRPr lang="en-US" sz="2500" dirty="0"/>
          </a:p>
          <a:p>
            <a:r>
              <a:rPr lang="en-US" sz="2500" dirty="0"/>
              <a:t>Their experiments demonstrate that it is as good as existing state-of-the-art methods in terms of the trade-off between accuracy and computational resources required for training and inference.</a:t>
            </a:r>
          </a:p>
          <a:p>
            <a:pPr marL="457200" lvl="1" indent="0">
              <a:buNone/>
            </a:pPr>
            <a:endParaRPr lang="en-US" sz="2400" dirty="0"/>
          </a:p>
        </p:txBody>
      </p:sp>
      <p:pic>
        <p:nvPicPr>
          <p:cNvPr id="4" name="Immagine 3">
            <a:extLst>
              <a:ext uri="{FF2B5EF4-FFF2-40B4-BE49-F238E27FC236}">
                <a16:creationId xmlns:a16="http://schemas.microsoft.com/office/drawing/2014/main" id="{57A46683-0E94-4672-BD20-475DC78BAC97}"/>
              </a:ext>
            </a:extLst>
          </p:cNvPr>
          <p:cNvPicPr>
            <a:picLocks noChangeAspect="1"/>
          </p:cNvPicPr>
          <p:nvPr/>
        </p:nvPicPr>
        <p:blipFill rotWithShape="1">
          <a:blip r:embed="rId2">
            <a:extLst>
              <a:ext uri="{28A0092B-C50C-407E-A947-70E740481C1C}">
                <a14:useLocalDpi xmlns:a14="http://schemas.microsoft.com/office/drawing/2010/main" val="0"/>
              </a:ext>
            </a:extLst>
          </a:blip>
          <a:srcRect l="21671" r="23080" b="2"/>
          <a:stretch/>
        </p:blipFill>
        <p:spPr>
          <a:xfrm>
            <a:off x="6886030" y="1825625"/>
            <a:ext cx="4351348" cy="4351338"/>
          </a:xfrm>
          <a:prstGeom prst="rect">
            <a:avLst/>
          </a:prstGeom>
          <a:noFill/>
        </p:spPr>
      </p:pic>
      <p:sp>
        <p:nvSpPr>
          <p:cNvPr id="3" name="Ovale 2">
            <a:extLst>
              <a:ext uri="{FF2B5EF4-FFF2-40B4-BE49-F238E27FC236}">
                <a16:creationId xmlns:a16="http://schemas.microsoft.com/office/drawing/2014/main" id="{75B8449B-15EF-41A3-8058-5E9BDFCF94D6}"/>
              </a:ext>
            </a:extLst>
          </p:cNvPr>
          <p:cNvSpPr/>
          <p:nvPr/>
        </p:nvSpPr>
        <p:spPr>
          <a:xfrm>
            <a:off x="10393374" y="386557"/>
            <a:ext cx="393895" cy="29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20290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err="1"/>
              <a:t>Conclusions</a:t>
            </a:r>
            <a:endParaRPr lang="it-IT" sz="4400" dirty="0"/>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71440" y="1690688"/>
            <a:ext cx="10515600" cy="4351338"/>
          </a:xfrm>
        </p:spPr>
        <p:txBody>
          <a:bodyPr>
            <a:normAutofit/>
          </a:bodyPr>
          <a:lstStyle/>
          <a:p>
            <a:r>
              <a:rPr lang="en-US" sz="2500" dirty="0"/>
              <a:t>They believe these results open many questions:</a:t>
            </a:r>
          </a:p>
          <a:p>
            <a:pPr marL="0" indent="0">
              <a:buNone/>
            </a:pPr>
            <a:endParaRPr lang="en-US" sz="2500" dirty="0"/>
          </a:p>
          <a:p>
            <a:pPr lvl="1"/>
            <a:r>
              <a:rPr lang="en-US" sz="2500" dirty="0"/>
              <a:t> On the </a:t>
            </a:r>
            <a:r>
              <a:rPr lang="en-US" sz="2500" b="1" dirty="0"/>
              <a:t>practical</a:t>
            </a:r>
            <a:r>
              <a:rPr lang="en-US" sz="2500" dirty="0"/>
              <a:t> side, it may be useful to study the features learned by the model and identify the main differences (if any) from those learned by CNNs and Transformers;</a:t>
            </a:r>
          </a:p>
          <a:p>
            <a:pPr marL="457200" lvl="1" indent="0">
              <a:buNone/>
            </a:pPr>
            <a:endParaRPr lang="en-US" sz="2500" dirty="0"/>
          </a:p>
          <a:p>
            <a:pPr lvl="1"/>
            <a:r>
              <a:rPr lang="en-US" sz="2500" dirty="0"/>
              <a:t>On the </a:t>
            </a:r>
            <a:r>
              <a:rPr lang="en-US" sz="2500" b="1" dirty="0"/>
              <a:t>theoretical</a:t>
            </a:r>
            <a:r>
              <a:rPr lang="en-US" sz="2500" dirty="0"/>
              <a:t> side, we would like to understand the inductive biases hidden in these various features and eventually their role in generalization.</a:t>
            </a:r>
          </a:p>
        </p:txBody>
      </p:sp>
    </p:spTree>
    <p:extLst>
      <p:ext uri="{BB962C8B-B14F-4D97-AF65-F5344CB8AC3E}">
        <p14:creationId xmlns:p14="http://schemas.microsoft.com/office/powerpoint/2010/main" val="90724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9E3B84E-CC39-4EDD-8FAB-CE870342F754}"/>
              </a:ext>
            </a:extLst>
          </p:cNvPr>
          <p:cNvPicPr>
            <a:picLocks noChangeAspect="1"/>
          </p:cNvPicPr>
          <p:nvPr/>
        </p:nvPicPr>
        <p:blipFill rotWithShape="1">
          <a:blip r:embed="rId2">
            <a:extLst>
              <a:ext uri="{28A0092B-C50C-407E-A947-70E740481C1C}">
                <a14:useLocalDpi xmlns:a14="http://schemas.microsoft.com/office/drawing/2010/main" val="0"/>
              </a:ext>
            </a:extLst>
          </a:blip>
          <a:srcRect l="21671" r="23080" b="2"/>
          <a:stretch/>
        </p:blipFill>
        <p:spPr>
          <a:xfrm>
            <a:off x="7648913" y="1295516"/>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a:noFill/>
        </p:spPr>
      </p:pic>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a:xfrm>
            <a:off x="804672" y="1335024"/>
            <a:ext cx="6190488" cy="1179576"/>
          </a:xfrm>
        </p:spPr>
        <p:txBody>
          <a:bodyPr anchor="b">
            <a:normAutofit/>
          </a:bodyPr>
          <a:lstStyle/>
          <a:p>
            <a:r>
              <a:rPr lang="it-IT" dirty="0" err="1"/>
              <a:t>Conclusions</a:t>
            </a:r>
            <a:endParaRPr lang="it-IT" dirty="0"/>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857229" y="3037531"/>
            <a:ext cx="6464808" cy="3346704"/>
          </a:xfrm>
        </p:spPr>
        <p:txBody>
          <a:bodyPr>
            <a:normAutofit/>
          </a:bodyPr>
          <a:lstStyle/>
          <a:p>
            <a:pPr marL="0" indent="0">
              <a:buNone/>
            </a:pPr>
            <a:r>
              <a:rPr lang="en-US" sz="2500" dirty="0"/>
              <a:t>Most of all, they hope that their results spark further research, beyond the realms of established models based on convolutions and self-attention. </a:t>
            </a:r>
          </a:p>
        </p:txBody>
      </p:sp>
    </p:spTree>
    <p:extLst>
      <p:ext uri="{BB962C8B-B14F-4D97-AF65-F5344CB8AC3E}">
        <p14:creationId xmlns:p14="http://schemas.microsoft.com/office/powerpoint/2010/main" val="4027371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E5259A-7B4F-4A83-B882-DE0C7F5246E6}"/>
              </a:ext>
            </a:extLst>
          </p:cNvPr>
          <p:cNvSpPr>
            <a:spLocks noGrp="1"/>
          </p:cNvSpPr>
          <p:nvPr>
            <p:ph type="ctrTitle"/>
          </p:nvPr>
        </p:nvSpPr>
        <p:spPr>
          <a:xfrm>
            <a:off x="1175689" y="2681774"/>
            <a:ext cx="10097729" cy="2378037"/>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all" spc="0" normalizeH="0" baseline="0" noProof="0" dirty="0">
                <a:ln>
                  <a:noFill/>
                </a:ln>
                <a:solidFill>
                  <a:srgbClr val="CEDBE6">
                    <a:lumMod val="10000"/>
                  </a:srgbClr>
                </a:solidFill>
                <a:effectLst>
                  <a:outerShdw blurRad="50800" dist="50800" dir="5400000" algn="ctr" rotWithShape="0">
                    <a:srgbClr val="CEDBE6">
                      <a:lumMod val="50000"/>
                    </a:srgbClr>
                  </a:outerShdw>
                </a:effectLst>
                <a:uLnTx/>
                <a:uFillTx/>
                <a:latin typeface="Montserrat"/>
                <a:ea typeface="+mn-ea"/>
                <a:cs typeface="+mn-cs"/>
              </a:rPr>
              <a:t>Thank you for your attention!</a:t>
            </a:r>
            <a:br>
              <a:rPr kumimoji="0" lang="it-IT" sz="1800" b="0" i="0" u="none" strike="noStrike" kern="1200" cap="none" spc="0" normalizeH="0" baseline="0" noProof="0" dirty="0">
                <a:ln>
                  <a:noFill/>
                </a:ln>
                <a:solidFill>
                  <a:prstClr val="black"/>
                </a:solidFill>
                <a:effectLst/>
                <a:uLnTx/>
                <a:uFillTx/>
                <a:latin typeface="Univers"/>
                <a:ea typeface="+mn-ea"/>
                <a:cs typeface="+mn-cs"/>
              </a:rPr>
            </a:br>
            <a:br>
              <a:rPr lang="en-US" sz="4800" b="0" dirty="0">
                <a:latin typeface="Montserrat"/>
              </a:rPr>
            </a:br>
            <a:endParaRPr lang="en-GB" sz="4800" b="0" noProof="0" dirty="0">
              <a:effectLst>
                <a:outerShdw blurRad="50800" dist="50800" dir="5400000" algn="ctr" rotWithShape="0">
                  <a:schemeClr val="bg2">
                    <a:lumMod val="50000"/>
                  </a:schemeClr>
                </a:outerShdw>
              </a:effectLst>
              <a:latin typeface="Montserrat"/>
            </a:endParaRPr>
          </a:p>
        </p:txBody>
      </p:sp>
      <p:sp>
        <p:nvSpPr>
          <p:cNvPr id="4" name="Segnaposto data 3">
            <a:extLst>
              <a:ext uri="{FF2B5EF4-FFF2-40B4-BE49-F238E27FC236}">
                <a16:creationId xmlns:a16="http://schemas.microsoft.com/office/drawing/2014/main" id="{5C9B32BB-B400-43C0-8249-3AC012C062A8}"/>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all" spc="100" normalizeH="0" baseline="0" noProof="0">
                <a:ln>
                  <a:noFill/>
                </a:ln>
                <a:solidFill>
                  <a:srgbClr val="3494BA"/>
                </a:solidFill>
                <a:effectLst/>
                <a:uLnTx/>
                <a:uFillTx/>
                <a:latin typeface="Monserrat"/>
                <a:ea typeface="+mn-ea"/>
                <a:cs typeface="+mn-cs"/>
              </a:rPr>
              <a:t>2020-2021</a:t>
            </a:r>
          </a:p>
        </p:txBody>
      </p:sp>
      <p:sp>
        <p:nvSpPr>
          <p:cNvPr id="5" name="Segnaposto testo 4">
            <a:extLst>
              <a:ext uri="{FF2B5EF4-FFF2-40B4-BE49-F238E27FC236}">
                <a16:creationId xmlns:a16="http://schemas.microsoft.com/office/drawing/2014/main" id="{7FC14A3A-B4B4-4C6C-882F-57F3FB2D3516}"/>
              </a:ext>
            </a:extLst>
          </p:cNvPr>
          <p:cNvSpPr>
            <a:spLocks noGrp="1"/>
          </p:cNvSpPr>
          <p:nvPr>
            <p:ph type="body" sz="quarter" idx="10"/>
          </p:nvPr>
        </p:nvSpPr>
        <p:spPr>
          <a:xfrm>
            <a:off x="1175689" y="5472764"/>
            <a:ext cx="9136063" cy="668545"/>
          </a:xfrm>
        </p:spPr>
        <p:txBody>
          <a:bodyPr/>
          <a:lstStyle/>
          <a:p>
            <a:r>
              <a:rPr lang="en-GB" noProof="0" dirty="0">
                <a:latin typeface="Montserrat" panose="020F0502020204030204" pitchFamily="2" charset="0"/>
              </a:rPr>
              <a:t>Presenter: Daniela </a:t>
            </a:r>
            <a:r>
              <a:rPr lang="en-GB" noProof="0" dirty="0" err="1">
                <a:latin typeface="Montserrat" panose="020F0502020204030204" pitchFamily="2" charset="0"/>
              </a:rPr>
              <a:t>Campisi</a:t>
            </a:r>
            <a:r>
              <a:rPr lang="en-GB" noProof="0" dirty="0">
                <a:latin typeface="Montserrat" panose="020F0502020204030204" pitchFamily="2" charset="0"/>
              </a:rPr>
              <a:t> 1000011488</a:t>
            </a:r>
          </a:p>
        </p:txBody>
      </p:sp>
      <p:sp>
        <p:nvSpPr>
          <p:cNvPr id="12" name="CasellaDiTesto 11">
            <a:extLst>
              <a:ext uri="{FF2B5EF4-FFF2-40B4-BE49-F238E27FC236}">
                <a16:creationId xmlns:a16="http://schemas.microsoft.com/office/drawing/2014/main" id="{12A246D4-B19C-4605-BE98-1D849FB1F3B6}"/>
              </a:ext>
            </a:extLst>
          </p:cNvPr>
          <p:cNvSpPr txBox="1"/>
          <p:nvPr/>
        </p:nvSpPr>
        <p:spPr>
          <a:xfrm>
            <a:off x="1175689" y="1065577"/>
            <a:ext cx="6096000" cy="1261884"/>
          </a:xfrm>
          <a:prstGeom prst="rect">
            <a:avLst/>
          </a:prstGeom>
          <a:noFill/>
        </p:spPr>
        <p:txBody>
          <a:bodyPr wrap="square">
            <a:spAutoFit/>
          </a:bodyPr>
          <a:lstStyle/>
          <a:p>
            <a:r>
              <a:rPr kumimoji="0" lang="en-US" sz="3800" b="0" i="0" u="none" strike="noStrike" kern="1200" cap="all" spc="0" normalizeH="0" baseline="0" noProof="0" dirty="0">
                <a:ln>
                  <a:noFill/>
                </a:ln>
                <a:solidFill>
                  <a:srgbClr val="CEDBE6">
                    <a:lumMod val="10000"/>
                  </a:srgbClr>
                </a:solidFill>
                <a:effectLst/>
                <a:uLnTx/>
                <a:uFillTx/>
                <a:latin typeface="Montserrat"/>
                <a:ea typeface="+mj-ea"/>
                <a:cs typeface="+mj-cs"/>
              </a:rPr>
              <a:t>MLP-Mixer: An all-MLP Architecture for Vision</a:t>
            </a:r>
            <a:endParaRPr lang="it-IT" sz="3800" dirty="0"/>
          </a:p>
        </p:txBody>
      </p:sp>
    </p:spTree>
    <p:extLst>
      <p:ext uri="{BB962C8B-B14F-4D97-AF65-F5344CB8AC3E}">
        <p14:creationId xmlns:p14="http://schemas.microsoft.com/office/powerpoint/2010/main" val="3239807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a:xfrm>
            <a:off x="838200" y="418133"/>
            <a:ext cx="10515600" cy="1325563"/>
          </a:xfrm>
        </p:spPr>
        <p:txBody>
          <a:bodyPr>
            <a:noAutofit/>
          </a:bodyPr>
          <a:lstStyle/>
          <a:p>
            <a:r>
              <a:rPr lang="it-IT" sz="4400" dirty="0" err="1"/>
              <a:t>Contribution</a:t>
            </a:r>
            <a:br>
              <a:rPr lang="it-IT" sz="4400" dirty="0"/>
            </a:br>
            <a:endParaRPr lang="it-IT" sz="4400" dirty="0"/>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44936" y="2088529"/>
            <a:ext cx="10515600" cy="4351338"/>
          </a:xfrm>
        </p:spPr>
        <p:txBody>
          <a:bodyPr>
            <a:normAutofit/>
          </a:bodyPr>
          <a:lstStyle/>
          <a:p>
            <a:r>
              <a:rPr lang="en-US" sz="2400" dirty="0"/>
              <a:t>Despite its simplicity, Mixer attains competitive results on image classification benchmarks:</a:t>
            </a:r>
          </a:p>
          <a:p>
            <a:pPr lvl="1"/>
            <a:r>
              <a:rPr lang="en-US" dirty="0"/>
              <a:t>When pre-trained on large datasets (i.e., </a:t>
            </a:r>
            <a:r>
              <a:rPr lang="en-US" b="1" dirty="0"/>
              <a:t>∼100M </a:t>
            </a:r>
            <a:r>
              <a:rPr lang="en-US" dirty="0"/>
              <a:t>images), it reaches near state-of-the-art performance, previously claimed by CNNs and Transformers, in terms of the accuracy/cost trade-off. This includes 87.94% validation accuracy on “ImageNet”. </a:t>
            </a:r>
          </a:p>
          <a:p>
            <a:pPr lvl="1"/>
            <a:r>
              <a:rPr lang="en-US" dirty="0"/>
              <a:t>When pre-trained on data of more modest scale (i.e., </a:t>
            </a:r>
            <a:r>
              <a:rPr lang="en-US" b="1" dirty="0"/>
              <a:t>∼1– 10M </a:t>
            </a:r>
            <a:r>
              <a:rPr lang="en-US" dirty="0"/>
              <a:t>images), coupled with modern regularization techniques, Mixer also achieves strong performance</a:t>
            </a:r>
            <a:r>
              <a:rPr lang="en-US" sz="2000" dirty="0"/>
              <a:t>. </a:t>
            </a:r>
          </a:p>
        </p:txBody>
      </p:sp>
    </p:spTree>
    <p:extLst>
      <p:ext uri="{BB962C8B-B14F-4D97-AF65-F5344CB8AC3E}">
        <p14:creationId xmlns:p14="http://schemas.microsoft.com/office/powerpoint/2010/main" val="592222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p:txBody>
          <a:bodyPr>
            <a:noAutofit/>
          </a:bodyPr>
          <a:lstStyle/>
          <a:p>
            <a:r>
              <a:rPr lang="it-IT" sz="4400" dirty="0"/>
              <a:t>State of the art</a:t>
            </a:r>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71440" y="1444488"/>
            <a:ext cx="10515600" cy="3591338"/>
          </a:xfrm>
        </p:spPr>
        <p:txBody>
          <a:bodyPr>
            <a:normAutofit/>
          </a:bodyPr>
          <a:lstStyle/>
          <a:p>
            <a:pPr marL="0" indent="0">
              <a:buNone/>
            </a:pPr>
            <a:r>
              <a:rPr lang="en-US" sz="2100" dirty="0"/>
              <a:t>Mixer is a new architecture for computer vision that differs from previous successful architectures because it uses neither convolutional nor self-attention layers. Nevertheless, the design choices can be traced back to ideas from the literature on CNNs and Transformers.</a:t>
            </a:r>
          </a:p>
          <a:p>
            <a:r>
              <a:rPr lang="en-US" sz="2100" dirty="0"/>
              <a:t>CNN:</a:t>
            </a:r>
          </a:p>
          <a:p>
            <a:pPr lvl="1"/>
            <a:r>
              <a:rPr lang="en-US" sz="1700" dirty="0"/>
              <a:t>CNNs have been the de facto standard in computer vision field since the </a:t>
            </a:r>
            <a:r>
              <a:rPr lang="en-US" sz="1700" dirty="0" err="1"/>
              <a:t>AlexNet</a:t>
            </a:r>
            <a:r>
              <a:rPr lang="en-US" sz="1700" dirty="0"/>
              <a:t> model [1] surpassed prevailing approaches based on hand-crafted image features;</a:t>
            </a:r>
          </a:p>
          <a:p>
            <a:pPr lvl="1"/>
            <a:r>
              <a:rPr lang="en-US" sz="1700" dirty="0"/>
              <a:t>He et al. [2] introduced skip-connections together with the batch normalization layer, which enabled training of very deep neural networks with hundreds of layers and further improved performance;</a:t>
            </a:r>
          </a:p>
          <a:p>
            <a:pPr lvl="1"/>
            <a:r>
              <a:rPr lang="en-US" sz="1700" dirty="0"/>
              <a:t>A prominent line of research has investigated the benefits of using sparse convolutions, such as grouped [3] or depth-wise [4, 5] variants;</a:t>
            </a:r>
          </a:p>
          <a:p>
            <a:pPr lvl="1"/>
            <a:r>
              <a:rPr lang="en-US" sz="1700" dirty="0"/>
              <a:t>Finally, Hu et al. [6] and Wang et al. [7] propose to augment convolutional networks with non-local operations to partially alleviate the constraint of local processing from CNNs.</a:t>
            </a:r>
          </a:p>
          <a:p>
            <a:pPr lvl="1"/>
            <a:endParaRPr lang="en-US" sz="2000" dirty="0"/>
          </a:p>
          <a:p>
            <a:pPr lvl="1"/>
            <a:endParaRPr lang="en-US" sz="2000" dirty="0"/>
          </a:p>
          <a:p>
            <a:pPr lvl="1"/>
            <a:endParaRPr lang="en-US" sz="2000" dirty="0"/>
          </a:p>
        </p:txBody>
      </p:sp>
      <p:sp>
        <p:nvSpPr>
          <p:cNvPr id="3" name="TextBox 2">
            <a:extLst>
              <a:ext uri="{FF2B5EF4-FFF2-40B4-BE49-F238E27FC236}">
                <a16:creationId xmlns:a16="http://schemas.microsoft.com/office/drawing/2014/main" id="{20B3953E-8E28-4DA9-B058-260E91E19181}"/>
              </a:ext>
            </a:extLst>
          </p:cNvPr>
          <p:cNvSpPr txBox="1"/>
          <p:nvPr/>
        </p:nvSpPr>
        <p:spPr>
          <a:xfrm>
            <a:off x="1193079" y="5413512"/>
            <a:ext cx="10720625" cy="1345097"/>
          </a:xfrm>
          <a:prstGeom prst="rect">
            <a:avLst/>
          </a:prstGeom>
        </p:spPr>
        <p:txBody>
          <a:bodyPr vert="horz" wrap="square" lIns="91440" tIns="45720" rIns="91440" bIns="45720" rtlCol="0">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a:t>
            </a:r>
            <a:r>
              <a:rPr kumimoji="0" lang="it-IT" sz="13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1]. </a:t>
            </a:r>
            <a:r>
              <a:rPr lang="en-US" sz="1300" dirty="0"/>
              <a:t>A. </a:t>
            </a:r>
            <a:r>
              <a:rPr lang="en-US" sz="1300" dirty="0" err="1"/>
              <a:t>Krizhevsky</a:t>
            </a:r>
            <a:r>
              <a:rPr lang="en-US" sz="1300" dirty="0"/>
              <a:t>, I. </a:t>
            </a:r>
            <a:r>
              <a:rPr lang="en-US" sz="1300" dirty="0" err="1"/>
              <a:t>Sutskever</a:t>
            </a:r>
            <a:r>
              <a:rPr lang="en-US" sz="1300" dirty="0"/>
              <a:t>, and G. E. Hinton. ImageNet classification with deep convolutional neural networks. In </a:t>
            </a:r>
            <a:r>
              <a:rPr lang="en-US" sz="1300" dirty="0" err="1"/>
              <a:t>NeurIPS</a:t>
            </a:r>
            <a:r>
              <a:rPr lang="en-US" sz="1300" dirty="0"/>
              <a:t>, 2012.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solidFill>
                  <a:prstClr val="black"/>
                </a:solidFill>
                <a:latin typeface="Montserrat" panose="00000500000000000000" pitchFamily="2" charset="0"/>
              </a:rPr>
              <a:t>[2]. K. He, X. Zhang, S. Ren, and J. Sun. Deep residual learning for image recognition. In CVPR, 2016.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[3]. S. </a:t>
            </a:r>
            <a:r>
              <a:rPr kumimoji="0" lang="en-US" sz="1300" b="0" i="0" u="none" strike="noStrike" kern="1200" cap="none" spc="0" normalizeH="0" baseline="0" noProof="0" dirty="0" err="1">
                <a:ln>
                  <a:noFill/>
                </a:ln>
                <a:solidFill>
                  <a:prstClr val="black"/>
                </a:solidFill>
                <a:effectLst/>
                <a:uLnTx/>
                <a:uFillTx/>
                <a:latin typeface="Montserrat" panose="00000500000000000000" pitchFamily="2" charset="0"/>
                <a:ea typeface="+mn-ea"/>
                <a:cs typeface="+mn-cs"/>
              </a:rPr>
              <a:t>Xie</a:t>
            </a:r>
            <a:r>
              <a:rPr kumimoji="0" lang="en-US" sz="13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 R. </a:t>
            </a:r>
            <a:r>
              <a:rPr kumimoji="0" lang="en-US" sz="1300" b="0" i="0" u="none" strike="noStrike" kern="1200" cap="none" spc="0" normalizeH="0" baseline="0" noProof="0" dirty="0" err="1">
                <a:ln>
                  <a:noFill/>
                </a:ln>
                <a:solidFill>
                  <a:prstClr val="black"/>
                </a:solidFill>
                <a:effectLst/>
                <a:uLnTx/>
                <a:uFillTx/>
                <a:latin typeface="Montserrat" panose="00000500000000000000" pitchFamily="2" charset="0"/>
                <a:ea typeface="+mn-ea"/>
                <a:cs typeface="+mn-cs"/>
              </a:rPr>
              <a:t>Girshick</a:t>
            </a:r>
            <a:r>
              <a:rPr kumimoji="0" lang="en-US" sz="13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 P. </a:t>
            </a:r>
            <a:r>
              <a:rPr kumimoji="0" lang="en-US" sz="1300" b="0" i="0" u="none" strike="noStrike" kern="1200" cap="none" spc="0" normalizeH="0" baseline="0" noProof="0" dirty="0" err="1">
                <a:ln>
                  <a:noFill/>
                </a:ln>
                <a:solidFill>
                  <a:prstClr val="black"/>
                </a:solidFill>
                <a:effectLst/>
                <a:uLnTx/>
                <a:uFillTx/>
                <a:latin typeface="Montserrat" panose="00000500000000000000" pitchFamily="2" charset="0"/>
                <a:ea typeface="+mn-ea"/>
                <a:cs typeface="+mn-cs"/>
              </a:rPr>
              <a:t>Dollár</a:t>
            </a:r>
            <a:r>
              <a:rPr kumimoji="0" lang="en-US" sz="13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 Z. Tu, and K. He. Aggregated residual transformations for deep neural networks. </a:t>
            </a:r>
            <a:r>
              <a:rPr kumimoji="0" lang="en-US" sz="1300" b="0" i="0" u="none" strike="noStrike" kern="1200" cap="none" spc="0" normalizeH="0" baseline="0" noProof="0" dirty="0" err="1">
                <a:ln>
                  <a:noFill/>
                </a:ln>
                <a:solidFill>
                  <a:prstClr val="black"/>
                </a:solidFill>
                <a:effectLst/>
                <a:uLnTx/>
                <a:uFillTx/>
                <a:latin typeface="Montserrat" panose="00000500000000000000" pitchFamily="2" charset="0"/>
                <a:ea typeface="+mn-ea"/>
                <a:cs typeface="+mn-cs"/>
              </a:rPr>
              <a:t>arXiv</a:t>
            </a:r>
            <a:r>
              <a:rPr kumimoji="0" lang="en-US" sz="13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 preprint arXiv:1611.05431, 2016.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solidFill>
                  <a:prstClr val="black"/>
                </a:solidFill>
                <a:latin typeface="Montserrat" panose="00000500000000000000" pitchFamily="2" charset="0"/>
              </a:rPr>
              <a:t>[4] . F. Chollet. </a:t>
            </a:r>
            <a:r>
              <a:rPr lang="en-US" sz="1300" dirty="0" err="1">
                <a:solidFill>
                  <a:prstClr val="black"/>
                </a:solidFill>
                <a:latin typeface="Montserrat" panose="00000500000000000000" pitchFamily="2" charset="0"/>
              </a:rPr>
              <a:t>Xception</a:t>
            </a:r>
            <a:r>
              <a:rPr lang="en-US" sz="1300" dirty="0">
                <a:solidFill>
                  <a:prstClr val="black"/>
                </a:solidFill>
                <a:latin typeface="Montserrat" panose="00000500000000000000" pitchFamily="2" charset="0"/>
              </a:rPr>
              <a:t>: Deep learning with </a:t>
            </a:r>
            <a:r>
              <a:rPr lang="en-US" sz="1300" dirty="0" err="1">
                <a:solidFill>
                  <a:prstClr val="black"/>
                </a:solidFill>
                <a:latin typeface="Montserrat" panose="00000500000000000000" pitchFamily="2" charset="0"/>
              </a:rPr>
              <a:t>depthwise</a:t>
            </a:r>
            <a:r>
              <a:rPr lang="en-US" sz="1300" dirty="0">
                <a:solidFill>
                  <a:prstClr val="black"/>
                </a:solidFill>
                <a:latin typeface="Montserrat" panose="00000500000000000000" pitchFamily="2" charset="0"/>
              </a:rPr>
              <a:t> separable convolutions. In CVPR, 2017.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solidFill>
                  <a:prstClr val="black"/>
                </a:solidFill>
                <a:latin typeface="Montserrat" panose="00000500000000000000" pitchFamily="2" charset="0"/>
              </a:rPr>
              <a:t>[5]. A. G. Howard, M. Zhu, B. Chen, D. </a:t>
            </a:r>
            <a:r>
              <a:rPr lang="en-US" sz="1300" dirty="0" err="1">
                <a:solidFill>
                  <a:prstClr val="black"/>
                </a:solidFill>
                <a:latin typeface="Montserrat" panose="00000500000000000000" pitchFamily="2" charset="0"/>
              </a:rPr>
              <a:t>Kalenichenko</a:t>
            </a:r>
            <a:r>
              <a:rPr lang="en-US" sz="1300" dirty="0">
                <a:solidFill>
                  <a:prstClr val="black"/>
                </a:solidFill>
                <a:latin typeface="Montserrat" panose="00000500000000000000" pitchFamily="2" charset="0"/>
              </a:rPr>
              <a:t>, W. Wang, T. </a:t>
            </a:r>
            <a:r>
              <a:rPr lang="en-US" sz="1300" dirty="0" err="1">
                <a:solidFill>
                  <a:prstClr val="black"/>
                </a:solidFill>
                <a:latin typeface="Montserrat" panose="00000500000000000000" pitchFamily="2" charset="0"/>
              </a:rPr>
              <a:t>Weyand</a:t>
            </a:r>
            <a:r>
              <a:rPr lang="en-US" sz="1300" dirty="0">
                <a:solidFill>
                  <a:prstClr val="black"/>
                </a:solidFill>
                <a:latin typeface="Montserrat" panose="00000500000000000000" pitchFamily="2" charset="0"/>
              </a:rPr>
              <a:t>, M. </a:t>
            </a:r>
            <a:r>
              <a:rPr lang="en-US" sz="1300" dirty="0" err="1">
                <a:solidFill>
                  <a:prstClr val="black"/>
                </a:solidFill>
                <a:latin typeface="Montserrat" panose="00000500000000000000" pitchFamily="2" charset="0"/>
              </a:rPr>
              <a:t>Andreetto</a:t>
            </a:r>
            <a:r>
              <a:rPr lang="en-US" sz="1300" dirty="0">
                <a:solidFill>
                  <a:prstClr val="black"/>
                </a:solidFill>
                <a:latin typeface="Montserrat" panose="00000500000000000000" pitchFamily="2" charset="0"/>
              </a:rPr>
              <a:t>, and H. Adam. </a:t>
            </a:r>
            <a:r>
              <a:rPr lang="en-US" sz="1300" dirty="0" err="1">
                <a:solidFill>
                  <a:prstClr val="black"/>
                </a:solidFill>
                <a:latin typeface="Montserrat" panose="00000500000000000000" pitchFamily="2" charset="0"/>
              </a:rPr>
              <a:t>Mobilenets</a:t>
            </a:r>
            <a:r>
              <a:rPr lang="en-US" sz="1300" dirty="0">
                <a:solidFill>
                  <a:prstClr val="black"/>
                </a:solidFill>
                <a:latin typeface="Montserrat" panose="00000500000000000000" pitchFamily="2" charset="0"/>
              </a:rPr>
              <a:t>: Efficient convolutional neural networks for mobile vision applications. </a:t>
            </a:r>
            <a:r>
              <a:rPr lang="en-US" sz="1300" dirty="0" err="1">
                <a:solidFill>
                  <a:prstClr val="black"/>
                </a:solidFill>
                <a:latin typeface="Montserrat" panose="00000500000000000000" pitchFamily="2" charset="0"/>
              </a:rPr>
              <a:t>arXiv</a:t>
            </a:r>
            <a:r>
              <a:rPr lang="en-US" sz="1300" dirty="0">
                <a:solidFill>
                  <a:prstClr val="black"/>
                </a:solidFill>
                <a:latin typeface="Montserrat" panose="00000500000000000000" pitchFamily="2" charset="0"/>
              </a:rPr>
              <a:t> preprint arXiv:1704.04861, 2017.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solidFill>
                  <a:prstClr val="black"/>
                </a:solidFill>
                <a:latin typeface="Montserrat" panose="00000500000000000000" pitchFamily="2" charset="0"/>
              </a:rPr>
              <a:t>[6]. J. Hu, L. Shen, and G. Sun. Squeeze-and-excitation networks. In CVPR,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solidFill>
                  <a:prstClr val="black"/>
                </a:solidFill>
                <a:latin typeface="Montserrat" panose="00000500000000000000" pitchFamily="2" charset="0"/>
              </a:rPr>
              <a:t>[7]. X. Wang, R. </a:t>
            </a:r>
            <a:r>
              <a:rPr lang="en-US" sz="1300" dirty="0" err="1">
                <a:solidFill>
                  <a:prstClr val="black"/>
                </a:solidFill>
                <a:latin typeface="Montserrat" panose="00000500000000000000" pitchFamily="2" charset="0"/>
              </a:rPr>
              <a:t>Girshick</a:t>
            </a:r>
            <a:r>
              <a:rPr lang="en-US" sz="1300" dirty="0">
                <a:solidFill>
                  <a:prstClr val="black"/>
                </a:solidFill>
                <a:latin typeface="Montserrat" panose="00000500000000000000" pitchFamily="2" charset="0"/>
              </a:rPr>
              <a:t>, A. Gupta, and K. He. Non-local neural networks. In CVPR, 2018.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Montserrat"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Montserrat" panose="00000500000000000000" pitchFamily="2" charset="0"/>
            </a:endParaRPr>
          </a:p>
        </p:txBody>
      </p:sp>
    </p:spTree>
    <p:extLst>
      <p:ext uri="{BB962C8B-B14F-4D97-AF65-F5344CB8AC3E}">
        <p14:creationId xmlns:p14="http://schemas.microsoft.com/office/powerpoint/2010/main" val="3449558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a:xfrm>
            <a:off x="838200" y="291203"/>
            <a:ext cx="10515600" cy="1325563"/>
          </a:xfrm>
        </p:spPr>
        <p:txBody>
          <a:bodyPr>
            <a:noAutofit/>
          </a:bodyPr>
          <a:lstStyle/>
          <a:p>
            <a:r>
              <a:rPr lang="it-IT" sz="4400" dirty="0"/>
              <a:t>State of the art</a:t>
            </a:r>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71440" y="1391480"/>
            <a:ext cx="10515600" cy="3591338"/>
          </a:xfrm>
        </p:spPr>
        <p:txBody>
          <a:bodyPr>
            <a:normAutofit/>
          </a:bodyPr>
          <a:lstStyle/>
          <a:p>
            <a:r>
              <a:rPr lang="en-US" sz="2100" dirty="0"/>
              <a:t>Transformers:</a:t>
            </a:r>
          </a:p>
          <a:p>
            <a:pPr lvl="1"/>
            <a:r>
              <a:rPr lang="en-US" sz="1700" dirty="0"/>
              <a:t>The value of  self-attention based Transformer architectures for image recognition was demonstrated later, albeit in combination with a convolution-like locality bias [8], or on very low-resolution images [9];</a:t>
            </a:r>
          </a:p>
          <a:p>
            <a:pPr lvl="1"/>
            <a:r>
              <a:rPr lang="en-US" sz="1700" dirty="0"/>
              <a:t>Recently, </a:t>
            </a:r>
            <a:r>
              <a:rPr lang="en-US" sz="1700" dirty="0" err="1"/>
              <a:t>Dosovitskiy</a:t>
            </a:r>
            <a:r>
              <a:rPr lang="en-US" sz="1700" dirty="0"/>
              <a:t> et al. [10] introduced </a:t>
            </a:r>
            <a:r>
              <a:rPr lang="en-US" sz="1700" dirty="0" err="1"/>
              <a:t>ViT</a:t>
            </a:r>
            <a:r>
              <a:rPr lang="en-US" sz="1700" dirty="0"/>
              <a:t>, a pure transformer model that has fewer locality. </a:t>
            </a:r>
            <a:r>
              <a:rPr lang="en-US" sz="1700" dirty="0" err="1"/>
              <a:t>Touvron</a:t>
            </a:r>
            <a:r>
              <a:rPr lang="en-US" sz="1700" dirty="0"/>
              <a:t> et al. [11] showed that </a:t>
            </a:r>
            <a:r>
              <a:rPr lang="en-US" sz="1700" dirty="0" err="1"/>
              <a:t>ViT</a:t>
            </a:r>
            <a:r>
              <a:rPr lang="en-US" sz="1700" dirty="0"/>
              <a:t> can be trained effectively on smaller datasets using extensive regularization.</a:t>
            </a:r>
          </a:p>
          <a:p>
            <a:r>
              <a:rPr lang="en-US" sz="2100" dirty="0"/>
              <a:t>Mixer:</a:t>
            </a:r>
          </a:p>
          <a:p>
            <a:pPr lvl="1"/>
            <a:r>
              <a:rPr lang="en-US" sz="1700" dirty="0"/>
              <a:t>The idea of converting images to a sequence of patches and then directly processing embeddings of these patches originates in </a:t>
            </a:r>
            <a:r>
              <a:rPr lang="en-US" sz="1700" dirty="0" err="1"/>
              <a:t>Dosovitskiy</a:t>
            </a:r>
            <a:r>
              <a:rPr lang="en-US" sz="1700" dirty="0"/>
              <a:t> et al. [12];</a:t>
            </a:r>
          </a:p>
          <a:p>
            <a:pPr lvl="1"/>
            <a:r>
              <a:rPr lang="en-US" sz="1700" dirty="0"/>
              <a:t>Similar to Mixer, many recent works strive to design more effective architectures for vision. For example, Ramachandran et al. [13], Li et al. [14], and Bello [15] design networks that work well with new attention-like mechanisms. Mixer can be seen as a step in an orthogonal direction, without reliance on locality bias and attention mechanisms.</a:t>
            </a:r>
          </a:p>
          <a:p>
            <a:pPr lvl="1"/>
            <a:endParaRPr lang="en-US" sz="1700" dirty="0"/>
          </a:p>
          <a:p>
            <a:pPr lvl="1"/>
            <a:endParaRPr lang="en-US" sz="1700" dirty="0"/>
          </a:p>
          <a:p>
            <a:pPr lvl="1"/>
            <a:endParaRPr lang="en-US" sz="1700" dirty="0"/>
          </a:p>
          <a:p>
            <a:pPr lvl="1"/>
            <a:endParaRPr lang="en-US" sz="2000" dirty="0"/>
          </a:p>
          <a:p>
            <a:pPr lvl="1"/>
            <a:endParaRPr lang="en-US" sz="2000" dirty="0"/>
          </a:p>
        </p:txBody>
      </p:sp>
      <p:sp>
        <p:nvSpPr>
          <p:cNvPr id="3" name="TextBox 2">
            <a:extLst>
              <a:ext uri="{FF2B5EF4-FFF2-40B4-BE49-F238E27FC236}">
                <a16:creationId xmlns:a16="http://schemas.microsoft.com/office/drawing/2014/main" id="{20B3953E-8E28-4DA9-B058-260E91E19181}"/>
              </a:ext>
            </a:extLst>
          </p:cNvPr>
          <p:cNvSpPr txBox="1"/>
          <p:nvPr/>
        </p:nvSpPr>
        <p:spPr>
          <a:xfrm>
            <a:off x="971440" y="4929809"/>
            <a:ext cx="11127795" cy="1828801"/>
          </a:xfrm>
          <a:prstGeom prst="rect">
            <a:avLst/>
          </a:prstGeom>
        </p:spPr>
        <p:txBody>
          <a:bodyPr vert="horz" wrap="square" lIns="91440" tIns="45720" rIns="91440" bIns="45720" rtlCol="0">
            <a:normAutofit fontScale="7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[8]. </a:t>
            </a:r>
            <a:r>
              <a:rPr lang="en-US" sz="1400" dirty="0"/>
              <a:t>P. Ramachandran, N. Parmar, A. Vaswani, I. Bello, A. </a:t>
            </a:r>
            <a:r>
              <a:rPr lang="en-US" sz="1400" dirty="0" err="1"/>
              <a:t>Levskaya</a:t>
            </a:r>
            <a:r>
              <a:rPr lang="en-US" sz="1400" dirty="0"/>
              <a:t>, and J. </a:t>
            </a:r>
            <a:r>
              <a:rPr lang="en-US" sz="1400" dirty="0" err="1"/>
              <a:t>Shlens</a:t>
            </a:r>
            <a:r>
              <a:rPr lang="en-US" sz="1400" dirty="0"/>
              <a:t>. Stand-alone self-attention in vision models.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 </a:t>
            </a:r>
            <a:r>
              <a:rPr lang="en-US" sz="1400" dirty="0" err="1"/>
              <a:t>NeurIPS</a:t>
            </a:r>
            <a:r>
              <a:rPr lang="en-US" sz="1400" dirty="0"/>
              <a:t>, 2019.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Montserrat" panose="00000500000000000000" pitchFamily="2" charset="0"/>
              </a:rPr>
              <a:t>[9]. J.-B. </a:t>
            </a:r>
            <a:r>
              <a:rPr lang="en-US" sz="1400" dirty="0" err="1">
                <a:solidFill>
                  <a:prstClr val="black"/>
                </a:solidFill>
                <a:latin typeface="Montserrat" panose="00000500000000000000" pitchFamily="2" charset="0"/>
              </a:rPr>
              <a:t>Cordonnier</a:t>
            </a:r>
            <a:r>
              <a:rPr lang="en-US" sz="1400" dirty="0">
                <a:solidFill>
                  <a:prstClr val="black"/>
                </a:solidFill>
                <a:latin typeface="Montserrat" panose="00000500000000000000" pitchFamily="2" charset="0"/>
              </a:rPr>
              <a:t>, A. Loukas, and M. </a:t>
            </a:r>
            <a:r>
              <a:rPr lang="en-US" sz="1400" dirty="0" err="1">
                <a:solidFill>
                  <a:prstClr val="black"/>
                </a:solidFill>
                <a:latin typeface="Montserrat" panose="00000500000000000000" pitchFamily="2" charset="0"/>
              </a:rPr>
              <a:t>Jaggi</a:t>
            </a:r>
            <a:r>
              <a:rPr lang="en-US" sz="1400" dirty="0">
                <a:solidFill>
                  <a:prstClr val="black"/>
                </a:solidFill>
                <a:latin typeface="Montserrat" panose="00000500000000000000" pitchFamily="2" charset="0"/>
              </a:rPr>
              <a:t>. On the relationship between self-attention and convolutional layers. In ICLR, 2020.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[10]. A. </a:t>
            </a:r>
            <a:r>
              <a:rPr kumimoji="0" lang="en-US" sz="1400" b="0" i="0" u="none" strike="noStrike" kern="1200" cap="none" spc="0" normalizeH="0" baseline="0" noProof="0" dirty="0" err="1">
                <a:ln>
                  <a:noFill/>
                </a:ln>
                <a:solidFill>
                  <a:prstClr val="black"/>
                </a:solidFill>
                <a:effectLst/>
                <a:uLnTx/>
                <a:uFillTx/>
                <a:latin typeface="Montserrat" panose="00000500000000000000" pitchFamily="2" charset="0"/>
                <a:ea typeface="+mn-ea"/>
                <a:cs typeface="+mn-cs"/>
              </a:rPr>
              <a:t>Dosovitskiy</a:t>
            </a:r>
            <a:r>
              <a:rPr kumimoji="0" lang="en-US"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 L. Beyer, A. Kolesnikov, D. </a:t>
            </a:r>
            <a:r>
              <a:rPr kumimoji="0" lang="en-US" sz="1400" b="0" i="0" u="none" strike="noStrike" kern="1200" cap="none" spc="0" normalizeH="0" baseline="0" noProof="0" dirty="0" err="1">
                <a:ln>
                  <a:noFill/>
                </a:ln>
                <a:solidFill>
                  <a:prstClr val="black"/>
                </a:solidFill>
                <a:effectLst/>
                <a:uLnTx/>
                <a:uFillTx/>
                <a:latin typeface="Montserrat" panose="00000500000000000000" pitchFamily="2" charset="0"/>
                <a:ea typeface="+mn-ea"/>
                <a:cs typeface="+mn-cs"/>
              </a:rPr>
              <a:t>Weissenborn</a:t>
            </a:r>
            <a:r>
              <a:rPr kumimoji="0" lang="en-US"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 X. </a:t>
            </a:r>
            <a:r>
              <a:rPr kumimoji="0" lang="en-US" sz="1400" b="0" i="0" u="none" strike="noStrike" kern="1200" cap="none" spc="0" normalizeH="0" baseline="0" noProof="0" dirty="0" err="1">
                <a:ln>
                  <a:noFill/>
                </a:ln>
                <a:solidFill>
                  <a:prstClr val="black"/>
                </a:solidFill>
                <a:effectLst/>
                <a:uLnTx/>
                <a:uFillTx/>
                <a:latin typeface="Montserrat" panose="00000500000000000000" pitchFamily="2" charset="0"/>
                <a:ea typeface="+mn-ea"/>
                <a:cs typeface="+mn-cs"/>
              </a:rPr>
              <a:t>Zhai</a:t>
            </a:r>
            <a:r>
              <a:rPr kumimoji="0" lang="en-US"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 T. </a:t>
            </a:r>
            <a:r>
              <a:rPr kumimoji="0" lang="en-US" sz="1400" b="0" i="0" u="none" strike="noStrike" kern="1200" cap="none" spc="0" normalizeH="0" baseline="0" noProof="0" dirty="0" err="1">
                <a:ln>
                  <a:noFill/>
                </a:ln>
                <a:solidFill>
                  <a:prstClr val="black"/>
                </a:solidFill>
                <a:effectLst/>
                <a:uLnTx/>
                <a:uFillTx/>
                <a:latin typeface="Montserrat" panose="00000500000000000000" pitchFamily="2" charset="0"/>
                <a:ea typeface="+mn-ea"/>
                <a:cs typeface="+mn-cs"/>
              </a:rPr>
              <a:t>Unterthiner</a:t>
            </a:r>
            <a:r>
              <a:rPr kumimoji="0" lang="en-US"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 M. </a:t>
            </a:r>
            <a:r>
              <a:rPr kumimoji="0" lang="en-US" sz="1400" b="0" i="0" u="none" strike="noStrike" kern="1200" cap="none" spc="0" normalizeH="0" baseline="0" noProof="0" dirty="0" err="1">
                <a:ln>
                  <a:noFill/>
                </a:ln>
                <a:solidFill>
                  <a:prstClr val="black"/>
                </a:solidFill>
                <a:effectLst/>
                <a:uLnTx/>
                <a:uFillTx/>
                <a:latin typeface="Montserrat" panose="00000500000000000000" pitchFamily="2" charset="0"/>
                <a:ea typeface="+mn-ea"/>
                <a:cs typeface="+mn-cs"/>
              </a:rPr>
              <a:t>Dehghani</a:t>
            </a:r>
            <a:r>
              <a:rPr kumimoji="0" lang="en-US"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 M. </a:t>
            </a:r>
            <a:r>
              <a:rPr kumimoji="0" lang="en-US" sz="1400" b="0" i="0" u="none" strike="noStrike" kern="1200" cap="none" spc="0" normalizeH="0" baseline="0" noProof="0" dirty="0" err="1">
                <a:ln>
                  <a:noFill/>
                </a:ln>
                <a:solidFill>
                  <a:prstClr val="black"/>
                </a:solidFill>
                <a:effectLst/>
                <a:uLnTx/>
                <a:uFillTx/>
                <a:latin typeface="Montserrat" panose="00000500000000000000" pitchFamily="2" charset="0"/>
                <a:ea typeface="+mn-ea"/>
                <a:cs typeface="+mn-cs"/>
              </a:rPr>
              <a:t>Minderer</a:t>
            </a:r>
            <a:r>
              <a:rPr kumimoji="0" lang="en-US"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 G. </a:t>
            </a:r>
            <a:r>
              <a:rPr kumimoji="0" lang="en-US" sz="1400" b="0" i="0" u="none" strike="noStrike" kern="1200" cap="none" spc="0" normalizeH="0" baseline="0" noProof="0" dirty="0" err="1">
                <a:ln>
                  <a:noFill/>
                </a:ln>
                <a:solidFill>
                  <a:prstClr val="black"/>
                </a:solidFill>
                <a:effectLst/>
                <a:uLnTx/>
                <a:uFillTx/>
                <a:latin typeface="Montserrat" panose="00000500000000000000" pitchFamily="2" charset="0"/>
                <a:ea typeface="+mn-ea"/>
                <a:cs typeface="+mn-cs"/>
              </a:rPr>
              <a:t>Heigold</a:t>
            </a:r>
            <a:r>
              <a:rPr kumimoji="0" lang="en-US"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 S. </a:t>
            </a:r>
            <a:r>
              <a:rPr kumimoji="0" lang="en-US" sz="1400" b="0" i="0" u="none" strike="noStrike" kern="1200" cap="none" spc="0" normalizeH="0" baseline="0" noProof="0" dirty="0" err="1">
                <a:ln>
                  <a:noFill/>
                </a:ln>
                <a:solidFill>
                  <a:prstClr val="black"/>
                </a:solidFill>
                <a:effectLst/>
                <a:uLnTx/>
                <a:uFillTx/>
                <a:latin typeface="Montserrat" panose="00000500000000000000" pitchFamily="2" charset="0"/>
                <a:ea typeface="+mn-ea"/>
                <a:cs typeface="+mn-cs"/>
              </a:rPr>
              <a:t>Gelly</a:t>
            </a:r>
            <a:r>
              <a:rPr kumimoji="0" lang="en-US"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 J. </a:t>
            </a:r>
            <a:r>
              <a:rPr kumimoji="0" lang="en-US" sz="1400" b="0" i="0" u="none" strike="noStrike" kern="1200" cap="none" spc="0" normalizeH="0" baseline="0" noProof="0" dirty="0" err="1">
                <a:ln>
                  <a:noFill/>
                </a:ln>
                <a:solidFill>
                  <a:prstClr val="black"/>
                </a:solidFill>
                <a:effectLst/>
                <a:uLnTx/>
                <a:uFillTx/>
                <a:latin typeface="Montserrat" panose="00000500000000000000" pitchFamily="2" charset="0"/>
                <a:ea typeface="+mn-ea"/>
                <a:cs typeface="+mn-cs"/>
              </a:rPr>
              <a:t>Uszkoreit</a:t>
            </a:r>
            <a:r>
              <a:rPr kumimoji="0" lang="en-US"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 and N. </a:t>
            </a:r>
            <a:r>
              <a:rPr kumimoji="0" lang="en-US" sz="1400" b="0" i="0" u="none" strike="noStrike" kern="1200" cap="none" spc="0" normalizeH="0" baseline="0" noProof="0" dirty="0" err="1">
                <a:ln>
                  <a:noFill/>
                </a:ln>
                <a:solidFill>
                  <a:prstClr val="black"/>
                </a:solidFill>
                <a:effectLst/>
                <a:uLnTx/>
                <a:uFillTx/>
                <a:latin typeface="Montserrat" panose="00000500000000000000" pitchFamily="2" charset="0"/>
                <a:ea typeface="+mn-ea"/>
                <a:cs typeface="+mn-cs"/>
              </a:rPr>
              <a:t>Houlsby</a:t>
            </a:r>
            <a:r>
              <a:rPr kumimoji="0" lang="en-US" sz="14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 An image is worth 16x16 words: Transformers for image recognition at scale. In ICLR, 2021.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Montserrat" panose="00000500000000000000" pitchFamily="2" charset="0"/>
              </a:rPr>
              <a:t>[11] . H. </a:t>
            </a:r>
            <a:r>
              <a:rPr lang="en-US" sz="1400" dirty="0" err="1">
                <a:solidFill>
                  <a:prstClr val="black"/>
                </a:solidFill>
                <a:latin typeface="Montserrat" panose="00000500000000000000" pitchFamily="2" charset="0"/>
              </a:rPr>
              <a:t>Touvron</a:t>
            </a:r>
            <a:r>
              <a:rPr lang="en-US" sz="1400" dirty="0">
                <a:solidFill>
                  <a:prstClr val="black"/>
                </a:solidFill>
                <a:latin typeface="Montserrat" panose="00000500000000000000" pitchFamily="2" charset="0"/>
              </a:rPr>
              <a:t>, M. Cord, M. </a:t>
            </a:r>
            <a:r>
              <a:rPr lang="en-US" sz="1400" dirty="0" err="1">
                <a:solidFill>
                  <a:prstClr val="black"/>
                </a:solidFill>
                <a:latin typeface="Montserrat" panose="00000500000000000000" pitchFamily="2" charset="0"/>
              </a:rPr>
              <a:t>Douze</a:t>
            </a:r>
            <a:r>
              <a:rPr lang="en-US" sz="1400" dirty="0">
                <a:solidFill>
                  <a:prstClr val="black"/>
                </a:solidFill>
                <a:latin typeface="Montserrat" panose="00000500000000000000" pitchFamily="2" charset="0"/>
              </a:rPr>
              <a:t>, F. Massa, A. </a:t>
            </a:r>
            <a:r>
              <a:rPr lang="en-US" sz="1400" dirty="0" err="1">
                <a:solidFill>
                  <a:prstClr val="black"/>
                </a:solidFill>
                <a:latin typeface="Montserrat" panose="00000500000000000000" pitchFamily="2" charset="0"/>
              </a:rPr>
              <a:t>Sablayrolles</a:t>
            </a:r>
            <a:r>
              <a:rPr lang="en-US" sz="1400" dirty="0">
                <a:solidFill>
                  <a:prstClr val="black"/>
                </a:solidFill>
                <a:latin typeface="Montserrat" panose="00000500000000000000" pitchFamily="2" charset="0"/>
              </a:rPr>
              <a:t>, and H. </a:t>
            </a:r>
            <a:r>
              <a:rPr lang="en-US" sz="1400" dirty="0" err="1">
                <a:solidFill>
                  <a:prstClr val="black"/>
                </a:solidFill>
                <a:latin typeface="Montserrat" panose="00000500000000000000" pitchFamily="2" charset="0"/>
              </a:rPr>
              <a:t>Jégou</a:t>
            </a:r>
            <a:r>
              <a:rPr lang="en-US" sz="1400" dirty="0">
                <a:solidFill>
                  <a:prstClr val="black"/>
                </a:solidFill>
                <a:latin typeface="Montserrat" panose="00000500000000000000" pitchFamily="2" charset="0"/>
              </a:rPr>
              <a:t>. Training data-efficient image transformers &amp; distillation through attention. </a:t>
            </a:r>
            <a:r>
              <a:rPr lang="en-US" sz="1400" dirty="0" err="1">
                <a:solidFill>
                  <a:prstClr val="black"/>
                </a:solidFill>
                <a:latin typeface="Montserrat" panose="00000500000000000000" pitchFamily="2" charset="0"/>
              </a:rPr>
              <a:t>arXiv</a:t>
            </a:r>
            <a:r>
              <a:rPr lang="en-US" sz="1400" dirty="0">
                <a:solidFill>
                  <a:prstClr val="black"/>
                </a:solidFill>
                <a:latin typeface="Montserrat" panose="00000500000000000000" pitchFamily="2" charset="0"/>
              </a:rPr>
              <a:t> preprint arXiv:2012.12877, 2020.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Montserrat" panose="00000500000000000000" pitchFamily="2" charset="0"/>
              </a:rPr>
              <a:t>[12]. A. </a:t>
            </a:r>
            <a:r>
              <a:rPr lang="en-US" sz="1400" dirty="0" err="1">
                <a:solidFill>
                  <a:prstClr val="black"/>
                </a:solidFill>
                <a:latin typeface="Montserrat" panose="00000500000000000000" pitchFamily="2" charset="0"/>
              </a:rPr>
              <a:t>Dosovitskiy</a:t>
            </a:r>
            <a:r>
              <a:rPr lang="en-US" sz="1400" dirty="0">
                <a:solidFill>
                  <a:prstClr val="black"/>
                </a:solidFill>
                <a:latin typeface="Montserrat" panose="00000500000000000000" pitchFamily="2" charset="0"/>
              </a:rPr>
              <a:t>, L. Beyer, A. Kolesnikov, D. </a:t>
            </a:r>
            <a:r>
              <a:rPr lang="en-US" sz="1400" dirty="0" err="1">
                <a:solidFill>
                  <a:prstClr val="black"/>
                </a:solidFill>
                <a:latin typeface="Montserrat" panose="00000500000000000000" pitchFamily="2" charset="0"/>
              </a:rPr>
              <a:t>Weissenborn</a:t>
            </a:r>
            <a:r>
              <a:rPr lang="en-US" sz="1400" dirty="0">
                <a:solidFill>
                  <a:prstClr val="black"/>
                </a:solidFill>
                <a:latin typeface="Montserrat" panose="00000500000000000000" pitchFamily="2" charset="0"/>
              </a:rPr>
              <a:t>, X. </a:t>
            </a:r>
            <a:r>
              <a:rPr lang="en-US" sz="1400" dirty="0" err="1">
                <a:solidFill>
                  <a:prstClr val="black"/>
                </a:solidFill>
                <a:latin typeface="Montserrat" panose="00000500000000000000" pitchFamily="2" charset="0"/>
              </a:rPr>
              <a:t>Zhai</a:t>
            </a:r>
            <a:r>
              <a:rPr lang="en-US" sz="1400" dirty="0">
                <a:solidFill>
                  <a:prstClr val="black"/>
                </a:solidFill>
                <a:latin typeface="Montserrat" panose="00000500000000000000" pitchFamily="2" charset="0"/>
              </a:rPr>
              <a:t>, T. </a:t>
            </a:r>
            <a:r>
              <a:rPr lang="en-US" sz="1400" dirty="0" err="1">
                <a:solidFill>
                  <a:prstClr val="black"/>
                </a:solidFill>
                <a:latin typeface="Montserrat" panose="00000500000000000000" pitchFamily="2" charset="0"/>
              </a:rPr>
              <a:t>Unterthiner</a:t>
            </a:r>
            <a:r>
              <a:rPr lang="en-US" sz="1400" dirty="0">
                <a:solidFill>
                  <a:prstClr val="black"/>
                </a:solidFill>
                <a:latin typeface="Montserrat" panose="00000500000000000000" pitchFamily="2" charset="0"/>
              </a:rPr>
              <a:t>, M. </a:t>
            </a:r>
            <a:r>
              <a:rPr lang="en-US" sz="1400" dirty="0" err="1">
                <a:solidFill>
                  <a:prstClr val="black"/>
                </a:solidFill>
                <a:latin typeface="Montserrat" panose="00000500000000000000" pitchFamily="2" charset="0"/>
              </a:rPr>
              <a:t>Dehghani</a:t>
            </a:r>
            <a:r>
              <a:rPr lang="en-US" sz="1400" dirty="0">
                <a:solidFill>
                  <a:prstClr val="black"/>
                </a:solidFill>
                <a:latin typeface="Montserrat" panose="00000500000000000000" pitchFamily="2" charset="0"/>
              </a:rPr>
              <a:t>, M. </a:t>
            </a:r>
            <a:r>
              <a:rPr lang="en-US" sz="1400" dirty="0" err="1">
                <a:solidFill>
                  <a:prstClr val="black"/>
                </a:solidFill>
                <a:latin typeface="Montserrat" panose="00000500000000000000" pitchFamily="2" charset="0"/>
              </a:rPr>
              <a:t>Minderer</a:t>
            </a:r>
            <a:r>
              <a:rPr lang="en-US" sz="1400" dirty="0">
                <a:solidFill>
                  <a:prstClr val="black"/>
                </a:solidFill>
                <a:latin typeface="Montserrat" panose="00000500000000000000" pitchFamily="2" charset="0"/>
              </a:rPr>
              <a:t>, G. </a:t>
            </a:r>
            <a:r>
              <a:rPr lang="en-US" sz="1400" dirty="0" err="1">
                <a:solidFill>
                  <a:prstClr val="black"/>
                </a:solidFill>
                <a:latin typeface="Montserrat" panose="00000500000000000000" pitchFamily="2" charset="0"/>
              </a:rPr>
              <a:t>Heigold</a:t>
            </a:r>
            <a:r>
              <a:rPr lang="en-US" sz="1400" dirty="0">
                <a:solidFill>
                  <a:prstClr val="black"/>
                </a:solidFill>
                <a:latin typeface="Montserrat" panose="00000500000000000000" pitchFamily="2" charset="0"/>
              </a:rPr>
              <a:t>, S. </a:t>
            </a:r>
            <a:r>
              <a:rPr lang="en-US" sz="1400" dirty="0" err="1">
                <a:solidFill>
                  <a:prstClr val="black"/>
                </a:solidFill>
                <a:latin typeface="Montserrat" panose="00000500000000000000" pitchFamily="2" charset="0"/>
              </a:rPr>
              <a:t>Gelly</a:t>
            </a:r>
            <a:r>
              <a:rPr lang="en-US" sz="1400" dirty="0">
                <a:solidFill>
                  <a:prstClr val="black"/>
                </a:solidFill>
                <a:latin typeface="Montserrat" panose="00000500000000000000" pitchFamily="2" charset="0"/>
              </a:rPr>
              <a:t>, J. </a:t>
            </a:r>
            <a:r>
              <a:rPr lang="en-US" sz="1400" dirty="0" err="1">
                <a:solidFill>
                  <a:prstClr val="black"/>
                </a:solidFill>
                <a:latin typeface="Montserrat" panose="00000500000000000000" pitchFamily="2" charset="0"/>
              </a:rPr>
              <a:t>Uszkoreit</a:t>
            </a:r>
            <a:r>
              <a:rPr lang="en-US" sz="1400" dirty="0">
                <a:solidFill>
                  <a:prstClr val="black"/>
                </a:solidFill>
                <a:latin typeface="Montserrat" panose="00000500000000000000" pitchFamily="2" charset="0"/>
              </a:rPr>
              <a:t>, and N. </a:t>
            </a:r>
            <a:r>
              <a:rPr lang="en-US" sz="1400" dirty="0" err="1">
                <a:solidFill>
                  <a:prstClr val="black"/>
                </a:solidFill>
                <a:latin typeface="Montserrat" panose="00000500000000000000" pitchFamily="2" charset="0"/>
              </a:rPr>
              <a:t>Houlsby</a:t>
            </a:r>
            <a:r>
              <a:rPr lang="en-US" sz="1400" dirty="0">
                <a:solidFill>
                  <a:prstClr val="black"/>
                </a:solidFill>
                <a:latin typeface="Montserrat" panose="00000500000000000000" pitchFamily="2" charset="0"/>
              </a:rPr>
              <a:t>. An image is worth 16x16 words: Transformers for image recognition at scale. In ICLR, 2021.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Montserrat" panose="00000500000000000000" pitchFamily="2" charset="0"/>
              </a:rPr>
              <a:t>[13]. P. Ramachandran, N. Parmar, A. Vaswani, I. Bello, A. </a:t>
            </a:r>
            <a:r>
              <a:rPr lang="en-US" sz="1400" dirty="0" err="1">
                <a:solidFill>
                  <a:prstClr val="black"/>
                </a:solidFill>
                <a:latin typeface="Montserrat" panose="00000500000000000000" pitchFamily="2" charset="0"/>
              </a:rPr>
              <a:t>Levskaya</a:t>
            </a:r>
            <a:r>
              <a:rPr lang="en-US" sz="1400" dirty="0">
                <a:solidFill>
                  <a:prstClr val="black"/>
                </a:solidFill>
                <a:latin typeface="Montserrat" panose="00000500000000000000" pitchFamily="2" charset="0"/>
              </a:rPr>
              <a:t>, and J. </a:t>
            </a:r>
            <a:r>
              <a:rPr lang="en-US" sz="1400" dirty="0" err="1">
                <a:solidFill>
                  <a:prstClr val="black"/>
                </a:solidFill>
                <a:latin typeface="Montserrat" panose="00000500000000000000" pitchFamily="2" charset="0"/>
              </a:rPr>
              <a:t>Shlens</a:t>
            </a:r>
            <a:r>
              <a:rPr lang="en-US" sz="1400" dirty="0">
                <a:solidFill>
                  <a:prstClr val="black"/>
                </a:solidFill>
                <a:latin typeface="Montserrat" panose="00000500000000000000" pitchFamily="2" charset="0"/>
              </a:rPr>
              <a:t>. Stand-alone self-attention in vision models. In </a:t>
            </a:r>
            <a:r>
              <a:rPr lang="en-US" sz="1400" dirty="0" err="1">
                <a:solidFill>
                  <a:prstClr val="black"/>
                </a:solidFill>
                <a:latin typeface="Montserrat" panose="00000500000000000000" pitchFamily="2" charset="0"/>
              </a:rPr>
              <a:t>NeurIPS</a:t>
            </a:r>
            <a:r>
              <a:rPr lang="en-US" sz="1400" dirty="0">
                <a:solidFill>
                  <a:prstClr val="black"/>
                </a:solidFill>
                <a:latin typeface="Montserrat" panose="00000500000000000000" pitchFamily="2" charset="0"/>
              </a:rPr>
              <a:t>, 2019.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Montserrat" panose="00000500000000000000" pitchFamily="2" charset="0"/>
              </a:rPr>
              <a:t>[14]. D. Li, J. Hu, C. Wang, X. Li, Q. She, L. Zhu, T. Zhang, and Q. Chen. Involution: Inverting the inherence of convolution for visual recognition. CVPR, 2021.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Montserrat" panose="00000500000000000000" pitchFamily="2" charset="0"/>
              </a:rPr>
              <a:t>[15]. I. Bello. </a:t>
            </a:r>
            <a:r>
              <a:rPr lang="en-US" sz="1400" dirty="0" err="1">
                <a:solidFill>
                  <a:prstClr val="black"/>
                </a:solidFill>
                <a:latin typeface="Montserrat" panose="00000500000000000000" pitchFamily="2" charset="0"/>
              </a:rPr>
              <a:t>LambdaNetworks</a:t>
            </a:r>
            <a:r>
              <a:rPr lang="en-US" sz="1400" dirty="0">
                <a:solidFill>
                  <a:prstClr val="black"/>
                </a:solidFill>
                <a:latin typeface="Montserrat" panose="00000500000000000000" pitchFamily="2" charset="0"/>
              </a:rPr>
              <a:t>: Modeling long-range interactions without attention. </a:t>
            </a:r>
            <a:r>
              <a:rPr lang="en-US" sz="1400" dirty="0" err="1">
                <a:solidFill>
                  <a:prstClr val="black"/>
                </a:solidFill>
                <a:latin typeface="Montserrat" panose="00000500000000000000" pitchFamily="2" charset="0"/>
              </a:rPr>
              <a:t>arXiv</a:t>
            </a:r>
            <a:r>
              <a:rPr lang="en-US" sz="1400" dirty="0">
                <a:solidFill>
                  <a:prstClr val="black"/>
                </a:solidFill>
                <a:latin typeface="Montserrat" panose="00000500000000000000" pitchFamily="2" charset="0"/>
              </a:rPr>
              <a:t> preprint arXiv:2102.08602, 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prstClr val="black"/>
              </a:solidFill>
              <a:latin typeface="Montserrat"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700" dirty="0">
              <a:solidFill>
                <a:prstClr val="black"/>
              </a:solidFill>
              <a:latin typeface="Montserrat"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Montserrat" panose="00000500000000000000" pitchFamily="2" charset="0"/>
            </a:endParaRPr>
          </a:p>
        </p:txBody>
      </p:sp>
    </p:spTree>
    <p:extLst>
      <p:ext uri="{BB962C8B-B14F-4D97-AF65-F5344CB8AC3E}">
        <p14:creationId xmlns:p14="http://schemas.microsoft.com/office/powerpoint/2010/main" val="3114346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a:xfrm>
            <a:off x="838200" y="418133"/>
            <a:ext cx="10515600" cy="1325563"/>
          </a:xfrm>
        </p:spPr>
        <p:txBody>
          <a:bodyPr>
            <a:noAutofit/>
          </a:bodyPr>
          <a:lstStyle/>
          <a:p>
            <a:r>
              <a:rPr lang="it-IT" sz="4400" dirty="0" err="1"/>
              <a:t>Proposed</a:t>
            </a:r>
            <a:r>
              <a:rPr lang="it-IT" sz="4400" dirty="0"/>
              <a:t> </a:t>
            </a:r>
            <a:r>
              <a:rPr lang="it-IT" sz="4400" dirty="0" err="1"/>
              <a:t>approach</a:t>
            </a:r>
            <a:br>
              <a:rPr lang="it-IT" sz="4400" dirty="0"/>
            </a:br>
            <a:r>
              <a:rPr lang="en-US" sz="3400" dirty="0"/>
              <a:t>The overall idea</a:t>
            </a:r>
            <a:endParaRPr lang="it-IT" sz="4400" dirty="0"/>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idx="1"/>
          </p:nvPr>
        </p:nvSpPr>
        <p:spPr>
          <a:xfrm>
            <a:off x="944936" y="2300564"/>
            <a:ext cx="10515600" cy="4351338"/>
          </a:xfrm>
        </p:spPr>
        <p:txBody>
          <a:bodyPr>
            <a:normAutofit/>
          </a:bodyPr>
          <a:lstStyle/>
          <a:p>
            <a:r>
              <a:rPr lang="en-US" sz="2400" dirty="0"/>
              <a:t>The idea behind the Mixer architecture is to separate the per-location (channel-mixing) operations and the cross-location (token-mixing) operations. Both operations are implemented with MLPs.</a:t>
            </a:r>
          </a:p>
          <a:p>
            <a:r>
              <a:rPr lang="en-US" sz="2400" dirty="0"/>
              <a:t>Modern deep vision architectures consist of layers that mix features at a given spatial location, between different spatial locations – e.g. in CNNs this is implemented with N × N convolutions and pooling-, or both at once.</a:t>
            </a:r>
          </a:p>
          <a:p>
            <a:r>
              <a:rPr lang="en-US" sz="2400" dirty="0"/>
              <a:t>The main advantage of only using MLPs (which are basically matrix multiplications) is the </a:t>
            </a:r>
            <a:r>
              <a:rPr lang="en-US" sz="2400" b="1" dirty="0"/>
              <a:t>simplicity</a:t>
            </a:r>
            <a:r>
              <a:rPr lang="en-US" sz="2400" dirty="0"/>
              <a:t> of the architecture and the </a:t>
            </a:r>
            <a:r>
              <a:rPr lang="en-US" sz="2400" b="1" dirty="0"/>
              <a:t>speed</a:t>
            </a:r>
            <a:r>
              <a:rPr lang="en-US" sz="2400" dirty="0"/>
              <a:t> of computation.</a:t>
            </a:r>
          </a:p>
        </p:txBody>
      </p:sp>
    </p:spTree>
    <p:extLst>
      <p:ext uri="{BB962C8B-B14F-4D97-AF65-F5344CB8AC3E}">
        <p14:creationId xmlns:p14="http://schemas.microsoft.com/office/powerpoint/2010/main" val="415339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a:xfrm>
            <a:off x="838200" y="622855"/>
            <a:ext cx="10515600" cy="1523998"/>
          </a:xfrm>
        </p:spPr>
        <p:txBody>
          <a:bodyPr>
            <a:noAutofit/>
          </a:bodyPr>
          <a:lstStyle/>
          <a:p>
            <a:r>
              <a:rPr lang="it-IT" sz="4400" dirty="0" err="1"/>
              <a:t>Proposed</a:t>
            </a:r>
            <a:r>
              <a:rPr lang="it-IT" sz="4400" dirty="0"/>
              <a:t> </a:t>
            </a:r>
            <a:r>
              <a:rPr lang="it-IT" sz="4400" dirty="0" err="1"/>
              <a:t>approach</a:t>
            </a:r>
            <a:br>
              <a:rPr lang="it-IT" sz="4400" dirty="0"/>
            </a:br>
            <a:r>
              <a:rPr lang="en-US" sz="3400" dirty="0"/>
              <a:t>Model’s architecture</a:t>
            </a:r>
            <a:br>
              <a:rPr lang="en-US" sz="4400" dirty="0"/>
            </a:br>
            <a:endParaRPr lang="it-IT" sz="4400" dirty="0"/>
          </a:p>
        </p:txBody>
      </p:sp>
      <p:pic>
        <p:nvPicPr>
          <p:cNvPr id="4" name="Immagine 3">
            <a:extLst>
              <a:ext uri="{FF2B5EF4-FFF2-40B4-BE49-F238E27FC236}">
                <a16:creationId xmlns:a16="http://schemas.microsoft.com/office/drawing/2014/main" id="{54727B73-9F23-4B31-B299-76F0F4417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39635"/>
            <a:ext cx="11222614" cy="5005721"/>
          </a:xfrm>
          <a:prstGeom prst="rect">
            <a:avLst/>
          </a:prstGeom>
        </p:spPr>
      </p:pic>
    </p:spTree>
    <p:extLst>
      <p:ext uri="{BB962C8B-B14F-4D97-AF65-F5344CB8AC3E}">
        <p14:creationId xmlns:p14="http://schemas.microsoft.com/office/powerpoint/2010/main" val="3280257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a:xfrm>
            <a:off x="838200" y="365125"/>
            <a:ext cx="3945835" cy="1325563"/>
          </a:xfrm>
        </p:spPr>
        <p:txBody>
          <a:bodyPr anchor="ctr">
            <a:normAutofit/>
          </a:bodyPr>
          <a:lstStyle/>
          <a:p>
            <a:r>
              <a:rPr lang="it-IT" sz="3000" dirty="0" err="1"/>
              <a:t>Proposed</a:t>
            </a:r>
            <a:r>
              <a:rPr lang="it-IT" sz="3000" dirty="0"/>
              <a:t> </a:t>
            </a:r>
            <a:r>
              <a:rPr lang="it-IT" sz="3000" dirty="0" err="1"/>
              <a:t>approach</a:t>
            </a:r>
            <a:br>
              <a:rPr lang="it-IT" sz="2800" dirty="0"/>
            </a:br>
            <a:r>
              <a:rPr lang="en-US" sz="2800" dirty="0"/>
              <a:t>Model’s architecture</a:t>
            </a:r>
            <a:br>
              <a:rPr lang="en-US" sz="2800" dirty="0"/>
            </a:br>
            <a:endParaRPr lang="it-IT" sz="2800" dirty="0"/>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sz="half" idx="2"/>
          </p:nvPr>
        </p:nvSpPr>
        <p:spPr>
          <a:xfrm>
            <a:off x="838200" y="2930161"/>
            <a:ext cx="10174357" cy="3777434"/>
          </a:xfrm>
        </p:spPr>
        <p:txBody>
          <a:bodyPr>
            <a:normAutofit/>
          </a:bodyPr>
          <a:lstStyle/>
          <a:p>
            <a:pPr marL="0" indent="0">
              <a:buNone/>
            </a:pPr>
            <a:endParaRPr lang="en-US" sz="1300" dirty="0"/>
          </a:p>
          <a:p>
            <a:r>
              <a:rPr lang="en-US" sz="2300" dirty="0"/>
              <a:t>Mixer accepts a sequence of linearly projected image patches (</a:t>
            </a:r>
            <a:r>
              <a:rPr lang="en-US" sz="2300" b="1" dirty="0"/>
              <a:t>tokens</a:t>
            </a:r>
            <a:r>
              <a:rPr lang="en-US" sz="2300" dirty="0"/>
              <a:t>) shaped as a “patches × channels” table (</a:t>
            </a:r>
            <a:r>
              <a:rPr lang="en-US" sz="2300" b="1" dirty="0"/>
              <a:t>X</a:t>
            </a:r>
            <a:r>
              <a:rPr lang="en-US" sz="2300" dirty="0"/>
              <a:t>). </a:t>
            </a:r>
          </a:p>
          <a:p>
            <a:r>
              <a:rPr lang="en-US" sz="2300" dirty="0"/>
              <a:t>Mixer consists of multiple layers of identical size, and each layer consists of two MLP blocks:</a:t>
            </a:r>
          </a:p>
          <a:p>
            <a:pPr lvl="1"/>
            <a:r>
              <a:rPr lang="en-US" sz="2300" b="1" dirty="0"/>
              <a:t>Token-mixing</a:t>
            </a:r>
            <a:r>
              <a:rPr lang="en-US" sz="2300" dirty="0"/>
              <a:t> MLP block (Per-patch);</a:t>
            </a:r>
          </a:p>
          <a:p>
            <a:pPr lvl="1"/>
            <a:r>
              <a:rPr lang="en-US" sz="2300" b="1" dirty="0"/>
              <a:t>Channel-mixing</a:t>
            </a:r>
            <a:r>
              <a:rPr lang="en-US" sz="2300" dirty="0"/>
              <a:t> MLP block (Mixer Layer): </a:t>
            </a:r>
          </a:p>
          <a:p>
            <a:r>
              <a:rPr lang="en-US" sz="2300" dirty="0"/>
              <a:t>Each MLP block contains two fully-connected layers and a non-linearity (GELU) applied independently to each row of its input data tensor.</a:t>
            </a:r>
          </a:p>
          <a:p>
            <a:r>
              <a:rPr lang="en-US" sz="2300" dirty="0"/>
              <a:t>Finally, it has a linear classifier.</a:t>
            </a:r>
          </a:p>
        </p:txBody>
      </p:sp>
      <p:sp>
        <p:nvSpPr>
          <p:cNvPr id="15" name="Date Placeholder 4" hidden="1">
            <a:extLst>
              <a:ext uri="{FF2B5EF4-FFF2-40B4-BE49-F238E27FC236}">
                <a16:creationId xmlns:a16="http://schemas.microsoft.com/office/drawing/2014/main" id="{9C61A3AE-4B39-4629-B58A-49AB583072BB}"/>
              </a:ext>
            </a:extLst>
          </p:cNvPr>
          <p:cNvSpPr>
            <a:spLocks noGrp="1"/>
          </p:cNvSpPr>
          <p:nvPr>
            <p:ph type="dt" sz="half" idx="4294967295"/>
          </p:nvPr>
        </p:nvSpPr>
        <p:spPr>
          <a:xfrm>
            <a:off x="838200" y="6356350"/>
            <a:ext cx="2743200" cy="365125"/>
          </a:xfrm>
        </p:spPr>
        <p:txBody>
          <a:bodyPr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it-IT" sz="1200" b="1" i="0" u="none" strike="noStrike" kern="1200" cap="all" spc="100" normalizeH="0" baseline="0" noProof="0">
                <a:ln>
                  <a:noFill/>
                </a:ln>
                <a:solidFill>
                  <a:srgbClr val="3494BA"/>
                </a:solidFill>
                <a:effectLst/>
                <a:uLnTx/>
                <a:uFillTx/>
                <a:latin typeface="Monserrat"/>
                <a:ea typeface="+mn-ea"/>
                <a:cs typeface="+mn-cs"/>
              </a:rPr>
              <a:t>Date</a:t>
            </a:r>
          </a:p>
        </p:txBody>
      </p:sp>
      <p:sp>
        <p:nvSpPr>
          <p:cNvPr id="3" name="Ovale 2">
            <a:extLst>
              <a:ext uri="{FF2B5EF4-FFF2-40B4-BE49-F238E27FC236}">
                <a16:creationId xmlns:a16="http://schemas.microsoft.com/office/drawing/2014/main" id="{D21F5480-5414-40ED-B521-4EF683B4C404}"/>
              </a:ext>
            </a:extLst>
          </p:cNvPr>
          <p:cNvSpPr/>
          <p:nvPr/>
        </p:nvSpPr>
        <p:spPr>
          <a:xfrm>
            <a:off x="10455964" y="365125"/>
            <a:ext cx="344557" cy="36374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Univers"/>
              <a:ea typeface="+mn-ea"/>
              <a:cs typeface="+mn-cs"/>
            </a:endParaRPr>
          </a:p>
        </p:txBody>
      </p:sp>
      <p:pic>
        <p:nvPicPr>
          <p:cNvPr id="6" name="Immagine 5">
            <a:extLst>
              <a:ext uri="{FF2B5EF4-FFF2-40B4-BE49-F238E27FC236}">
                <a16:creationId xmlns:a16="http://schemas.microsoft.com/office/drawing/2014/main" id="{18897377-795D-4BA8-9C4B-1C39E6AEE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50405"/>
            <a:ext cx="8123584" cy="3080566"/>
          </a:xfrm>
          <a:prstGeom prst="rect">
            <a:avLst/>
          </a:prstGeom>
        </p:spPr>
      </p:pic>
    </p:spTree>
    <p:extLst>
      <p:ext uri="{BB962C8B-B14F-4D97-AF65-F5344CB8AC3E}">
        <p14:creationId xmlns:p14="http://schemas.microsoft.com/office/powerpoint/2010/main" val="1830504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2614-6591-43DE-B3E4-6794FC3865C6}"/>
              </a:ext>
            </a:extLst>
          </p:cNvPr>
          <p:cNvSpPr>
            <a:spLocks noGrp="1"/>
          </p:cNvSpPr>
          <p:nvPr>
            <p:ph type="title"/>
          </p:nvPr>
        </p:nvSpPr>
        <p:spPr>
          <a:xfrm>
            <a:off x="838200" y="365125"/>
            <a:ext cx="3945835" cy="1325563"/>
          </a:xfrm>
        </p:spPr>
        <p:txBody>
          <a:bodyPr anchor="ctr">
            <a:normAutofit/>
          </a:bodyPr>
          <a:lstStyle/>
          <a:p>
            <a:r>
              <a:rPr lang="it-IT" sz="3000" dirty="0" err="1"/>
              <a:t>Proposed</a:t>
            </a:r>
            <a:r>
              <a:rPr lang="it-IT" sz="3000" dirty="0"/>
              <a:t> </a:t>
            </a:r>
            <a:r>
              <a:rPr lang="it-IT" sz="3000" dirty="0" err="1"/>
              <a:t>approach</a:t>
            </a:r>
            <a:br>
              <a:rPr lang="it-IT" sz="2800" dirty="0"/>
            </a:br>
            <a:r>
              <a:rPr lang="en-US" sz="2800" dirty="0"/>
              <a:t>Model’s architecture</a:t>
            </a:r>
            <a:br>
              <a:rPr lang="en-US" sz="2800" dirty="0"/>
            </a:br>
            <a:endParaRPr lang="it-IT" sz="2800" dirty="0"/>
          </a:p>
        </p:txBody>
      </p:sp>
      <p:sp>
        <p:nvSpPr>
          <p:cNvPr id="10" name="Content Placeholder 2">
            <a:extLst>
              <a:ext uri="{FF2B5EF4-FFF2-40B4-BE49-F238E27FC236}">
                <a16:creationId xmlns:a16="http://schemas.microsoft.com/office/drawing/2014/main" id="{CB595BE4-9C4A-490A-A13F-5F6F1E730789}"/>
              </a:ext>
            </a:extLst>
          </p:cNvPr>
          <p:cNvSpPr>
            <a:spLocks noGrp="1"/>
          </p:cNvSpPr>
          <p:nvPr>
            <p:ph sz="half" idx="2"/>
          </p:nvPr>
        </p:nvSpPr>
        <p:spPr>
          <a:xfrm>
            <a:off x="732183" y="3295286"/>
            <a:ext cx="10174357" cy="3562714"/>
          </a:xfrm>
        </p:spPr>
        <p:txBody>
          <a:bodyPr>
            <a:normAutofit fontScale="92500" lnSpcReduction="10000"/>
          </a:bodyPr>
          <a:lstStyle/>
          <a:p>
            <a:pPr marL="0" indent="0">
              <a:buNone/>
            </a:pPr>
            <a:endParaRPr lang="en-US" sz="1300" dirty="0"/>
          </a:p>
          <a:p>
            <a:r>
              <a:rPr lang="en-US" sz="2500" b="1" dirty="0"/>
              <a:t>Token-mixing</a:t>
            </a:r>
            <a:r>
              <a:rPr lang="en-US" sz="2500" dirty="0"/>
              <a:t> MLP block (Per-patch) </a:t>
            </a:r>
            <a:r>
              <a:rPr lang="en-US" sz="2500" dirty="0">
                <a:sym typeface="Wingdings" panose="05000000000000000000" pitchFamily="2" charset="2"/>
              </a:rPr>
              <a:t> it acts on columns of X (i.e. it is applied to a transposed input table) and is shared across all columns, allowing communication between different spatial locations – tokens. We can think of this as encoding the image: this is a widely used compression trick in NNs to reduce the dimensionality of the image and only keep the most crucial features.</a:t>
            </a:r>
          </a:p>
          <a:p>
            <a:pPr marL="457200" lvl="1" indent="0">
              <a:buNone/>
            </a:pPr>
            <a:endParaRPr lang="en-US" sz="2500" dirty="0"/>
          </a:p>
          <a:p>
            <a:r>
              <a:rPr lang="en-US" sz="2500" b="1" dirty="0"/>
              <a:t>Channel-mixing</a:t>
            </a:r>
            <a:r>
              <a:rPr lang="en-US" sz="2500" dirty="0"/>
              <a:t> MLP block (Mixer Layer) </a:t>
            </a:r>
            <a:r>
              <a:rPr lang="en-US" sz="2500" dirty="0">
                <a:sym typeface="Wingdings" panose="05000000000000000000" pitchFamily="2" charset="2"/>
              </a:rPr>
              <a:t>it acts on rows of X and is shared across all rows (so, it operates on independent patches of the image, allowing communication between their channels). Mixer tries to find the best way to mix &amp; encode the channels and patches of the image into a meaningful output. </a:t>
            </a:r>
          </a:p>
          <a:p>
            <a:pPr marL="457200" lvl="1" indent="0">
              <a:buNone/>
            </a:pPr>
            <a:endParaRPr lang="en-US" sz="2300" dirty="0"/>
          </a:p>
        </p:txBody>
      </p:sp>
      <p:sp>
        <p:nvSpPr>
          <p:cNvPr id="15" name="Date Placeholder 4" hidden="1">
            <a:extLst>
              <a:ext uri="{FF2B5EF4-FFF2-40B4-BE49-F238E27FC236}">
                <a16:creationId xmlns:a16="http://schemas.microsoft.com/office/drawing/2014/main" id="{9C61A3AE-4B39-4629-B58A-49AB583072BB}"/>
              </a:ext>
            </a:extLst>
          </p:cNvPr>
          <p:cNvSpPr>
            <a:spLocks noGrp="1"/>
          </p:cNvSpPr>
          <p:nvPr>
            <p:ph type="dt" sz="half" idx="4294967295"/>
          </p:nvPr>
        </p:nvSpPr>
        <p:spPr>
          <a:xfrm>
            <a:off x="838200" y="6356350"/>
            <a:ext cx="2743200" cy="365125"/>
          </a:xfrm>
        </p:spPr>
        <p:txBody>
          <a:bodyPr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it-IT" sz="1200" b="1" i="0" u="none" strike="noStrike" kern="1200" cap="all" spc="100" normalizeH="0" baseline="0" noProof="0">
                <a:ln>
                  <a:noFill/>
                </a:ln>
                <a:solidFill>
                  <a:srgbClr val="3494BA"/>
                </a:solidFill>
                <a:effectLst/>
                <a:uLnTx/>
                <a:uFillTx/>
                <a:latin typeface="Monserrat"/>
                <a:ea typeface="+mn-ea"/>
                <a:cs typeface="+mn-cs"/>
              </a:rPr>
              <a:t>Date</a:t>
            </a:r>
          </a:p>
        </p:txBody>
      </p:sp>
      <p:sp>
        <p:nvSpPr>
          <p:cNvPr id="3" name="Ovale 2">
            <a:extLst>
              <a:ext uri="{FF2B5EF4-FFF2-40B4-BE49-F238E27FC236}">
                <a16:creationId xmlns:a16="http://schemas.microsoft.com/office/drawing/2014/main" id="{D21F5480-5414-40ED-B521-4EF683B4C404}"/>
              </a:ext>
            </a:extLst>
          </p:cNvPr>
          <p:cNvSpPr/>
          <p:nvPr/>
        </p:nvSpPr>
        <p:spPr>
          <a:xfrm>
            <a:off x="10455964" y="365125"/>
            <a:ext cx="344557" cy="36374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Univers"/>
              <a:ea typeface="+mn-ea"/>
              <a:cs typeface="+mn-cs"/>
            </a:endParaRPr>
          </a:p>
        </p:txBody>
      </p:sp>
      <p:pic>
        <p:nvPicPr>
          <p:cNvPr id="6" name="Immagine 5">
            <a:extLst>
              <a:ext uri="{FF2B5EF4-FFF2-40B4-BE49-F238E27FC236}">
                <a16:creationId xmlns:a16="http://schemas.microsoft.com/office/drawing/2014/main" id="{18897377-795D-4BA8-9C4B-1C39E6AEE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50405"/>
            <a:ext cx="8123584" cy="3080566"/>
          </a:xfrm>
          <a:prstGeom prst="rect">
            <a:avLst/>
          </a:prstGeom>
        </p:spPr>
      </p:pic>
    </p:spTree>
    <p:extLst>
      <p:ext uri="{BB962C8B-B14F-4D97-AF65-F5344CB8AC3E}">
        <p14:creationId xmlns:p14="http://schemas.microsoft.com/office/powerpoint/2010/main" val="2173789967"/>
      </p:ext>
    </p:extLst>
  </p:cSld>
  <p:clrMapOvr>
    <a:masterClrMapping/>
  </p:clrMapOvr>
</p:sld>
</file>

<file path=ppt/theme/theme1.xml><?xml version="1.0" encoding="utf-8"?>
<a:theme xmlns:a="http://schemas.openxmlformats.org/drawingml/2006/main" name="GradientUnivers">
  <a:themeElements>
    <a:clrScheme name="Blu verde">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algn="l">
          <a:defRPr dirty="0" err="1" smtClean="0"/>
        </a:defPPr>
      </a:lstStyle>
    </a:txDef>
  </a:objectDefaults>
  <a:extraClrSchemeLst/>
  <a:extLst>
    <a:ext uri="{05A4C25C-085E-4340-85A3-A5531E510DB2}">
      <thm15:themeFamily xmlns:thm15="http://schemas.microsoft.com/office/thememl/2012/main" name="PeRCeiVe.potx" id="{EF44B3BB-49E2-4895-9E85-256357A3038B}" vid="{D1054F62-62E9-4DF7-A7E0-A5F114F5C55A}"/>
    </a:ext>
  </a:extLst>
</a:theme>
</file>

<file path=ppt/theme/themeOverride1.xml><?xml version="1.0" encoding="utf-8"?>
<a:themeOverride xmlns:a="http://schemas.openxmlformats.org/drawingml/2006/main">
  <a:clrScheme name="Blu verde">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docProps/app.xml><?xml version="1.0" encoding="utf-8"?>
<Properties xmlns="http://schemas.openxmlformats.org/officeDocument/2006/extended-properties" xmlns:vt="http://schemas.openxmlformats.org/officeDocument/2006/docPropsVTypes">
  <TotalTime>2192</TotalTime>
  <Words>2477</Words>
  <Application>Microsoft Office PowerPoint</Application>
  <PresentationFormat>Widescreen</PresentationFormat>
  <Paragraphs>139</Paragraphs>
  <Slides>23</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23</vt:i4>
      </vt:variant>
    </vt:vector>
  </HeadingPairs>
  <TitlesOfParts>
    <vt:vector size="29" baseType="lpstr">
      <vt:lpstr>Arial</vt:lpstr>
      <vt:lpstr>charter</vt:lpstr>
      <vt:lpstr>Monserrat</vt:lpstr>
      <vt:lpstr>Montserrat</vt:lpstr>
      <vt:lpstr>Univers</vt:lpstr>
      <vt:lpstr>GradientUnivers</vt:lpstr>
      <vt:lpstr>MLP-Mixer: An all-MLP Architecture for Vision Ilya Tolstikhin*, Neil Houlsby*, Alexander Kolesnikov*, Lucas Beyer*, Xiaohua Zhai, Thomas Unterthiner, Jessica Yung, Daniel Keysers, Jakob Uszkoreit, Mario Lucic, Alexey Dosovitskiy *Equal contribution   Google Research, brain team</vt:lpstr>
      <vt:lpstr>Motivation</vt:lpstr>
      <vt:lpstr>Contribution </vt:lpstr>
      <vt:lpstr>State of the art</vt:lpstr>
      <vt:lpstr>State of the art</vt:lpstr>
      <vt:lpstr>Proposed approach The overall idea</vt:lpstr>
      <vt:lpstr>Proposed approach Model’s architecture </vt:lpstr>
      <vt:lpstr>Proposed approach Model’s architecture </vt:lpstr>
      <vt:lpstr>Proposed approach Model’s architecture </vt:lpstr>
      <vt:lpstr>Experimental Results Datasets</vt:lpstr>
      <vt:lpstr>Experimental Results Datasets</vt:lpstr>
      <vt:lpstr>Experimental Results Metrics</vt:lpstr>
      <vt:lpstr>Experimental Results Training Procedure</vt:lpstr>
      <vt:lpstr>Experimental Results Training Procedure</vt:lpstr>
      <vt:lpstr>Experimental Results Results</vt:lpstr>
      <vt:lpstr>Experimental Results Results</vt:lpstr>
      <vt:lpstr>Experimental Results Results</vt:lpstr>
      <vt:lpstr>Experimental Results Results</vt:lpstr>
      <vt:lpstr>Experimental Results Results</vt:lpstr>
      <vt:lpstr>Conclusions</vt:lpstr>
      <vt:lpstr>Conclusions</vt:lpstr>
      <vt:lpstr>Conclusions</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title’s  authors published in</dc:title>
  <dc:creator>Concetto Spampinato</dc:creator>
  <cp:lastModifiedBy>DANIELA CAMPISI</cp:lastModifiedBy>
  <cp:revision>79</cp:revision>
  <dcterms:created xsi:type="dcterms:W3CDTF">2021-05-12T06:49:08Z</dcterms:created>
  <dcterms:modified xsi:type="dcterms:W3CDTF">2021-05-25T08:05:10Z</dcterms:modified>
</cp:coreProperties>
</file>