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3" r:id="rId4"/>
    <p:sldId id="258" r:id="rId5"/>
    <p:sldId id="274" r:id="rId6"/>
    <p:sldId id="259" r:id="rId7"/>
    <p:sldId id="260" r:id="rId8"/>
    <p:sldId id="275" r:id="rId9"/>
    <p:sldId id="261" r:id="rId10"/>
    <p:sldId id="284" r:id="rId11"/>
    <p:sldId id="272" r:id="rId12"/>
    <p:sldId id="285" r:id="rId13"/>
    <p:sldId id="276" r:id="rId14"/>
    <p:sldId id="265" r:id="rId15"/>
    <p:sldId id="266" r:id="rId16"/>
    <p:sldId id="267" r:id="rId17"/>
    <p:sldId id="268" r:id="rId18"/>
    <p:sldId id="269" r:id="rId19"/>
    <p:sldId id="277" r:id="rId20"/>
    <p:sldId id="271" r:id="rId21"/>
    <p:sldId id="278" r:id="rId22"/>
    <p:sldId id="280" r:id="rId23"/>
    <p:sldId id="279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5195E-0C29-422C-B4EC-871F4DB7216D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8C456-DE50-4C8C-8850-95482DDEF4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75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C456-DE50-4C8C-8850-95482DDEF4B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18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C456-DE50-4C8C-8850-95482DDEF4B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0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0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9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74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0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8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45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82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76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1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8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91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29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11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36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1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97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58BB-66D3-47BD-98EA-93E87C06B56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AA93-841E-4E5A-B8B1-7168D129D5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238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400" b="1" dirty="0"/>
              <a:t>APLICACIÓN DE CONTROL DE RECURSOS PARA UN CENTRO EDUCATIVO</a:t>
            </a:r>
            <a:r>
              <a:rPr lang="es-ES" sz="5400" b="1" dirty="0" smtClean="0"/>
              <a:t>.</a:t>
            </a:r>
            <a:endParaRPr lang="es-E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493846"/>
            <a:ext cx="8791575" cy="1688122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Ciclo Formativo de Grado Superior en Desarrollo de Aplicaciones Multiplataforma.</a:t>
            </a:r>
            <a:endParaRPr lang="es-ES" dirty="0"/>
          </a:p>
          <a:p>
            <a:r>
              <a:rPr lang="es-ES" b="1" dirty="0"/>
              <a:t>Curso:</a:t>
            </a:r>
            <a:r>
              <a:rPr lang="es-ES" dirty="0"/>
              <a:t> 2019/2020</a:t>
            </a:r>
          </a:p>
          <a:p>
            <a:r>
              <a:rPr lang="es-ES" b="1" dirty="0" smtClean="0"/>
              <a:t>POR: </a:t>
            </a:r>
            <a:r>
              <a:rPr lang="es-ES" dirty="0" smtClean="0"/>
              <a:t>Daniel Barrio Aguilera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2596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 smtClean="0"/>
              <a:t>Permisos para los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88123"/>
            <a:ext cx="2141050" cy="617415"/>
          </a:xfrm>
        </p:spPr>
        <p:txBody>
          <a:bodyPr/>
          <a:lstStyle/>
          <a:p>
            <a:r>
              <a:rPr lang="es-ES" dirty="0" smtClean="0"/>
              <a:t>Administrador</a:t>
            </a:r>
            <a:endParaRPr lang="es-ES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360984" y="1688122"/>
            <a:ext cx="2137509" cy="6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Encargado</a:t>
            </a:r>
            <a:endParaRPr lang="es-ES" dirty="0" smtClean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573475" y="1688123"/>
            <a:ext cx="2141050" cy="6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Profesor</a:t>
            </a: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99" y="2713874"/>
            <a:ext cx="1619831" cy="20163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81" y="2713872"/>
            <a:ext cx="1619831" cy="201639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9"/>
          <a:stretch/>
        </p:blipFill>
        <p:spPr>
          <a:xfrm>
            <a:off x="7573475" y="2713872"/>
            <a:ext cx="2478170" cy="20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1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 smtClean="0"/>
              <a:t>Base de datos (Modelo Entidad – Relación)</a:t>
            </a:r>
            <a:endParaRPr lang="es-ES" dirty="0"/>
          </a:p>
        </p:txBody>
      </p:sp>
      <p:pic>
        <p:nvPicPr>
          <p:cNvPr id="8" name="Marcador de contenido 7"/>
          <p:cNvPicPr>
            <a:picLocks noGrp="1"/>
          </p:cNvPicPr>
          <p:nvPr>
            <p:ph idx="1"/>
          </p:nvPr>
        </p:nvPicPr>
        <p:blipFill rotWithShape="1">
          <a:blip r:embed="rId2"/>
          <a:srcRect l="23989" t="16181" r="10396" b="10819"/>
          <a:stretch/>
        </p:blipFill>
        <p:spPr bwMode="auto">
          <a:xfrm>
            <a:off x="1807672" y="1491394"/>
            <a:ext cx="8260862" cy="44404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530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88123"/>
            <a:ext cx="9905999" cy="410307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De </a:t>
            </a:r>
            <a:r>
              <a:rPr lang="es-ES" dirty="0" smtClean="0"/>
              <a:t>menos a más</a:t>
            </a:r>
          </a:p>
        </p:txBody>
      </p:sp>
      <p:pic>
        <p:nvPicPr>
          <p:cNvPr id="14" name="Imagen 13"/>
          <p:cNvPicPr/>
          <p:nvPr/>
        </p:nvPicPr>
        <p:blipFill rotWithShape="1">
          <a:blip r:embed="rId2"/>
          <a:srcRect l="24695" t="20862" r="23095" b="28960"/>
          <a:stretch/>
        </p:blipFill>
        <p:spPr bwMode="auto">
          <a:xfrm>
            <a:off x="1427627" y="3087076"/>
            <a:ext cx="4160373" cy="2542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n 14"/>
          <p:cNvPicPr/>
          <p:nvPr/>
        </p:nvPicPr>
        <p:blipFill rotWithShape="1">
          <a:blip r:embed="rId3"/>
          <a:srcRect l="15167" t="15670" r="22777" b="33323"/>
          <a:stretch/>
        </p:blipFill>
        <p:spPr bwMode="auto">
          <a:xfrm>
            <a:off x="6585781" y="3087077"/>
            <a:ext cx="4637111" cy="2532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728677" y="4134338"/>
            <a:ext cx="75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291841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55636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Desarrollo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321307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Base de datos (Modelo Relacional y Normalizado)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05354"/>
            <a:ext cx="9905999" cy="398584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s-ES" b="1" i="1" dirty="0"/>
              <a:t>Departamentos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u="sng" dirty="0"/>
              <a:t>Id</a:t>
            </a:r>
            <a:r>
              <a:rPr lang="es-ES" dirty="0"/>
              <a:t>, Nombre)</a:t>
            </a:r>
          </a:p>
          <a:p>
            <a:pPr lvl="0"/>
            <a:r>
              <a:rPr lang="es-ES" b="1" i="1" dirty="0"/>
              <a:t>Permisos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u="sng" dirty="0"/>
              <a:t>Id</a:t>
            </a:r>
            <a:r>
              <a:rPr lang="es-ES" dirty="0"/>
              <a:t>, Nombre)</a:t>
            </a:r>
          </a:p>
          <a:p>
            <a:pPr lvl="0"/>
            <a:r>
              <a:rPr lang="es-ES" b="1" i="1" dirty="0"/>
              <a:t>Profesores</a:t>
            </a:r>
            <a:r>
              <a:rPr lang="es-ES" dirty="0"/>
              <a:t> (</a:t>
            </a:r>
            <a:r>
              <a:rPr lang="es-ES" u="sng" dirty="0"/>
              <a:t>Id</a:t>
            </a:r>
            <a:r>
              <a:rPr lang="es-ES" dirty="0"/>
              <a:t>, </a:t>
            </a:r>
            <a:r>
              <a:rPr lang="es-ES" dirty="0" err="1"/>
              <a:t>User</a:t>
            </a:r>
            <a:r>
              <a:rPr lang="es-ES" dirty="0"/>
              <a:t>, </a:t>
            </a:r>
            <a:r>
              <a:rPr lang="es-ES" dirty="0" err="1"/>
              <a:t>Password</a:t>
            </a:r>
            <a:r>
              <a:rPr lang="es-ES" dirty="0"/>
              <a:t>, Nombre, Ape1, Ape2, </a:t>
            </a:r>
            <a:r>
              <a:rPr lang="es-ES" dirty="0" err="1"/>
              <a:t>Id_Depart</a:t>
            </a:r>
            <a:r>
              <a:rPr lang="es-ES" dirty="0"/>
              <a:t>(</a:t>
            </a:r>
            <a:r>
              <a:rPr lang="es-ES" dirty="0" err="1"/>
              <a:t>Fk</a:t>
            </a:r>
            <a:r>
              <a:rPr lang="es-ES" dirty="0"/>
              <a:t>), </a:t>
            </a:r>
            <a:r>
              <a:rPr lang="es-ES" dirty="0" err="1"/>
              <a:t>Id_Permisos</a:t>
            </a:r>
            <a:r>
              <a:rPr lang="es-ES" dirty="0"/>
              <a:t>(</a:t>
            </a:r>
            <a:r>
              <a:rPr lang="es-ES" dirty="0" err="1"/>
              <a:t>Fk</a:t>
            </a:r>
            <a:r>
              <a:rPr lang="es-ES" dirty="0"/>
              <a:t>))</a:t>
            </a:r>
          </a:p>
          <a:p>
            <a:pPr lvl="0"/>
            <a:r>
              <a:rPr lang="es-ES" b="1" i="1" dirty="0"/>
              <a:t>Estado</a:t>
            </a:r>
            <a:r>
              <a:rPr lang="es-ES" dirty="0"/>
              <a:t> (</a:t>
            </a:r>
            <a:r>
              <a:rPr lang="es-ES" u="sng" dirty="0"/>
              <a:t>Id</a:t>
            </a:r>
            <a:r>
              <a:rPr lang="es-ES" dirty="0"/>
              <a:t>, Nombre)</a:t>
            </a:r>
          </a:p>
          <a:p>
            <a:pPr lvl="0"/>
            <a:r>
              <a:rPr lang="es-ES" b="1" i="1" dirty="0"/>
              <a:t>Material</a:t>
            </a:r>
            <a:r>
              <a:rPr lang="es-ES" dirty="0"/>
              <a:t> (</a:t>
            </a:r>
            <a:r>
              <a:rPr lang="es-ES" u="sng" dirty="0"/>
              <a:t>Id</a:t>
            </a:r>
            <a:r>
              <a:rPr lang="es-ES" dirty="0"/>
              <a:t>, Código, Nombre, </a:t>
            </a:r>
            <a:r>
              <a:rPr lang="es-ES" dirty="0" err="1"/>
              <a:t>Id_Estado</a:t>
            </a:r>
            <a:r>
              <a:rPr lang="es-ES" dirty="0"/>
              <a:t>(</a:t>
            </a:r>
            <a:r>
              <a:rPr lang="es-ES" dirty="0" err="1"/>
              <a:t>Fk</a:t>
            </a:r>
            <a:r>
              <a:rPr lang="es-ES" dirty="0"/>
              <a:t>))</a:t>
            </a:r>
          </a:p>
          <a:p>
            <a:pPr lvl="0"/>
            <a:r>
              <a:rPr lang="es-ES" b="1" i="1" dirty="0"/>
              <a:t>Préstamo</a:t>
            </a:r>
            <a:r>
              <a:rPr lang="es-ES" dirty="0"/>
              <a:t> (</a:t>
            </a:r>
            <a:r>
              <a:rPr lang="es-ES" u="sng" dirty="0"/>
              <a:t>Id</a:t>
            </a:r>
            <a:r>
              <a:rPr lang="es-ES" dirty="0"/>
              <a:t>, </a:t>
            </a:r>
            <a:r>
              <a:rPr lang="es-ES" dirty="0" err="1"/>
              <a:t>Día_Ini</a:t>
            </a:r>
            <a:r>
              <a:rPr lang="es-ES" dirty="0"/>
              <a:t>, </a:t>
            </a:r>
            <a:r>
              <a:rPr lang="es-ES" dirty="0" err="1"/>
              <a:t>Mes_ini</a:t>
            </a:r>
            <a:r>
              <a:rPr lang="es-ES" dirty="0"/>
              <a:t>, </a:t>
            </a:r>
            <a:r>
              <a:rPr lang="es-ES" dirty="0" err="1"/>
              <a:t>Año_ini</a:t>
            </a:r>
            <a:r>
              <a:rPr lang="es-ES" dirty="0"/>
              <a:t>, </a:t>
            </a:r>
            <a:r>
              <a:rPr lang="es-ES" dirty="0" err="1"/>
              <a:t>Día_fin</a:t>
            </a:r>
            <a:r>
              <a:rPr lang="es-ES" dirty="0"/>
              <a:t>, </a:t>
            </a:r>
            <a:r>
              <a:rPr lang="es-ES" dirty="0" err="1"/>
              <a:t>Mes_fin</a:t>
            </a:r>
            <a:r>
              <a:rPr lang="es-ES" dirty="0"/>
              <a:t>, </a:t>
            </a:r>
            <a:r>
              <a:rPr lang="es-ES" dirty="0" err="1"/>
              <a:t>Año_fin</a:t>
            </a:r>
            <a:r>
              <a:rPr lang="es-ES" dirty="0"/>
              <a:t>, </a:t>
            </a:r>
            <a:r>
              <a:rPr lang="es-ES" dirty="0" err="1"/>
              <a:t>Id_Material</a:t>
            </a:r>
            <a:r>
              <a:rPr lang="es-ES" dirty="0"/>
              <a:t>(</a:t>
            </a:r>
            <a:r>
              <a:rPr lang="es-ES" dirty="0" err="1"/>
              <a:t>Fk</a:t>
            </a:r>
            <a:r>
              <a:rPr lang="es-ES" dirty="0" smtClean="0"/>
              <a:t>), </a:t>
            </a:r>
            <a:r>
              <a:rPr lang="es-ES" dirty="0" err="1" smtClean="0"/>
              <a:t>Id_Profe</a:t>
            </a:r>
            <a:r>
              <a:rPr lang="es-ES" dirty="0" smtClean="0"/>
              <a:t>(</a:t>
            </a:r>
            <a:r>
              <a:rPr lang="es-ES" dirty="0" err="1" smtClean="0"/>
              <a:t>Fk</a:t>
            </a:r>
            <a:r>
              <a:rPr lang="es-ES" dirty="0" smtClean="0"/>
              <a:t>))</a:t>
            </a:r>
          </a:p>
          <a:p>
            <a:pPr lvl="0"/>
            <a:r>
              <a:rPr lang="es-ES" b="1" i="1" dirty="0" err="1" smtClean="0"/>
              <a:t>Profesores_departamentos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Id_Profe</a:t>
            </a:r>
            <a:r>
              <a:rPr lang="es-ES" dirty="0"/>
              <a:t>(</a:t>
            </a:r>
            <a:r>
              <a:rPr lang="es-ES" dirty="0" err="1"/>
              <a:t>Fk</a:t>
            </a:r>
            <a:r>
              <a:rPr lang="es-ES" dirty="0"/>
              <a:t>), </a:t>
            </a:r>
            <a:r>
              <a:rPr lang="es-ES" dirty="0" err="1"/>
              <a:t>Id_Depart</a:t>
            </a:r>
            <a:r>
              <a:rPr lang="es-ES" dirty="0"/>
              <a:t>(</a:t>
            </a:r>
            <a:r>
              <a:rPr lang="es-ES" dirty="0" err="1"/>
              <a:t>Fk</a:t>
            </a:r>
            <a:r>
              <a:rPr lang="es-ES" dirty="0" smtClean="0"/>
              <a:t>))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71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 rotWithShape="1">
          <a:blip r:embed="rId2"/>
          <a:srcRect l="5870" t="11253" r="65826" b="63744"/>
          <a:stretch/>
        </p:blipFill>
        <p:spPr bwMode="auto">
          <a:xfrm>
            <a:off x="2477478" y="2249487"/>
            <a:ext cx="7033844" cy="3915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/>
              <a:t>INTERFAZ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83" y="3726691"/>
            <a:ext cx="3105263" cy="1703770"/>
          </a:xfrm>
        </p:spPr>
      </p:pic>
      <p:sp>
        <p:nvSpPr>
          <p:cNvPr id="9" name="CuadroTexto 8"/>
          <p:cNvSpPr txBox="1"/>
          <p:nvPr/>
        </p:nvSpPr>
        <p:spPr>
          <a:xfrm>
            <a:off x="6485701" y="3793746"/>
            <a:ext cx="860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8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/>
              <a:t>INTERFAZ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1" name="Imagen 10"/>
          <p:cNvPicPr/>
          <p:nvPr/>
        </p:nvPicPr>
        <p:blipFill rotWithShape="1">
          <a:blip r:embed="rId2"/>
          <a:srcRect l="15699" t="22799" r="27681" b="25778"/>
          <a:stretch/>
        </p:blipFill>
        <p:spPr bwMode="auto">
          <a:xfrm>
            <a:off x="2477477" y="2249487"/>
            <a:ext cx="7033845" cy="3915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43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/>
              <a:t>INTERFAZ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/>
          <p:nvPr/>
        </p:nvPicPr>
        <p:blipFill rotWithShape="1">
          <a:blip r:embed="rId2"/>
          <a:srcRect l="15698" t="22903" r="27681" b="25776"/>
          <a:stretch/>
        </p:blipFill>
        <p:spPr bwMode="auto">
          <a:xfrm>
            <a:off x="2477476" y="2249487"/>
            <a:ext cx="7033845" cy="3915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413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/>
              <a:t>INTERFAZ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Imagen 8"/>
          <p:cNvPicPr/>
          <p:nvPr/>
        </p:nvPicPr>
        <p:blipFill rotWithShape="1">
          <a:blip r:embed="rId2"/>
          <a:srcRect l="15711" t="22813" r="27682" b="25700"/>
          <a:stretch/>
        </p:blipFill>
        <p:spPr bwMode="auto">
          <a:xfrm>
            <a:off x="2477477" y="2249486"/>
            <a:ext cx="7033844" cy="3915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78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/>
              <a:t>INTERFAZ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15237" t="15730" r="22747" b="33296"/>
          <a:stretch/>
        </p:blipFill>
        <p:spPr bwMode="auto">
          <a:xfrm>
            <a:off x="2477477" y="2249485"/>
            <a:ext cx="7033843" cy="3915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387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71020"/>
          </a:xfrm>
        </p:spPr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ES" dirty="0" smtClean="0"/>
              <a:t>Qué vamos a tratar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1477" y="1852246"/>
            <a:ext cx="9585934" cy="3938955"/>
          </a:xfrm>
        </p:spPr>
        <p:txBody>
          <a:bodyPr/>
          <a:lstStyle/>
          <a:p>
            <a:r>
              <a:rPr lang="es-ES" dirty="0" smtClean="0"/>
              <a:t>Problema a resolver</a:t>
            </a:r>
          </a:p>
          <a:p>
            <a:r>
              <a:rPr lang="es-ES" dirty="0" smtClean="0"/>
              <a:t>Recursos utilizados</a:t>
            </a:r>
          </a:p>
          <a:p>
            <a:r>
              <a:rPr lang="es-ES" dirty="0" smtClean="0"/>
              <a:t>Planificación y metodología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Dificultades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77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pic>
        <p:nvPicPr>
          <p:cNvPr id="9" name="Imagen 8"/>
          <p:cNvPicPr/>
          <p:nvPr/>
        </p:nvPicPr>
        <p:blipFill rotWithShape="1">
          <a:blip r:embed="rId3"/>
          <a:srcRect l="69264" t="42108" r="24542" b="52904"/>
          <a:stretch/>
        </p:blipFill>
        <p:spPr bwMode="auto">
          <a:xfrm>
            <a:off x="2420449" y="2973082"/>
            <a:ext cx="1148862" cy="593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3"/>
          <a:srcRect l="69264" t="47422" r="24542" b="47433"/>
          <a:stretch/>
        </p:blipFill>
        <p:spPr bwMode="auto">
          <a:xfrm>
            <a:off x="3970215" y="2973082"/>
            <a:ext cx="1148862" cy="598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/>
          <p:cNvPicPr/>
          <p:nvPr/>
        </p:nvPicPr>
        <p:blipFill rotWithShape="1">
          <a:blip r:embed="rId3"/>
          <a:srcRect l="69264" t="52798" r="24542" b="41915"/>
          <a:stretch/>
        </p:blipFill>
        <p:spPr bwMode="auto">
          <a:xfrm>
            <a:off x="5519981" y="2973082"/>
            <a:ext cx="1148862" cy="593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n 13"/>
          <p:cNvPicPr/>
          <p:nvPr/>
        </p:nvPicPr>
        <p:blipFill rotWithShape="1">
          <a:blip r:embed="rId3"/>
          <a:srcRect l="69264" t="63614" r="24542" b="30999"/>
          <a:stretch/>
        </p:blipFill>
        <p:spPr bwMode="auto">
          <a:xfrm>
            <a:off x="7069747" y="2973082"/>
            <a:ext cx="1148862" cy="593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Marcador de contenido 14"/>
          <p:cNvPicPr>
            <a:picLocks noGrp="1"/>
          </p:cNvPicPr>
          <p:nvPr>
            <p:ph idx="1"/>
          </p:nvPr>
        </p:nvPicPr>
        <p:blipFill rotWithShape="1">
          <a:blip r:embed="rId3"/>
          <a:srcRect l="69405" t="58378" r="24513" b="36525"/>
          <a:stretch/>
        </p:blipFill>
        <p:spPr bwMode="auto">
          <a:xfrm>
            <a:off x="8619513" y="2973082"/>
            <a:ext cx="1148862" cy="593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/>
          <p:cNvPicPr/>
          <p:nvPr/>
        </p:nvPicPr>
        <p:blipFill rotWithShape="1">
          <a:blip r:embed="rId4"/>
          <a:srcRect l="69408" t="55994" r="24123" b="39786"/>
          <a:stretch/>
        </p:blipFill>
        <p:spPr bwMode="auto">
          <a:xfrm>
            <a:off x="2420449" y="4332959"/>
            <a:ext cx="1148862" cy="593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/>
          <p:cNvPicPr/>
          <p:nvPr/>
        </p:nvPicPr>
        <p:blipFill rotWithShape="1">
          <a:blip r:embed="rId4"/>
          <a:srcRect l="69408" t="60357" r="24123" b="35367"/>
          <a:stretch/>
        </p:blipFill>
        <p:spPr bwMode="auto">
          <a:xfrm>
            <a:off x="3970215" y="4332959"/>
            <a:ext cx="1148862" cy="593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505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55636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Conclusiones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217371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11385"/>
            <a:ext cx="9905999" cy="4579816"/>
          </a:xfrm>
        </p:spPr>
        <p:txBody>
          <a:bodyPr/>
          <a:lstStyle/>
          <a:p>
            <a:r>
              <a:rPr lang="es-ES" dirty="0" smtClean="0"/>
              <a:t>Se ha conseguido una interfaz con diseño </a:t>
            </a:r>
            <a:r>
              <a:rPr lang="es-ES" dirty="0" err="1" smtClean="0"/>
              <a:t>responsive</a:t>
            </a:r>
            <a:endParaRPr lang="es-ES" dirty="0" smtClean="0"/>
          </a:p>
          <a:p>
            <a:pPr marL="0" indent="0">
              <a:buNone/>
            </a:pPr>
            <a:endParaRPr lang="es-ES" sz="1200" dirty="0" smtClean="0"/>
          </a:p>
          <a:p>
            <a:r>
              <a:rPr lang="es-ES" dirty="0" smtClean="0"/>
              <a:t>La gestión del contenido de la aplicación es sencilla.</a:t>
            </a:r>
          </a:p>
          <a:p>
            <a:pPr marL="0" indent="0">
              <a:buNone/>
            </a:pPr>
            <a:endParaRPr lang="es-ES" sz="1200" dirty="0" smtClean="0"/>
          </a:p>
          <a:p>
            <a:r>
              <a:rPr lang="es-ES" dirty="0" smtClean="0"/>
              <a:t>Se han cumplido los objetivos.</a:t>
            </a:r>
          </a:p>
          <a:p>
            <a:pPr marL="0" indent="0">
              <a:buNone/>
            </a:pPr>
            <a:endParaRPr lang="es-ES" sz="1200" dirty="0" smtClean="0"/>
          </a:p>
          <a:p>
            <a:r>
              <a:rPr lang="es-ES" dirty="0" smtClean="0"/>
              <a:t>Se pueden llevar a cabo mejoras en el diseño y en la gestión de la información a modificar o a añadir en la aplicación.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409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55636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Dificultades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379420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11385"/>
            <a:ext cx="9905999" cy="4579816"/>
          </a:xfrm>
        </p:spPr>
        <p:txBody>
          <a:bodyPr/>
          <a:lstStyle/>
          <a:p>
            <a:r>
              <a:rPr lang="es-ES" dirty="0" smtClean="0"/>
              <a:t>No se mostraba el icono de la aplicación correctamente.</a:t>
            </a:r>
          </a:p>
          <a:p>
            <a:pPr marL="0" indent="0">
              <a:buNone/>
            </a:pPr>
            <a:endParaRPr lang="es-ES" sz="1200" dirty="0" smtClean="0"/>
          </a:p>
          <a:p>
            <a:r>
              <a:rPr lang="es-ES" dirty="0" smtClean="0"/>
              <a:t>La gestión del contenido se quería llevar a cabo mediante </a:t>
            </a:r>
            <a:r>
              <a:rPr lang="es-ES" dirty="0" err="1" smtClean="0"/>
              <a:t>labels</a:t>
            </a:r>
            <a:r>
              <a:rPr lang="es-ES" dirty="0" smtClean="0"/>
              <a:t>, cuya implementación hacía que la información de la base de datos se mostrara erróneamente.</a:t>
            </a:r>
          </a:p>
          <a:p>
            <a:pPr marL="0" indent="0">
              <a:buNone/>
            </a:pPr>
            <a:endParaRPr lang="es-ES" sz="1200" dirty="0" smtClean="0"/>
          </a:p>
          <a:p>
            <a:r>
              <a:rPr lang="es-ES" dirty="0" smtClean="0"/>
              <a:t>La compilación del ejecutable resultaba en errores.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79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55636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Gracias por vuestra atención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417037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55636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Problema a resolver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5884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¿</a:t>
            </a:r>
            <a:r>
              <a:rPr lang="es-ES" dirty="0" smtClean="0"/>
              <a:t>Cuál es el problema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916" y="2174326"/>
            <a:ext cx="3326254" cy="332625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030">
            <a:off x="5730708" y="3614313"/>
            <a:ext cx="727407" cy="7314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86214" y="3421130"/>
            <a:ext cx="773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64125" y="2774462"/>
            <a:ext cx="656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endParaRPr lang="es-E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51181" y="2154886"/>
            <a:ext cx="773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59937" y="2234948"/>
            <a:ext cx="53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endParaRPr lang="es-E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98602" y="2592246"/>
            <a:ext cx="468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743569" y="3837453"/>
            <a:ext cx="47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endParaRPr lang="es-E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216354" y="3856326"/>
            <a:ext cx="67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42646" y="1484923"/>
            <a:ext cx="950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Gestionar y facilitar los préstamos de recursos de un centro educativo para los profesores.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48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55636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Recursos utilizados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338983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/>
              <a:t>HARDWARE</a:t>
            </a:r>
            <a:endParaRPr lang="es-ES" dirty="0"/>
          </a:p>
        </p:txBody>
      </p:sp>
      <p:sp>
        <p:nvSpPr>
          <p:cNvPr id="15" name="Marcador de contenido 14"/>
          <p:cNvSpPr>
            <a:spLocks noGrp="1"/>
          </p:cNvSpPr>
          <p:nvPr>
            <p:ph idx="1"/>
          </p:nvPr>
        </p:nvSpPr>
        <p:spPr>
          <a:xfrm>
            <a:off x="1141412" y="1641231"/>
            <a:ext cx="9905999" cy="4149969"/>
          </a:xfrm>
        </p:spPr>
        <p:txBody>
          <a:bodyPr/>
          <a:lstStyle/>
          <a:p>
            <a:r>
              <a:rPr lang="es-ES" dirty="0" smtClean="0"/>
              <a:t>Equipo personal</a:t>
            </a:r>
          </a:p>
          <a:p>
            <a:pPr marL="457200" lvl="1" indent="0">
              <a:buNone/>
            </a:pPr>
            <a:r>
              <a:rPr lang="es-ES" dirty="0" smtClean="0"/>
              <a:t>- Procesador</a:t>
            </a:r>
            <a:r>
              <a:rPr lang="es-ES" dirty="0" smtClean="0"/>
              <a:t>: Intel i5 5200U</a:t>
            </a:r>
          </a:p>
          <a:p>
            <a:pPr marL="457200" lvl="1" indent="0">
              <a:buNone/>
            </a:pPr>
            <a:r>
              <a:rPr lang="es-ES" dirty="0" smtClean="0"/>
              <a:t>- Memoria </a:t>
            </a:r>
            <a:r>
              <a:rPr lang="es-ES" dirty="0" smtClean="0"/>
              <a:t>RAM: 16 GB </a:t>
            </a:r>
            <a:r>
              <a:rPr lang="es-ES" dirty="0" smtClean="0"/>
              <a:t>DDR3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smtClean="0"/>
              <a:t>Equipo de trabajo</a:t>
            </a:r>
          </a:p>
          <a:p>
            <a:pPr marL="457200" lvl="1" indent="0">
              <a:buNone/>
            </a:pPr>
            <a:r>
              <a:rPr lang="es-ES" dirty="0" smtClean="0"/>
              <a:t>- Procesador</a:t>
            </a:r>
            <a:r>
              <a:rPr lang="es-ES" dirty="0" smtClean="0"/>
              <a:t>: Intel </a:t>
            </a:r>
            <a:r>
              <a:rPr lang="es-ES" dirty="0" err="1" smtClean="0"/>
              <a:t>Xeon</a:t>
            </a:r>
            <a:r>
              <a:rPr lang="es-ES" dirty="0" smtClean="0"/>
              <a:t> W-2102 </a:t>
            </a:r>
          </a:p>
          <a:p>
            <a:pPr marL="457200" lvl="1" indent="0">
              <a:buNone/>
            </a:pPr>
            <a:r>
              <a:rPr lang="es-ES" dirty="0" smtClean="0"/>
              <a:t>- Memoria </a:t>
            </a:r>
            <a:r>
              <a:rPr lang="es-ES" dirty="0" smtClean="0"/>
              <a:t>RAM: 32 GB DDR4</a:t>
            </a: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54" y="3659693"/>
            <a:ext cx="2659402" cy="191476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03" y="949152"/>
            <a:ext cx="2710541" cy="27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/>
              <a:t>SOFTWARE</a:t>
            </a:r>
            <a:endParaRPr lang="es-ES" dirty="0"/>
          </a:p>
        </p:txBody>
      </p:sp>
      <p:sp>
        <p:nvSpPr>
          <p:cNvPr id="15" name="Marcador de contenido 14"/>
          <p:cNvSpPr>
            <a:spLocks noGrp="1"/>
          </p:cNvSpPr>
          <p:nvPr>
            <p:ph idx="1"/>
          </p:nvPr>
        </p:nvSpPr>
        <p:spPr>
          <a:xfrm>
            <a:off x="1141412" y="1663092"/>
            <a:ext cx="9905999" cy="4128109"/>
          </a:xfrm>
        </p:spPr>
        <p:txBody>
          <a:bodyPr/>
          <a:lstStyle/>
          <a:p>
            <a:r>
              <a:rPr lang="es-ES" dirty="0" smtClean="0"/>
              <a:t>Sistema operativo: Windows </a:t>
            </a:r>
            <a:r>
              <a:rPr lang="es-ES" dirty="0" smtClean="0"/>
              <a:t>10</a:t>
            </a:r>
          </a:p>
          <a:p>
            <a:pPr marL="0" indent="0">
              <a:buNone/>
            </a:pPr>
            <a:endParaRPr lang="es-ES" sz="1200" dirty="0" smtClean="0"/>
          </a:p>
          <a:p>
            <a:r>
              <a:rPr lang="es-ES" dirty="0" smtClean="0"/>
              <a:t>IDE: Visual Studio </a:t>
            </a:r>
            <a:r>
              <a:rPr lang="es-ES" dirty="0" err="1" smtClean="0"/>
              <a:t>Code</a:t>
            </a:r>
            <a:r>
              <a:rPr lang="es-ES" dirty="0" smtClean="0"/>
              <a:t> y </a:t>
            </a:r>
            <a:r>
              <a:rPr lang="es-ES" dirty="0" err="1" smtClean="0"/>
              <a:t>PyCharm</a:t>
            </a:r>
            <a:endParaRPr lang="es-ES" dirty="0" smtClean="0"/>
          </a:p>
          <a:p>
            <a:pPr marL="0" indent="0">
              <a:buNone/>
            </a:pPr>
            <a:endParaRPr lang="es-ES" sz="1200" dirty="0" smtClean="0"/>
          </a:p>
          <a:p>
            <a:r>
              <a:rPr lang="es-ES" dirty="0" smtClean="0"/>
              <a:t>Lenguaje de programación: Python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Por qué pagar más por un Windows u Office profesional en mi empresa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114" y="1663092"/>
            <a:ext cx="665951" cy="6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91" y="2458085"/>
            <a:ext cx="716414" cy="71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yCharm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9" y="2731332"/>
            <a:ext cx="754732" cy="75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ivo:Python-logo-notext.svg - Wikipedia, la enciclopedia lib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9281" y="3486064"/>
            <a:ext cx="763438" cy="7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18" y="4402207"/>
            <a:ext cx="1558200" cy="73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35" y="4771630"/>
            <a:ext cx="2518252" cy="16949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91" y="5284916"/>
            <a:ext cx="911121" cy="9111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67" y="5362103"/>
            <a:ext cx="1266475" cy="12664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05882" y="4603081"/>
            <a:ext cx="344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ES" sz="3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96" y="3990716"/>
            <a:ext cx="1519727" cy="10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0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55636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Planificación y metodología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168322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269"/>
          </a:xfrm>
        </p:spPr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pic>
        <p:nvPicPr>
          <p:cNvPr id="7" name="Marcador de contenido 6"/>
          <p:cNvPicPr>
            <a:picLocks noGrp="1"/>
          </p:cNvPicPr>
          <p:nvPr>
            <p:ph idx="1"/>
          </p:nvPr>
        </p:nvPicPr>
        <p:blipFill rotWithShape="1">
          <a:blip r:embed="rId2"/>
          <a:srcRect l="1782" t="28870" r="66592" b="52545"/>
          <a:stretch/>
        </p:blipFill>
        <p:spPr bwMode="auto">
          <a:xfrm>
            <a:off x="1141413" y="2059391"/>
            <a:ext cx="3243018" cy="112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2"/>
          <a:srcRect l="1782" t="28870" r="66592" b="52545"/>
          <a:stretch/>
        </p:blipFill>
        <p:spPr bwMode="auto">
          <a:xfrm>
            <a:off x="1141413" y="3386889"/>
            <a:ext cx="3243018" cy="112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2"/>
          <a:srcRect l="1782" t="28870" r="66592" b="52545"/>
          <a:stretch/>
        </p:blipFill>
        <p:spPr bwMode="auto">
          <a:xfrm>
            <a:off x="1141413" y="4714387"/>
            <a:ext cx="3243018" cy="112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3"/>
          <a:srcRect l="59075" t="28840" r="15635" b="52416"/>
          <a:stretch/>
        </p:blipFill>
        <p:spPr bwMode="auto">
          <a:xfrm>
            <a:off x="4384430" y="4714388"/>
            <a:ext cx="2985477" cy="112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4"/>
          <a:srcRect l="35517" t="28864" r="12159" b="52563"/>
          <a:stretch/>
        </p:blipFill>
        <p:spPr bwMode="auto">
          <a:xfrm>
            <a:off x="4384431" y="3386888"/>
            <a:ext cx="6127261" cy="1122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/>
          <p:cNvPicPr/>
          <p:nvPr/>
        </p:nvPicPr>
        <p:blipFill rotWithShape="1">
          <a:blip r:embed="rId2"/>
          <a:srcRect l="33253" t="28870" r="16068" b="52545"/>
          <a:stretch/>
        </p:blipFill>
        <p:spPr bwMode="auto">
          <a:xfrm>
            <a:off x="4384431" y="2059390"/>
            <a:ext cx="6127261" cy="1122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666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183</TotalTime>
  <Words>347</Words>
  <Application>Microsoft Office PowerPoint</Application>
  <PresentationFormat>Panorámica</PresentationFormat>
  <Paragraphs>81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Tw Cen MT</vt:lpstr>
      <vt:lpstr>Circuito</vt:lpstr>
      <vt:lpstr>APLICACIÓN DE CONTROL DE RECURSOS PARA UN CENTRO EDUCATIVO.</vt:lpstr>
      <vt:lpstr>¿Qué vamos a tratar?</vt:lpstr>
      <vt:lpstr>Problema a resolver</vt:lpstr>
      <vt:lpstr>¿Cuál es el problema?</vt:lpstr>
      <vt:lpstr>Recursos utilizados</vt:lpstr>
      <vt:lpstr>HARDWARE</vt:lpstr>
      <vt:lpstr>SOFTWARE</vt:lpstr>
      <vt:lpstr>Planificación y metodología</vt:lpstr>
      <vt:lpstr>Planificación</vt:lpstr>
      <vt:lpstr>Permisos para los usuarios</vt:lpstr>
      <vt:lpstr>Base de datos (Modelo Entidad – Relación)</vt:lpstr>
      <vt:lpstr>metodología</vt:lpstr>
      <vt:lpstr>Desarrollo</vt:lpstr>
      <vt:lpstr>Base de datos (Modelo Relacional y Normalizado)</vt:lpstr>
      <vt:lpstr>INTERFAZ</vt:lpstr>
      <vt:lpstr>INTERFAZ</vt:lpstr>
      <vt:lpstr>INTERFAZ</vt:lpstr>
      <vt:lpstr>INTERFAZ</vt:lpstr>
      <vt:lpstr>INTERFAZ</vt:lpstr>
      <vt:lpstr>Funciones</vt:lpstr>
      <vt:lpstr>Conclusiones</vt:lpstr>
      <vt:lpstr>Presentación de PowerPoint</vt:lpstr>
      <vt:lpstr>Dificultades</vt:lpstr>
      <vt:lpstr>Presentación de PowerPoint</vt:lpstr>
      <vt:lpstr>Gracias por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CONTROL DE RECURSOS PARA UN CENTRO EDUCATIVO.</dc:title>
  <dc:creator>Tidop</dc:creator>
  <cp:lastModifiedBy>Tidop</cp:lastModifiedBy>
  <cp:revision>51</cp:revision>
  <dcterms:created xsi:type="dcterms:W3CDTF">2020-05-16T08:16:04Z</dcterms:created>
  <dcterms:modified xsi:type="dcterms:W3CDTF">2020-05-18T15:12:42Z</dcterms:modified>
</cp:coreProperties>
</file>