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verage" panose="020B0604020202020204" charset="0"/>
      <p:regular r:id="rId22"/>
    </p:embeddedFont>
    <p:embeddedFont>
      <p:font typeface="Oswald" panose="020B060402020202020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E8FF1C-02E8-4BE4-8CFC-B101146369F7}">
  <a:tblStyle styleId="{53E8FF1C-02E8-4BE4-8CFC-B101146369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ublic.tableau.com/views/Storm_Strike_Dashboard/StormStrikeDashboard?:language=en&amp;:retry=yes&amp;:display_count=y&amp;publish=yes&amp;:origin=viz_share_lin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Lakenia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75491cc2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75491cc2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John</a:t>
            </a:r>
            <a:endParaRPr sz="1250">
              <a:solidFill>
                <a:schemeClr val="dk1"/>
              </a:solidFill>
            </a:endParaRPr>
          </a:p>
          <a:p>
            <a:pPr marL="0" lvl="0" indent="0" algn="l" rtl="0">
              <a:spcBef>
                <a:spcPts val="0"/>
              </a:spcBef>
              <a:spcAft>
                <a:spcPts val="0"/>
              </a:spcAft>
              <a:buClr>
                <a:schemeClr val="dk1"/>
              </a:buClr>
              <a:buSzPts val="1100"/>
              <a:buFont typeface="Arial"/>
              <a:buNone/>
            </a:pPr>
            <a:endParaRPr sz="1250">
              <a:solidFill>
                <a:schemeClr val="dk1"/>
              </a:solidFill>
            </a:endParaRPr>
          </a:p>
          <a:p>
            <a:pPr marL="0" lvl="0" indent="0" algn="l" rtl="0">
              <a:spcBef>
                <a:spcPts val="0"/>
              </a:spcBef>
              <a:spcAft>
                <a:spcPts val="0"/>
              </a:spcAft>
              <a:buClr>
                <a:schemeClr val="dk1"/>
              </a:buClr>
              <a:buSzPts val="1100"/>
              <a:buFont typeface="Arial"/>
              <a:buNone/>
            </a:pPr>
            <a:r>
              <a:rPr lang="en" sz="1250">
                <a:solidFill>
                  <a:schemeClr val="dk1"/>
                </a:solidFill>
              </a:rPr>
              <a:t>Set value of “Strike_Target” to 1 if exists in “fl_storms” table.  Note, a 1 in the</a:t>
            </a:r>
            <a:endParaRPr sz="1250">
              <a:solidFill>
                <a:schemeClr val="dk1"/>
              </a:solidFill>
            </a:endParaRPr>
          </a:p>
          <a:p>
            <a:pPr marL="0" lvl="0" indent="0" algn="l" rtl="0">
              <a:spcBef>
                <a:spcPts val="0"/>
              </a:spcBef>
              <a:spcAft>
                <a:spcPts val="0"/>
              </a:spcAft>
              <a:buClr>
                <a:schemeClr val="dk1"/>
              </a:buClr>
              <a:buSzPts val="1100"/>
              <a:buFont typeface="Arial"/>
              <a:buNone/>
            </a:pPr>
            <a:r>
              <a:rPr lang="en" sz="1250">
                <a:solidFill>
                  <a:schemeClr val="dk1"/>
                </a:solidFill>
              </a:rPr>
              <a:t>Strike_Target column indicates a storm strike in the target area</a:t>
            </a:r>
            <a:endParaRPr sz="1250">
              <a:solidFill>
                <a:schemeClr val="dk1"/>
              </a:solidFill>
            </a:endParaRPr>
          </a:p>
          <a:p>
            <a:pPr marL="0" lvl="0" indent="0" algn="l" rtl="0">
              <a:spcBef>
                <a:spcPts val="0"/>
              </a:spcBef>
              <a:spcAft>
                <a:spcPts val="0"/>
              </a:spcAft>
              <a:buNone/>
            </a:pPr>
            <a:r>
              <a:rPr lang="en"/>
              <a:t>Origin_end_time takes the first and last posting for each storm ID by timestamp.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a5a1e77f0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a5a1e77f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John</a:t>
            </a:r>
            <a:endParaRPr sz="1250">
              <a:solidFill>
                <a:schemeClr val="dk1"/>
              </a:solidFill>
            </a:endParaRPr>
          </a:p>
          <a:p>
            <a:pPr marL="0" lvl="0" indent="0" algn="l" rtl="0">
              <a:spcBef>
                <a:spcPts val="0"/>
              </a:spcBef>
              <a:spcAft>
                <a:spcPts val="0"/>
              </a:spcAft>
              <a:buClr>
                <a:schemeClr val="dk1"/>
              </a:buClr>
              <a:buSzPts val="1100"/>
              <a:buFont typeface="Arial"/>
              <a:buNone/>
            </a:pPr>
            <a:endParaRPr sz="1250">
              <a:solidFill>
                <a:schemeClr val="dk1"/>
              </a:solidFill>
            </a:endParaRPr>
          </a:p>
          <a:p>
            <a:pPr marL="0" lvl="0" indent="0" algn="l" rtl="0">
              <a:spcBef>
                <a:spcPts val="0"/>
              </a:spcBef>
              <a:spcAft>
                <a:spcPts val="0"/>
              </a:spcAft>
              <a:buNone/>
            </a:pPr>
            <a:r>
              <a:rPr lang="en" sz="1250">
                <a:solidFill>
                  <a:schemeClr val="dk1"/>
                </a:solidFill>
              </a:rPr>
              <a:t>Summary tables take the first entry for each storm from NA_storms table based on the origin time.</a:t>
            </a:r>
            <a:endParaRPr sz="1250">
              <a:solidFill>
                <a:schemeClr val="dk1"/>
              </a:solidFill>
            </a:endParaRPr>
          </a:p>
          <a:p>
            <a:pPr marL="0" lvl="0" indent="0" algn="l" rtl="0">
              <a:spcBef>
                <a:spcPts val="0"/>
              </a:spcBef>
              <a:spcAft>
                <a:spcPts val="0"/>
              </a:spcAft>
              <a:buNone/>
            </a:pPr>
            <a:r>
              <a:rPr lang="en" sz="1250">
                <a:solidFill>
                  <a:schemeClr val="dk1"/>
                </a:solidFill>
              </a:rPr>
              <a:t>Summary tables are imported back to pandas and exported to csv files for machine learning and visualization.</a:t>
            </a:r>
            <a:endParaRPr sz="12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50ab1f7b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50ab1f7b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Brittany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300">
                <a:solidFill>
                  <a:srgbClr val="202124"/>
                </a:solidFill>
                <a:highlight>
                  <a:srgbClr val="FFFFFF"/>
                </a:highlight>
                <a:latin typeface="Roboto"/>
                <a:ea typeface="Roboto"/>
                <a:cs typeface="Roboto"/>
                <a:sym typeface="Roboto"/>
              </a:rPr>
              <a:t>Machine learning is a method of data analysis that automates analytical model building</a:t>
            </a: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300">
                <a:solidFill>
                  <a:srgbClr val="202124"/>
                </a:solidFill>
                <a:highlight>
                  <a:srgbClr val="FFFFFF"/>
                </a:highlight>
                <a:latin typeface="Roboto"/>
                <a:ea typeface="Roboto"/>
                <a:cs typeface="Roboto"/>
                <a:sym typeface="Roboto"/>
              </a:rPr>
              <a:t>So here we have the machine learning pipeline. </a:t>
            </a: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300">
                <a:solidFill>
                  <a:srgbClr val="202124"/>
                </a:solidFill>
                <a:highlight>
                  <a:srgbClr val="FFFFFF"/>
                </a:highlight>
                <a:latin typeface="Roboto"/>
                <a:ea typeface="Roboto"/>
                <a:cs typeface="Roboto"/>
                <a:sym typeface="Roboto"/>
              </a:rPr>
              <a:t>1st- we prepare the data by understanding the data process, and data cleansing . </a:t>
            </a: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300">
                <a:solidFill>
                  <a:srgbClr val="202124"/>
                </a:solidFill>
                <a:highlight>
                  <a:srgbClr val="FFFFFF"/>
                </a:highlight>
                <a:latin typeface="Roboto"/>
                <a:ea typeface="Roboto"/>
                <a:cs typeface="Roboto"/>
                <a:sym typeface="Roboto"/>
              </a:rPr>
              <a:t>2nd- Is the engineer features this is the process where you do selection process to identify important features of our models. </a:t>
            </a: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300">
                <a:solidFill>
                  <a:srgbClr val="202124"/>
                </a:solidFill>
                <a:highlight>
                  <a:srgbClr val="FFFFFF"/>
                </a:highlight>
                <a:latin typeface="Roboto"/>
                <a:ea typeface="Roboto"/>
                <a:cs typeface="Roboto"/>
                <a:sym typeface="Roboto"/>
              </a:rPr>
              <a:t>3rd-  Train, build, and Test  and this is where you perform the model</a:t>
            </a: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300">
                <a:solidFill>
                  <a:srgbClr val="202124"/>
                </a:solidFill>
                <a:highlight>
                  <a:srgbClr val="FFFFFF"/>
                </a:highlight>
                <a:latin typeface="Roboto"/>
                <a:ea typeface="Roboto"/>
                <a:cs typeface="Roboto"/>
                <a:sym typeface="Roboto"/>
              </a:rPr>
              <a:t>And last you will deploy your best performing model.</a:t>
            </a:r>
            <a:endParaRPr sz="130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3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8f4e2c04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8f4e2c04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Brittany</a:t>
            </a:r>
            <a:endParaRPr sz="1250">
              <a:solidFill>
                <a:schemeClr val="dk1"/>
              </a:solidFill>
            </a:endParaRPr>
          </a:p>
          <a:p>
            <a:pPr marL="0" lvl="0" indent="0" algn="l" rtl="0">
              <a:spcBef>
                <a:spcPts val="0"/>
              </a:spcBef>
              <a:spcAft>
                <a:spcPts val="0"/>
              </a:spcAft>
              <a:buNone/>
            </a:pPr>
            <a:r>
              <a:rPr lang="en" sz="1300"/>
              <a:t>For our Data Analysis </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The steps below are required in development of our model. </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These steps include (read bullet points)</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I will go a little more in detail in the next few slides. </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78378ac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78378ac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Brittany</a:t>
            </a:r>
            <a:endParaRPr sz="1250">
              <a:solidFill>
                <a:schemeClr val="dk1"/>
              </a:solidFill>
            </a:endParaRPr>
          </a:p>
          <a:p>
            <a:pPr marL="0" lvl="0" indent="0" algn="l" rtl="0">
              <a:spcBef>
                <a:spcPts val="0"/>
              </a:spcBef>
              <a:spcAft>
                <a:spcPts val="0"/>
              </a:spcAft>
              <a:buClr>
                <a:schemeClr val="dk1"/>
              </a:buClr>
              <a:buSzPts val="1100"/>
              <a:buFont typeface="Arial"/>
              <a:buNone/>
            </a:pPr>
            <a:r>
              <a:rPr lang="en" sz="1250">
                <a:solidFill>
                  <a:schemeClr val="dk1"/>
                </a:solidFill>
              </a:rPr>
              <a:t>Feature scaling helps normalize the range of our features in our data </a:t>
            </a:r>
            <a:endParaRPr sz="1250">
              <a:solidFill>
                <a:schemeClr val="dk1"/>
              </a:solidFill>
            </a:endParaRPr>
          </a:p>
          <a:p>
            <a:pPr marL="0" lvl="0" indent="0" algn="l" rtl="0">
              <a:spcBef>
                <a:spcPts val="0"/>
              </a:spcBef>
              <a:spcAft>
                <a:spcPts val="0"/>
              </a:spcAft>
              <a:buClr>
                <a:schemeClr val="dk1"/>
              </a:buClr>
              <a:buSzPts val="1100"/>
              <a:buFont typeface="Arial"/>
              <a:buNone/>
            </a:pPr>
            <a:endParaRPr sz="1250">
              <a:solidFill>
                <a:schemeClr val="dk1"/>
              </a:solidFill>
            </a:endParaRPr>
          </a:p>
          <a:p>
            <a:pPr marL="0" lvl="0" indent="0" algn="l" rtl="0">
              <a:spcBef>
                <a:spcPts val="0"/>
              </a:spcBef>
              <a:spcAft>
                <a:spcPts val="0"/>
              </a:spcAft>
              <a:buClr>
                <a:schemeClr val="dk1"/>
              </a:buClr>
              <a:buSzPts val="1100"/>
              <a:buFont typeface="Arial"/>
              <a:buNone/>
            </a:pPr>
            <a:r>
              <a:rPr lang="en" sz="1250">
                <a:solidFill>
                  <a:schemeClr val="dk1"/>
                </a:solidFill>
              </a:rPr>
              <a:t>f</a:t>
            </a:r>
            <a:r>
              <a:rPr lang="en" sz="1200">
                <a:solidFill>
                  <a:srgbClr val="24292E"/>
                </a:solidFill>
                <a:highlight>
                  <a:srgbClr val="FFFFFF"/>
                </a:highlight>
              </a:rPr>
              <a:t>eature scaling is important  because we want accurate results of predictions.  We need to scale the data so our machine learning model can interpret the features on the same scale.</a:t>
            </a:r>
            <a:endParaRPr sz="1200">
              <a:solidFill>
                <a:srgbClr val="24292E"/>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4292E"/>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rgbClr val="24292E"/>
                </a:solidFill>
                <a:highlight>
                  <a:srgbClr val="FFFFFF"/>
                </a:highlight>
              </a:rPr>
              <a:t>So we will only scale the independent variable because our dependent variable has only 0 and 1 values.</a:t>
            </a:r>
            <a:endParaRPr sz="12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8f4e2c04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8f4e2c04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Brittany</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Continuing on we have to split and test the dataset</a:t>
            </a:r>
            <a:r>
              <a:rPr lang="en" sz="1400">
                <a:solidFill>
                  <a:srgbClr val="24292E"/>
                </a:solidFill>
                <a:highlight>
                  <a:srgbClr val="FFFFFF"/>
                </a:highlight>
              </a:rPr>
              <a:t>. This step is necessary for performance.</a:t>
            </a:r>
            <a:endParaRPr sz="1400">
              <a:solidFill>
                <a:srgbClr val="24292E"/>
              </a:solidFill>
              <a:highlight>
                <a:srgbClr val="FFFFFF"/>
              </a:highlight>
            </a:endParaRPr>
          </a:p>
          <a:p>
            <a:pPr marL="0" lvl="0" indent="0" algn="l" rtl="0">
              <a:spcBef>
                <a:spcPts val="0"/>
              </a:spcBef>
              <a:spcAft>
                <a:spcPts val="0"/>
              </a:spcAft>
              <a:buClr>
                <a:schemeClr val="dk1"/>
              </a:buClr>
              <a:buSzPts val="1100"/>
              <a:buFont typeface="Arial"/>
              <a:buNone/>
            </a:pPr>
            <a:endParaRPr sz="1400">
              <a:solidFill>
                <a:srgbClr val="24292E"/>
              </a:solidFill>
              <a:highlight>
                <a:srgbClr val="FFFFFF"/>
              </a:highlight>
            </a:endParaRPr>
          </a:p>
          <a:p>
            <a:pPr marL="0" lvl="0" indent="0" algn="l" rtl="0">
              <a:spcBef>
                <a:spcPts val="0"/>
              </a:spcBef>
              <a:spcAft>
                <a:spcPts val="0"/>
              </a:spcAft>
              <a:buClr>
                <a:schemeClr val="dk1"/>
              </a:buClr>
              <a:buSzPts val="1100"/>
              <a:buFont typeface="Arial"/>
              <a:buNone/>
            </a:pPr>
            <a:r>
              <a:rPr lang="en" sz="1400">
                <a:solidFill>
                  <a:srgbClr val="24292E"/>
                </a:solidFill>
                <a:highlight>
                  <a:srgbClr val="FFFFFF"/>
                </a:highlight>
              </a:rPr>
              <a:t> We used train test split from sklearn to divide our data into training and testing groups</a:t>
            </a:r>
            <a:endParaRPr sz="1400">
              <a:solidFill>
                <a:srgbClr val="24292E"/>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Then we ran the logistic regression classifier for 500 iterations. The regression analysis produced an accuracy score of 70%.</a:t>
            </a:r>
            <a:endParaRPr sz="14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sz="12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78378ac2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78378ac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Brittany</a:t>
            </a:r>
            <a:endParaRPr sz="125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sz="1400">
                <a:solidFill>
                  <a:srgbClr val="24292E"/>
                </a:solidFill>
                <a:highlight>
                  <a:srgbClr val="FFFFFF"/>
                </a:highlight>
              </a:rPr>
              <a:t>We created confusion matrix to check accuracy of our classification of storm target. We used confusion_matrix function of the sklearn library. After importing the function, we called it a new variable cm. The function accepts two parameters, mainly the actual values and predicted values.</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50ab1f7b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50ab1f7b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Storm Strike Dashboard Link</a:t>
            </a:r>
            <a:endParaRPr/>
          </a:p>
          <a:p>
            <a:pPr marL="0" lvl="0" indent="0" algn="l" rtl="0">
              <a:spcBef>
                <a:spcPts val="0"/>
              </a:spcBef>
              <a:spcAft>
                <a:spcPts val="0"/>
              </a:spcAft>
              <a:buNone/>
            </a:pPr>
            <a:endParaRPr/>
          </a:p>
          <a:p>
            <a:pPr marL="0" lvl="0" indent="0" algn="l" rtl="0">
              <a:spcBef>
                <a:spcPts val="0"/>
              </a:spcBef>
              <a:spcAft>
                <a:spcPts val="0"/>
              </a:spcAft>
              <a:buNone/>
            </a:pPr>
            <a:r>
              <a:rPr lang="en"/>
              <a:t>Danielle</a:t>
            </a:r>
            <a:endParaRPr/>
          </a:p>
          <a:p>
            <a:pPr marL="0" lvl="0" indent="0" algn="l" rtl="0">
              <a:spcBef>
                <a:spcPts val="0"/>
              </a:spcBef>
              <a:spcAft>
                <a:spcPts val="0"/>
              </a:spcAft>
              <a:buNone/>
            </a:pPr>
            <a:endParaRPr/>
          </a:p>
          <a:p>
            <a:pPr marL="0" lvl="0" indent="0" algn="l" rtl="0">
              <a:spcBef>
                <a:spcPts val="0"/>
              </a:spcBef>
              <a:spcAft>
                <a:spcPts val="0"/>
              </a:spcAft>
              <a:buNone/>
            </a:pPr>
            <a:r>
              <a:rPr lang="en"/>
              <a:t>Majority and FL strikes - First we wanted to see when are the majority of storms happening per year as well as during which month - Looking at the data, August and September have the majority of storms with strikes to Florida and in 2005 we saw our best year yet </a:t>
            </a:r>
            <a:endParaRPr/>
          </a:p>
          <a:p>
            <a:pPr marL="0" lvl="0" indent="0" algn="l" rtl="0">
              <a:spcBef>
                <a:spcPts val="0"/>
              </a:spcBef>
              <a:spcAft>
                <a:spcPts val="0"/>
              </a:spcAft>
              <a:buNone/>
            </a:pPr>
            <a:endParaRPr/>
          </a:p>
          <a:p>
            <a:pPr marL="0" lvl="0" indent="0" algn="l" rtl="0">
              <a:spcBef>
                <a:spcPts val="0"/>
              </a:spcBef>
              <a:spcAft>
                <a:spcPts val="0"/>
              </a:spcAft>
              <a:buNone/>
            </a:pPr>
            <a:r>
              <a:rPr lang="en"/>
              <a:t>I then filtered the data by Origin of storm and end of storm to see if there was a pattern or correlation. Looking at the different visuals “end of storm” has a lot more storm ending coordinates than the origin graph. While I am unsure of why this is, you can see in red which storms actually hit florida from where they began to where they ended. </a:t>
            </a:r>
            <a:endParaRPr/>
          </a:p>
          <a:p>
            <a:pPr marL="0" lvl="0" indent="0" algn="l" rtl="0">
              <a:spcBef>
                <a:spcPts val="0"/>
              </a:spcBef>
              <a:spcAft>
                <a:spcPts val="0"/>
              </a:spcAft>
              <a:buNone/>
            </a:pPr>
            <a:endParaRPr/>
          </a:p>
          <a:p>
            <a:pPr marL="0" lvl="0" indent="0" algn="l" rtl="0">
              <a:spcBef>
                <a:spcPts val="0"/>
              </a:spcBef>
              <a:spcAft>
                <a:spcPts val="0"/>
              </a:spcAft>
              <a:buNone/>
            </a:pPr>
            <a:r>
              <a:rPr lang="en"/>
              <a:t>Our last visual represents the type or storm or nature of the storm. If we hover over the different ones, we can see based on the storm type what hit Florida. The storm natures differ depending on where the storm came from. So extratropical also known as nor’easters and blizzards come from the north. While sub tropical tend to grow in to tropical storms which can end up as Hurricanes.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78378ac2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78378ac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Danielle</a:t>
            </a:r>
            <a:endParaRPr/>
          </a:p>
          <a:p>
            <a:pPr marL="0" lvl="0" indent="0" algn="l" rtl="0">
              <a:spcBef>
                <a:spcPts val="0"/>
              </a:spcBef>
              <a:spcAft>
                <a:spcPts val="0"/>
              </a:spcAft>
              <a:buNone/>
            </a:pPr>
            <a:endParaRPr/>
          </a:p>
          <a:p>
            <a:pPr marL="0" lvl="0" indent="0" algn="l" rtl="0">
              <a:spcBef>
                <a:spcPts val="0"/>
              </a:spcBef>
              <a:spcAft>
                <a:spcPts val="0"/>
              </a:spcAft>
              <a:buNone/>
            </a:pPr>
            <a:r>
              <a:rPr lang="en"/>
              <a:t>Just read slide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78378ac2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78378ac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Danielle </a:t>
            </a:r>
            <a:endParaRPr/>
          </a:p>
          <a:p>
            <a:pPr marL="0" lvl="0" indent="0" algn="l" rtl="0">
              <a:spcBef>
                <a:spcPts val="0"/>
              </a:spcBef>
              <a:spcAft>
                <a:spcPts val="0"/>
              </a:spcAft>
              <a:buNone/>
            </a:pPr>
            <a:endParaRPr/>
          </a:p>
          <a:p>
            <a:pPr marL="0" lvl="0" indent="0" algn="l" rtl="0">
              <a:spcBef>
                <a:spcPts val="0"/>
              </a:spcBef>
              <a:spcAft>
                <a:spcPts val="0"/>
              </a:spcAft>
              <a:buNone/>
            </a:pPr>
            <a:r>
              <a:rPr lang="en"/>
              <a:t>Our recommendations for future analysis would be to explore other features that possibly would correlate to our ending goal. We could have also took in to consideration different analysis based on severity of the storms, so really taking a look at storm natures and categories more closely. Lastly, we can look at using a different machine learning model than the one that we used to see if our results differ.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ab1f7b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ab1f7b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Lakenia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a5a1e77f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5a1e77f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Lakenia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50ab1f7b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50ab1f7b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Lakenia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50ab1f7b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50ab1f7b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John</a:t>
            </a:r>
            <a:endParaRPr/>
          </a:p>
          <a:p>
            <a:pPr marL="0" lvl="0" indent="0" algn="l" rtl="0">
              <a:spcBef>
                <a:spcPts val="0"/>
              </a:spcBef>
              <a:spcAft>
                <a:spcPts val="0"/>
              </a:spcAft>
              <a:buNone/>
            </a:pPr>
            <a:r>
              <a:rPr lang="en"/>
              <a:t>Storm DB all tropical storms since 1980, has a row for each storm every 3 hours, data includes year, basin, time, nature, lat, long, speed, direction.</a:t>
            </a:r>
            <a:endParaRPr/>
          </a:p>
          <a:p>
            <a:pPr marL="0" lvl="0" indent="0" algn="l" rtl="0">
              <a:spcBef>
                <a:spcPts val="0"/>
              </a:spcBef>
              <a:spcAft>
                <a:spcPts val="0"/>
              </a:spcAft>
              <a:buNone/>
            </a:pPr>
            <a:r>
              <a:rPr lang="en"/>
              <a:t>Target geojson is Florida. NOAA - National Oceanic and Atmospheric Administration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7903f94f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7903f94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John</a:t>
            </a:r>
            <a:endParaRPr/>
          </a:p>
          <a:p>
            <a:pPr marL="0" lvl="0" indent="0" algn="l" rtl="0">
              <a:spcBef>
                <a:spcPts val="0"/>
              </a:spcBef>
              <a:spcAft>
                <a:spcPts val="0"/>
              </a:spcAft>
              <a:buNone/>
            </a:pPr>
            <a:r>
              <a:rPr lang="en"/>
              <a:t>Geohash levels go up to 12.  Level 12 - 18.6mm, level 5,000 km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7903f94f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7903f94f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7903f94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7903f94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John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a5a1e77f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a5a1e77f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John</a:t>
            </a:r>
            <a:endParaRPr sz="1250">
              <a:solidFill>
                <a:schemeClr val="dk1"/>
              </a:solidFill>
            </a:endParaRPr>
          </a:p>
          <a:p>
            <a:pPr marL="0" lvl="0" indent="0" algn="l" rtl="0">
              <a:spcBef>
                <a:spcPts val="0"/>
              </a:spcBef>
              <a:spcAft>
                <a:spcPts val="0"/>
              </a:spcAft>
              <a:buClr>
                <a:schemeClr val="dk1"/>
              </a:buClr>
              <a:buSzPts val="1100"/>
              <a:buFont typeface="Arial"/>
              <a:buNone/>
            </a:pPr>
            <a:endParaRPr sz="1250">
              <a:solidFill>
                <a:schemeClr val="dk1"/>
              </a:solidFill>
            </a:endParaRPr>
          </a:p>
          <a:p>
            <a:pPr marL="0" lvl="0" indent="0" algn="l" rtl="0">
              <a:spcBef>
                <a:spcPts val="0"/>
              </a:spcBef>
              <a:spcAft>
                <a:spcPts val="0"/>
              </a:spcAft>
              <a:buClr>
                <a:schemeClr val="dk1"/>
              </a:buClr>
              <a:buSzPts val="1100"/>
              <a:buFont typeface="Arial"/>
              <a:buNone/>
            </a:pPr>
            <a:r>
              <a:rPr lang="en" sz="1250">
                <a:solidFill>
                  <a:schemeClr val="dk1"/>
                </a:solidFill>
              </a:rPr>
              <a:t>Inner join on geohash to determine storms that strike the target area.</a:t>
            </a:r>
            <a:endParaRPr sz="125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profile/danielle.duce#!/vizhome/Storm_Strike_Dashboard/StormStrikeDashboard?publish=y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pp.quickdatabasediagrams.com/#/d/VJ4qA9"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Weather Patterns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solidFill>
                  <a:srgbClr val="000000"/>
                </a:solidFill>
              </a:rPr>
              <a:t>Data Analytics and Visualization Final Project</a:t>
            </a:r>
            <a:endParaRPr>
              <a:solidFill>
                <a:srgbClr val="000000"/>
              </a:solidFill>
            </a:endParaRPr>
          </a:p>
          <a:p>
            <a:pPr marL="0" lvl="0" indent="0" algn="ctr" rtl="0">
              <a:spcBef>
                <a:spcPts val="0"/>
              </a:spcBef>
              <a:spcAft>
                <a:spcPts val="0"/>
              </a:spcAft>
              <a:buNone/>
            </a:pPr>
            <a:r>
              <a:rPr lang="en">
                <a:solidFill>
                  <a:srgbClr val="000000"/>
                </a:solidFill>
              </a:rPr>
              <a:t>John Bates | Brittany Woolard | Danielle Duce | Lakenia Manago</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Structure</a:t>
            </a:r>
            <a:endParaRPr/>
          </a:p>
        </p:txBody>
      </p:sp>
      <p:sp>
        <p:nvSpPr>
          <p:cNvPr id="123" name="Google Shape;123;p22"/>
          <p:cNvSpPr txBox="1">
            <a:spLocks noGrp="1"/>
          </p:cNvSpPr>
          <p:nvPr>
            <p:ph type="body" idx="1"/>
          </p:nvPr>
        </p:nvSpPr>
        <p:spPr>
          <a:xfrm>
            <a:off x="217900" y="1127025"/>
            <a:ext cx="8520600" cy="26298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Strike Target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7182" algn="l" rtl="0">
              <a:spcBef>
                <a:spcPts val="1200"/>
              </a:spcBef>
              <a:spcAft>
                <a:spcPts val="0"/>
              </a:spcAft>
              <a:buSzPct val="100000"/>
              <a:buChar char="●"/>
            </a:pPr>
            <a:r>
              <a:rPr lang="en"/>
              <a:t>Origin_end_time</a:t>
            </a:r>
            <a:endParaRPr/>
          </a:p>
          <a:p>
            <a:pPr marL="0" lvl="0" indent="0" algn="l" rtl="0">
              <a:spcBef>
                <a:spcPts val="1200"/>
              </a:spcBef>
              <a:spcAft>
                <a:spcPts val="1200"/>
              </a:spcAft>
              <a:buNone/>
            </a:pPr>
            <a:endParaRPr/>
          </a:p>
        </p:txBody>
      </p:sp>
      <p:pic>
        <p:nvPicPr>
          <p:cNvPr id="124" name="Google Shape;124;p22"/>
          <p:cNvPicPr preferRelativeResize="0"/>
          <p:nvPr/>
        </p:nvPicPr>
        <p:blipFill>
          <a:blip r:embed="rId3">
            <a:alphaModFix/>
          </a:blip>
          <a:stretch>
            <a:fillRect/>
          </a:stretch>
        </p:blipFill>
        <p:spPr>
          <a:xfrm>
            <a:off x="174950" y="1655175"/>
            <a:ext cx="7234523" cy="1081875"/>
          </a:xfrm>
          <a:prstGeom prst="rect">
            <a:avLst/>
          </a:prstGeom>
          <a:noFill/>
          <a:ln>
            <a:noFill/>
          </a:ln>
        </p:spPr>
      </p:pic>
      <p:pic>
        <p:nvPicPr>
          <p:cNvPr id="125" name="Google Shape;125;p22"/>
          <p:cNvPicPr preferRelativeResize="0"/>
          <p:nvPr/>
        </p:nvPicPr>
        <p:blipFill>
          <a:blip r:embed="rId4">
            <a:alphaModFix/>
          </a:blip>
          <a:stretch>
            <a:fillRect/>
          </a:stretch>
        </p:blipFill>
        <p:spPr>
          <a:xfrm>
            <a:off x="217900" y="3374500"/>
            <a:ext cx="7292376" cy="152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Structure</a:t>
            </a:r>
            <a:endParaRPr/>
          </a:p>
        </p:txBody>
      </p:sp>
      <p:sp>
        <p:nvSpPr>
          <p:cNvPr id="131" name="Google Shape;131;p23"/>
          <p:cNvSpPr txBox="1">
            <a:spLocks noGrp="1"/>
          </p:cNvSpPr>
          <p:nvPr>
            <p:ph type="body" idx="1"/>
          </p:nvPr>
        </p:nvSpPr>
        <p:spPr>
          <a:xfrm>
            <a:off x="217925" y="1060400"/>
            <a:ext cx="8566800" cy="29583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NA_storms_summary</a:t>
            </a:r>
            <a:endParaRPr/>
          </a:p>
          <a:p>
            <a:pPr marL="457200" lvl="0" indent="-325755" algn="l" rtl="0">
              <a:spcBef>
                <a:spcPts val="0"/>
              </a:spcBef>
              <a:spcAft>
                <a:spcPts val="0"/>
              </a:spcAft>
              <a:buSzPct val="100000"/>
              <a:buChar char="●"/>
            </a:pPr>
            <a:r>
              <a:rPr lang="en"/>
              <a:t>NA_storms_summary_endtime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32" name="Google Shape;132;p23"/>
          <p:cNvPicPr preferRelativeResize="0"/>
          <p:nvPr/>
        </p:nvPicPr>
        <p:blipFill>
          <a:blip r:embed="rId3">
            <a:alphaModFix/>
          </a:blip>
          <a:stretch>
            <a:fillRect/>
          </a:stretch>
        </p:blipFill>
        <p:spPr>
          <a:xfrm>
            <a:off x="577250" y="1938775"/>
            <a:ext cx="6980625" cy="280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Learning &amp; Pipeline</a:t>
            </a:r>
            <a:endParaRPr/>
          </a:p>
        </p:txBody>
      </p:sp>
      <p:pic>
        <p:nvPicPr>
          <p:cNvPr id="138" name="Google Shape;138;p24"/>
          <p:cNvPicPr preferRelativeResize="0"/>
          <p:nvPr/>
        </p:nvPicPr>
        <p:blipFill>
          <a:blip r:embed="rId3">
            <a:alphaModFix/>
          </a:blip>
          <a:stretch>
            <a:fillRect/>
          </a:stretch>
        </p:blipFill>
        <p:spPr>
          <a:xfrm>
            <a:off x="1280145" y="1175500"/>
            <a:ext cx="6245781" cy="3749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263925" y="458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144" name="Google Shape;14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 sz="2500">
                <a:solidFill>
                  <a:schemeClr val="dk1"/>
                </a:solidFill>
              </a:rPr>
              <a:t>Machine Learning Model </a:t>
            </a:r>
            <a:endParaRPr/>
          </a:p>
          <a:p>
            <a:pPr marL="0" lvl="0" indent="0" algn="l" rtl="0">
              <a:lnSpc>
                <a:spcPct val="7000"/>
              </a:lnSpc>
              <a:spcBef>
                <a:spcPts val="1200"/>
              </a:spcBef>
              <a:spcAft>
                <a:spcPts val="0"/>
              </a:spcAft>
              <a:buNone/>
            </a:pPr>
            <a:r>
              <a:rPr lang="en" sz="1300">
                <a:solidFill>
                  <a:schemeClr val="dk1"/>
                </a:solidFill>
              </a:rPr>
              <a:t>Steps in Logistic Regression : Below steps are required in development of our model</a:t>
            </a:r>
            <a:endParaRPr sz="1300">
              <a:solidFill>
                <a:schemeClr val="dk1"/>
              </a:solidFill>
            </a:endParaRPr>
          </a:p>
          <a:p>
            <a:pPr marL="0" lvl="0" indent="0" algn="l" rtl="0">
              <a:lnSpc>
                <a:spcPct val="150000"/>
              </a:lnSpc>
              <a:spcBef>
                <a:spcPts val="0"/>
              </a:spcBef>
              <a:spcAft>
                <a:spcPts val="0"/>
              </a:spcAft>
              <a:buNone/>
            </a:pPr>
            <a:endParaRPr sz="1400">
              <a:solidFill>
                <a:schemeClr val="dk1"/>
              </a:solidFill>
            </a:endParaRPr>
          </a:p>
          <a:p>
            <a:pPr marL="0" lvl="0" indent="0" algn="l" rtl="0">
              <a:lnSpc>
                <a:spcPct val="150000"/>
              </a:lnSpc>
              <a:spcBef>
                <a:spcPts val="0"/>
              </a:spcBef>
              <a:spcAft>
                <a:spcPts val="0"/>
              </a:spcAft>
              <a:buNone/>
            </a:pPr>
            <a:r>
              <a:rPr lang="en" sz="1400">
                <a:solidFill>
                  <a:schemeClr val="dk1"/>
                </a:solidFill>
              </a:rPr>
              <a:t>●Data Preprocessing</a:t>
            </a:r>
            <a:endParaRPr sz="1400">
              <a:solidFill>
                <a:schemeClr val="dk1"/>
              </a:solidFill>
            </a:endParaRPr>
          </a:p>
          <a:p>
            <a:pPr marL="0" lvl="0" indent="0" algn="l" rtl="0">
              <a:lnSpc>
                <a:spcPct val="150000"/>
              </a:lnSpc>
              <a:spcBef>
                <a:spcPts val="0"/>
              </a:spcBef>
              <a:spcAft>
                <a:spcPts val="0"/>
              </a:spcAft>
              <a:buNone/>
            </a:pPr>
            <a:r>
              <a:rPr lang="en" sz="1400">
                <a:solidFill>
                  <a:schemeClr val="dk1"/>
                </a:solidFill>
              </a:rPr>
              <a:t>●Exploratory Data Analysis                                                 </a:t>
            </a:r>
            <a:endParaRPr sz="1400">
              <a:solidFill>
                <a:schemeClr val="dk1"/>
              </a:solidFill>
            </a:endParaRPr>
          </a:p>
          <a:p>
            <a:pPr marL="0" lvl="0" indent="0" algn="l" rtl="0">
              <a:lnSpc>
                <a:spcPct val="150000"/>
              </a:lnSpc>
              <a:spcBef>
                <a:spcPts val="0"/>
              </a:spcBef>
              <a:spcAft>
                <a:spcPts val="0"/>
              </a:spcAft>
              <a:buNone/>
            </a:pPr>
            <a:r>
              <a:rPr lang="en" sz="1400">
                <a:solidFill>
                  <a:schemeClr val="dk1"/>
                </a:solidFill>
              </a:rPr>
              <a:t>●Feature Scaling</a:t>
            </a:r>
            <a:endParaRPr sz="1400">
              <a:solidFill>
                <a:schemeClr val="dk1"/>
              </a:solidFill>
            </a:endParaRPr>
          </a:p>
          <a:p>
            <a:pPr marL="0" lvl="0" indent="0" algn="l" rtl="0">
              <a:lnSpc>
                <a:spcPct val="150000"/>
              </a:lnSpc>
              <a:spcBef>
                <a:spcPts val="0"/>
              </a:spcBef>
              <a:spcAft>
                <a:spcPts val="0"/>
              </a:spcAft>
              <a:buNone/>
            </a:pPr>
            <a:r>
              <a:rPr lang="en" sz="1400">
                <a:solidFill>
                  <a:schemeClr val="dk1"/>
                </a:solidFill>
              </a:rPr>
              <a:t>●Logistic Regression</a:t>
            </a:r>
            <a:endParaRPr sz="1400">
              <a:solidFill>
                <a:schemeClr val="dk1"/>
              </a:solidFill>
            </a:endParaRPr>
          </a:p>
          <a:p>
            <a:pPr marL="0" lvl="0" indent="0" algn="l" rtl="0">
              <a:lnSpc>
                <a:spcPct val="150000"/>
              </a:lnSpc>
              <a:spcBef>
                <a:spcPts val="0"/>
              </a:spcBef>
              <a:spcAft>
                <a:spcPts val="0"/>
              </a:spcAft>
              <a:buNone/>
            </a:pPr>
            <a:r>
              <a:rPr lang="en" sz="1400">
                <a:solidFill>
                  <a:schemeClr val="dk1"/>
                </a:solidFill>
              </a:rPr>
              <a:t>●Predicting the Test Result</a:t>
            </a:r>
            <a:endParaRPr sz="1400">
              <a:solidFill>
                <a:schemeClr val="dk1"/>
              </a:solidFill>
            </a:endParaRPr>
          </a:p>
          <a:p>
            <a:pPr marL="0" lvl="0" indent="0" algn="l" rtl="0">
              <a:lnSpc>
                <a:spcPct val="150000"/>
              </a:lnSpc>
              <a:spcBef>
                <a:spcPts val="0"/>
              </a:spcBef>
              <a:spcAft>
                <a:spcPts val="0"/>
              </a:spcAft>
              <a:buNone/>
            </a:pPr>
            <a:r>
              <a:rPr lang="en" sz="1400">
                <a:solidFill>
                  <a:schemeClr val="dk1"/>
                </a:solidFill>
              </a:rPr>
              <a:t>●Test Accuracy of Model</a:t>
            </a:r>
            <a:endParaRPr sz="1400">
              <a:solidFill>
                <a:schemeClr val="dk1"/>
              </a:solidFill>
            </a:endParaRPr>
          </a:p>
          <a:p>
            <a:pPr marL="0" lvl="0" indent="0" algn="l" rtl="0">
              <a:spcBef>
                <a:spcPts val="1200"/>
              </a:spcBef>
              <a:spcAft>
                <a:spcPts val="0"/>
              </a:spcAft>
              <a:buNone/>
            </a:pPr>
            <a:r>
              <a:rPr lang="en" sz="1700">
                <a:solidFill>
                  <a:schemeClr val="dk1"/>
                </a:solidFill>
              </a:rPr>
              <a:t> </a:t>
            </a:r>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Scaling</a:t>
            </a:r>
            <a:endParaRPr/>
          </a:p>
          <a:p>
            <a:pPr marL="0" lvl="0" indent="0" algn="l" rtl="0">
              <a:lnSpc>
                <a:spcPct val="7000"/>
              </a:lnSpc>
              <a:spcBef>
                <a:spcPts val="1200"/>
              </a:spcBef>
              <a:spcAft>
                <a:spcPts val="0"/>
              </a:spcAft>
              <a:buNone/>
            </a:pPr>
            <a:r>
              <a:rPr lang="en" sz="1400">
                <a:solidFill>
                  <a:schemeClr val="dk1"/>
                </a:solidFill>
              </a:rPr>
              <a:t>Helps to normalize range of our features in our data.</a:t>
            </a:r>
            <a:endParaRPr sz="1400">
              <a:solidFill>
                <a:schemeClr val="dk1"/>
              </a:solidFill>
            </a:endParaRPr>
          </a:p>
          <a:p>
            <a:pPr marL="0" lvl="0" indent="0" algn="l" rtl="0">
              <a:lnSpc>
                <a:spcPct val="7000"/>
              </a:lnSpc>
              <a:spcBef>
                <a:spcPts val="1200"/>
              </a:spcBef>
              <a:spcAft>
                <a:spcPts val="0"/>
              </a:spcAft>
              <a:buNone/>
            </a:pPr>
            <a:r>
              <a:rPr lang="en" sz="1400">
                <a:solidFill>
                  <a:schemeClr val="dk1"/>
                </a:solidFill>
              </a:rPr>
              <a:t>Need to scale the data so our machine learning model can interpret these features on the same scale</a:t>
            </a:r>
            <a:endParaRPr sz="1400">
              <a:solidFill>
                <a:schemeClr val="dk1"/>
              </a:solidFill>
            </a:endParaRPr>
          </a:p>
          <a:p>
            <a:pPr marL="0" lvl="0" indent="0" algn="l" rtl="0">
              <a:lnSpc>
                <a:spcPct val="7000"/>
              </a:lnSpc>
              <a:spcBef>
                <a:spcPts val="1200"/>
              </a:spcBef>
              <a:spcAft>
                <a:spcPts val="0"/>
              </a:spcAft>
              <a:buNone/>
            </a:pPr>
            <a:endParaRPr sz="1400">
              <a:solidFill>
                <a:schemeClr val="dk1"/>
              </a:solidFill>
            </a:endParaRPr>
          </a:p>
          <a:p>
            <a:pPr marL="0" lvl="0" indent="0" algn="l" rtl="0">
              <a:spcBef>
                <a:spcPts val="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404513" y="2373350"/>
            <a:ext cx="7629525" cy="144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157" name="Google Shape;157;p27"/>
          <p:cNvSpPr txBox="1">
            <a:spLocks noGrp="1"/>
          </p:cNvSpPr>
          <p:nvPr>
            <p:ph type="body" idx="1"/>
          </p:nvPr>
        </p:nvSpPr>
        <p:spPr>
          <a:xfrm>
            <a:off x="214875" y="953500"/>
            <a:ext cx="8617500" cy="361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Logistic Regression Model</a:t>
            </a:r>
            <a:endParaRPr/>
          </a:p>
          <a:p>
            <a:pPr marL="0" lvl="0" indent="0" algn="l" rtl="0">
              <a:spcBef>
                <a:spcPts val="1200"/>
              </a:spcBef>
              <a:spcAft>
                <a:spcPts val="0"/>
              </a:spcAft>
              <a:buNone/>
            </a:pPr>
            <a:r>
              <a:rPr lang="en"/>
              <a:t>Split Data</a:t>
            </a:r>
            <a:endParaRPr/>
          </a:p>
          <a:p>
            <a:pPr marL="0" lvl="0" indent="0" algn="l" rtl="0">
              <a:spcBef>
                <a:spcPts val="1200"/>
              </a:spcBef>
              <a:spcAft>
                <a:spcPts val="0"/>
              </a:spcAft>
              <a:buNone/>
            </a:pPr>
            <a:endParaRPr/>
          </a:p>
          <a:p>
            <a:pPr marL="0" lvl="0" indent="0" algn="l" rtl="0">
              <a:spcBef>
                <a:spcPts val="1200"/>
              </a:spcBef>
              <a:spcAft>
                <a:spcPts val="0"/>
              </a:spcAft>
              <a:buNone/>
            </a:pPr>
            <a:endParaRPr>
              <a:solidFill>
                <a:schemeClr val="dk1"/>
              </a:solidFill>
              <a:latin typeface="Arial"/>
              <a:ea typeface="Arial"/>
              <a:cs typeface="Arial"/>
              <a:sym typeface="Arial"/>
            </a:endParaRPr>
          </a:p>
          <a:p>
            <a:pPr marL="0" lvl="0" indent="0" algn="l" rtl="0">
              <a:spcBef>
                <a:spcPts val="0"/>
              </a:spcBef>
              <a:spcAft>
                <a:spcPts val="0"/>
              </a:spcAft>
              <a:buNone/>
            </a:pPr>
            <a:r>
              <a:rPr lang="en">
                <a:solidFill>
                  <a:schemeClr val="dk1"/>
                </a:solidFill>
              </a:rPr>
              <a:t>Model</a:t>
            </a:r>
            <a:endParaRPr>
              <a:solidFill>
                <a:schemeClr val="dk1"/>
              </a:solidFill>
            </a:endParaRPr>
          </a:p>
          <a:p>
            <a:pPr marL="0" lvl="0" indent="0" algn="l" rtl="0">
              <a:spcBef>
                <a:spcPts val="0"/>
              </a:spcBef>
              <a:spcAft>
                <a:spcPts val="0"/>
              </a:spcAft>
              <a:buNone/>
            </a:pPr>
            <a:r>
              <a:rPr lang="en" sz="1400">
                <a:solidFill>
                  <a:schemeClr val="dk1"/>
                </a:solidFill>
              </a:rPr>
              <a:t>Accuracy of logistic regression classifier is 70 percent</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p:txBody>
      </p:sp>
      <p:pic>
        <p:nvPicPr>
          <p:cNvPr id="158" name="Google Shape;158;p27"/>
          <p:cNvPicPr preferRelativeResize="0"/>
          <p:nvPr/>
        </p:nvPicPr>
        <p:blipFill rotWithShape="1">
          <a:blip r:embed="rId3">
            <a:alphaModFix/>
          </a:blip>
          <a:srcRect t="-6129" b="6130"/>
          <a:stretch/>
        </p:blipFill>
        <p:spPr>
          <a:xfrm>
            <a:off x="338138" y="2092513"/>
            <a:ext cx="8467725" cy="600075"/>
          </a:xfrm>
          <a:prstGeom prst="rect">
            <a:avLst/>
          </a:prstGeom>
          <a:noFill/>
          <a:ln>
            <a:noFill/>
          </a:ln>
        </p:spPr>
      </p:pic>
      <p:pic>
        <p:nvPicPr>
          <p:cNvPr id="159" name="Google Shape;159;p27"/>
          <p:cNvPicPr preferRelativeResize="0"/>
          <p:nvPr/>
        </p:nvPicPr>
        <p:blipFill>
          <a:blip r:embed="rId4">
            <a:alphaModFix/>
          </a:blip>
          <a:stretch>
            <a:fillRect/>
          </a:stretch>
        </p:blipFill>
        <p:spPr>
          <a:xfrm>
            <a:off x="872925" y="3302400"/>
            <a:ext cx="6687874" cy="169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165" name="Google Shape;16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Testing Accuracy of Model</a:t>
            </a:r>
            <a:endParaRPr>
              <a:solidFill>
                <a:schemeClr val="dk1"/>
              </a:solidFill>
            </a:endParaRPr>
          </a:p>
          <a:p>
            <a:pPr marL="0" lvl="0" indent="0" algn="l" rtl="0">
              <a:spcBef>
                <a:spcPts val="0"/>
              </a:spcBef>
              <a:spcAft>
                <a:spcPts val="0"/>
              </a:spcAft>
              <a:buNone/>
            </a:pPr>
            <a:r>
              <a:rPr lang="en">
                <a:solidFill>
                  <a:schemeClr val="dk1"/>
                </a:solidFill>
              </a:rPr>
              <a:t>Confusion matrix was used to test accuracy of our classification</a:t>
            </a:r>
            <a:endParaRPr/>
          </a:p>
          <a:p>
            <a:pPr marL="0" lvl="0" indent="0" algn="l" rtl="0">
              <a:spcBef>
                <a:spcPts val="0"/>
              </a:spcBef>
              <a:spcAft>
                <a:spcPts val="1200"/>
              </a:spcAft>
              <a:buNone/>
            </a:pPr>
            <a:endParaRPr/>
          </a:p>
        </p:txBody>
      </p:sp>
      <p:pic>
        <p:nvPicPr>
          <p:cNvPr id="166" name="Google Shape;166;p28"/>
          <p:cNvPicPr preferRelativeResize="0"/>
          <p:nvPr/>
        </p:nvPicPr>
        <p:blipFill>
          <a:blip r:embed="rId3">
            <a:alphaModFix/>
          </a:blip>
          <a:stretch>
            <a:fillRect/>
          </a:stretch>
        </p:blipFill>
        <p:spPr>
          <a:xfrm>
            <a:off x="1141500" y="2121850"/>
            <a:ext cx="7131074" cy="236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172" name="Google Shape;172;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Visualize the Data</a:t>
            </a:r>
            <a:endParaRPr/>
          </a:p>
          <a:p>
            <a:pPr marL="0" lvl="0" indent="0" algn="ctr" rtl="0">
              <a:spcBef>
                <a:spcPts val="1200"/>
              </a:spcBef>
              <a:spcAft>
                <a:spcPts val="1200"/>
              </a:spcAft>
              <a:buNone/>
            </a:pPr>
            <a:r>
              <a:rPr lang="en" b="1" u="sng">
                <a:solidFill>
                  <a:srgbClr val="EFEFEF"/>
                </a:solidFill>
                <a:hlinkClick r:id="rId3">
                  <a:extLst>
                    <a:ext uri="{A12FA001-AC4F-418D-AE19-62706E023703}">
                      <ahyp:hlinkClr xmlns:ahyp="http://schemas.microsoft.com/office/drawing/2018/hyperlinkcolor" val="tx"/>
                    </a:ext>
                  </a:extLst>
                </a:hlinkClick>
              </a:rPr>
              <a:t>Tableau Dashboard</a:t>
            </a:r>
            <a:endParaRPr b="1" u="sng">
              <a:solidFill>
                <a:srgbClr val="EFEFEF"/>
              </a:solidFill>
            </a:endParaRPr>
          </a:p>
        </p:txBody>
      </p:sp>
      <p:pic>
        <p:nvPicPr>
          <p:cNvPr id="173" name="Google Shape;173;p29"/>
          <p:cNvPicPr preferRelativeResize="0"/>
          <p:nvPr/>
        </p:nvPicPr>
        <p:blipFill>
          <a:blip r:embed="rId4">
            <a:alphaModFix/>
          </a:blip>
          <a:stretch>
            <a:fillRect/>
          </a:stretch>
        </p:blipFill>
        <p:spPr>
          <a:xfrm>
            <a:off x="1766050" y="2159853"/>
            <a:ext cx="5509876" cy="256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Used</a:t>
            </a:r>
            <a:endParaRPr/>
          </a:p>
        </p:txBody>
      </p:sp>
      <p:sp>
        <p:nvSpPr>
          <p:cNvPr id="179" name="Google Shape;17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457200" lvl="0" indent="-305593" algn="l" rtl="0">
              <a:spcBef>
                <a:spcPts val="0"/>
              </a:spcBef>
              <a:spcAft>
                <a:spcPts val="0"/>
              </a:spcAft>
              <a:buClr>
                <a:srgbClr val="EFEFEF"/>
              </a:buClr>
              <a:buSzPct val="100000"/>
              <a:buChar char="-"/>
            </a:pPr>
            <a:r>
              <a:rPr lang="en" sz="4850">
                <a:solidFill>
                  <a:srgbClr val="EFEFEF"/>
                </a:solidFill>
              </a:rPr>
              <a:t>Preprocessing</a:t>
            </a:r>
            <a:endParaRPr sz="4850">
              <a:solidFill>
                <a:srgbClr val="EFEFEF"/>
              </a:solidFill>
            </a:endParaRPr>
          </a:p>
          <a:p>
            <a:pPr marL="914400" lvl="1" indent="-305593" algn="l" rtl="0">
              <a:spcBef>
                <a:spcPts val="0"/>
              </a:spcBef>
              <a:spcAft>
                <a:spcPts val="0"/>
              </a:spcAft>
              <a:buClr>
                <a:srgbClr val="EFEFEF"/>
              </a:buClr>
              <a:buSzPct val="100000"/>
              <a:buChar char="-"/>
            </a:pPr>
            <a:r>
              <a:rPr lang="en" sz="4850">
                <a:solidFill>
                  <a:srgbClr val="EFEFEF"/>
                </a:solidFill>
              </a:rPr>
              <a:t>Pandas, Numpy, CSV</a:t>
            </a:r>
            <a:endParaRPr sz="4850">
              <a:solidFill>
                <a:srgbClr val="EFEFEF"/>
              </a:solidFill>
            </a:endParaRPr>
          </a:p>
          <a:p>
            <a:pPr marL="914400" lvl="1" indent="-305593" algn="l" rtl="0">
              <a:spcBef>
                <a:spcPts val="0"/>
              </a:spcBef>
              <a:spcAft>
                <a:spcPts val="0"/>
              </a:spcAft>
              <a:buClr>
                <a:srgbClr val="EFEFEF"/>
              </a:buClr>
              <a:buSzPct val="100000"/>
              <a:buChar char="-"/>
            </a:pPr>
            <a:r>
              <a:rPr lang="en" sz="4850">
                <a:solidFill>
                  <a:srgbClr val="EFEFEF"/>
                </a:solidFill>
              </a:rPr>
              <a:t>Matplotlib, Geopandas</a:t>
            </a:r>
            <a:endParaRPr sz="4850">
              <a:solidFill>
                <a:srgbClr val="EFEFEF"/>
              </a:solidFill>
            </a:endParaRPr>
          </a:p>
          <a:p>
            <a:pPr marL="914400" lvl="1" indent="-305593" algn="l" rtl="0">
              <a:spcBef>
                <a:spcPts val="0"/>
              </a:spcBef>
              <a:spcAft>
                <a:spcPts val="0"/>
              </a:spcAft>
              <a:buClr>
                <a:srgbClr val="EFEFEF"/>
              </a:buClr>
              <a:buSzPct val="100000"/>
              <a:buChar char="-"/>
            </a:pPr>
            <a:r>
              <a:rPr lang="en" sz="4850">
                <a:solidFill>
                  <a:srgbClr val="EFEFEF"/>
                </a:solidFill>
              </a:rPr>
              <a:t>Seaborn, Contextily</a:t>
            </a:r>
            <a:endParaRPr sz="4850">
              <a:solidFill>
                <a:srgbClr val="EFEFEF"/>
              </a:solidFill>
            </a:endParaRPr>
          </a:p>
          <a:p>
            <a:pPr marL="914400" lvl="1" indent="-305593" algn="l" rtl="0">
              <a:lnSpc>
                <a:spcPct val="200000"/>
              </a:lnSpc>
              <a:spcBef>
                <a:spcPts val="0"/>
              </a:spcBef>
              <a:spcAft>
                <a:spcPts val="0"/>
              </a:spcAft>
              <a:buClr>
                <a:srgbClr val="EFEFEF"/>
              </a:buClr>
              <a:buSzPct val="100000"/>
              <a:buChar char="-"/>
            </a:pPr>
            <a:r>
              <a:rPr lang="en" sz="4850">
                <a:solidFill>
                  <a:srgbClr val="EFEFEF"/>
                </a:solidFill>
              </a:rPr>
              <a:t>Pygeohash, Polygeohasher</a:t>
            </a:r>
            <a:endParaRPr sz="4850">
              <a:solidFill>
                <a:srgbClr val="EFEFEF"/>
              </a:solidFill>
            </a:endParaRPr>
          </a:p>
          <a:p>
            <a:pPr marL="457200" lvl="0" indent="-305593" algn="l" rtl="0">
              <a:spcBef>
                <a:spcPts val="0"/>
              </a:spcBef>
              <a:spcAft>
                <a:spcPts val="0"/>
              </a:spcAft>
              <a:buClr>
                <a:srgbClr val="EFEFEF"/>
              </a:buClr>
              <a:buSzPct val="100000"/>
              <a:buChar char="-"/>
            </a:pPr>
            <a:r>
              <a:rPr lang="en" sz="4850">
                <a:solidFill>
                  <a:srgbClr val="EFEFEF"/>
                </a:solidFill>
              </a:rPr>
              <a:t> Creating Database</a:t>
            </a:r>
            <a:endParaRPr sz="4850">
              <a:solidFill>
                <a:srgbClr val="EFEFEF"/>
              </a:solidFill>
            </a:endParaRPr>
          </a:p>
          <a:p>
            <a:pPr marL="914400" lvl="1" indent="-305593" algn="l" rtl="0">
              <a:lnSpc>
                <a:spcPct val="200000"/>
              </a:lnSpc>
              <a:spcBef>
                <a:spcPts val="0"/>
              </a:spcBef>
              <a:spcAft>
                <a:spcPts val="0"/>
              </a:spcAft>
              <a:buClr>
                <a:srgbClr val="EFEFEF"/>
              </a:buClr>
              <a:buSzPct val="100000"/>
              <a:buChar char="-"/>
            </a:pPr>
            <a:r>
              <a:rPr lang="en" sz="4850">
                <a:solidFill>
                  <a:srgbClr val="EFEFEF"/>
                </a:solidFill>
              </a:rPr>
              <a:t>PostgresSQL</a:t>
            </a:r>
            <a:endParaRPr sz="4850">
              <a:solidFill>
                <a:srgbClr val="EFEFEF"/>
              </a:solidFill>
            </a:endParaRPr>
          </a:p>
          <a:p>
            <a:pPr marL="457200" lvl="0" indent="-305593" algn="l" rtl="0">
              <a:lnSpc>
                <a:spcPct val="100000"/>
              </a:lnSpc>
              <a:spcBef>
                <a:spcPts val="0"/>
              </a:spcBef>
              <a:spcAft>
                <a:spcPts val="0"/>
              </a:spcAft>
              <a:buClr>
                <a:srgbClr val="EFEFEF"/>
              </a:buClr>
              <a:buSzPct val="100000"/>
              <a:buChar char="-"/>
            </a:pPr>
            <a:r>
              <a:rPr lang="en" sz="4850">
                <a:solidFill>
                  <a:srgbClr val="EFEFEF"/>
                </a:solidFill>
              </a:rPr>
              <a:t>   Connecting to Database</a:t>
            </a:r>
            <a:endParaRPr sz="4850">
              <a:solidFill>
                <a:srgbClr val="EFEFEF"/>
              </a:solidFill>
            </a:endParaRPr>
          </a:p>
          <a:p>
            <a:pPr marL="914400" lvl="1" indent="-305593" algn="l" rtl="0">
              <a:lnSpc>
                <a:spcPct val="200000"/>
              </a:lnSpc>
              <a:spcBef>
                <a:spcPts val="0"/>
              </a:spcBef>
              <a:spcAft>
                <a:spcPts val="0"/>
              </a:spcAft>
              <a:buSzPct val="100000"/>
              <a:buChar char="-"/>
            </a:pPr>
            <a:r>
              <a:rPr lang="en" sz="4850"/>
              <a:t>   </a:t>
            </a:r>
            <a:r>
              <a:rPr lang="en" sz="4850">
                <a:solidFill>
                  <a:schemeClr val="dk1"/>
                </a:solidFill>
              </a:rPr>
              <a:t>SQLAlchemy, Psycopg2 module</a:t>
            </a:r>
            <a:endParaRPr sz="4850">
              <a:solidFill>
                <a:schemeClr val="dk1"/>
              </a:solidFill>
            </a:endParaRPr>
          </a:p>
          <a:p>
            <a:pPr marL="457200" lvl="0" indent="-305593" algn="l" rtl="0">
              <a:spcBef>
                <a:spcPts val="0"/>
              </a:spcBef>
              <a:spcAft>
                <a:spcPts val="0"/>
              </a:spcAft>
              <a:buClr>
                <a:schemeClr val="dk1"/>
              </a:buClr>
              <a:buSzPct val="100000"/>
              <a:buFont typeface="Average"/>
              <a:buChar char="-"/>
            </a:pPr>
            <a:r>
              <a:rPr lang="en" sz="4850">
                <a:solidFill>
                  <a:schemeClr val="dk1"/>
                </a:solidFill>
              </a:rPr>
              <a:t>Machine Learning</a:t>
            </a:r>
            <a:endParaRPr sz="4850">
              <a:solidFill>
                <a:schemeClr val="dk1"/>
              </a:solidFill>
            </a:endParaRPr>
          </a:p>
          <a:p>
            <a:pPr marL="914400" lvl="1" indent="-305593" algn="l" rtl="0">
              <a:spcBef>
                <a:spcPts val="0"/>
              </a:spcBef>
              <a:spcAft>
                <a:spcPts val="0"/>
              </a:spcAft>
              <a:buClr>
                <a:schemeClr val="dk1"/>
              </a:buClr>
              <a:buSzPct val="100000"/>
              <a:buFont typeface="Nunito"/>
              <a:buChar char="-"/>
            </a:pPr>
            <a:r>
              <a:rPr lang="en" sz="4850">
                <a:solidFill>
                  <a:schemeClr val="dk1"/>
                </a:solidFill>
              </a:rPr>
              <a:t>Sklearn.preprocessing</a:t>
            </a:r>
            <a:endParaRPr sz="4850">
              <a:solidFill>
                <a:schemeClr val="dk1"/>
              </a:solidFill>
            </a:endParaRPr>
          </a:p>
          <a:p>
            <a:pPr marL="914400" lvl="1" indent="-305593" algn="l" rtl="0">
              <a:lnSpc>
                <a:spcPct val="200000"/>
              </a:lnSpc>
              <a:spcBef>
                <a:spcPts val="0"/>
              </a:spcBef>
              <a:spcAft>
                <a:spcPts val="0"/>
              </a:spcAft>
              <a:buClr>
                <a:schemeClr val="dk1"/>
              </a:buClr>
              <a:buSzPct val="100000"/>
              <a:buFont typeface="Nunito"/>
              <a:buChar char="-"/>
            </a:pPr>
            <a:r>
              <a:rPr lang="en" sz="4850">
                <a:solidFill>
                  <a:schemeClr val="dk1"/>
                </a:solidFill>
              </a:rPr>
              <a:t>sklearn.metric</a:t>
            </a:r>
            <a:endParaRPr sz="4850">
              <a:solidFill>
                <a:schemeClr val="dk1"/>
              </a:solidFill>
            </a:endParaRPr>
          </a:p>
          <a:p>
            <a:pPr marL="457200" lvl="0" indent="-305593" algn="l" rtl="0">
              <a:spcBef>
                <a:spcPts val="0"/>
              </a:spcBef>
              <a:spcAft>
                <a:spcPts val="0"/>
              </a:spcAft>
              <a:buClr>
                <a:schemeClr val="dk1"/>
              </a:buClr>
              <a:buSzPct val="100000"/>
              <a:buFont typeface="Average"/>
              <a:buChar char="-"/>
            </a:pPr>
            <a:r>
              <a:rPr lang="en" sz="4850">
                <a:solidFill>
                  <a:schemeClr val="dk1"/>
                </a:solidFill>
              </a:rPr>
              <a:t>Dashboard</a:t>
            </a:r>
            <a:endParaRPr sz="4850">
              <a:solidFill>
                <a:schemeClr val="dk1"/>
              </a:solidFill>
            </a:endParaRPr>
          </a:p>
          <a:p>
            <a:pPr marL="914400" lvl="1" indent="-305593" algn="l" rtl="0">
              <a:spcBef>
                <a:spcPts val="0"/>
              </a:spcBef>
              <a:spcAft>
                <a:spcPts val="0"/>
              </a:spcAft>
              <a:buClr>
                <a:schemeClr val="dk1"/>
              </a:buClr>
              <a:buSzPct val="100000"/>
              <a:buFont typeface="Average"/>
              <a:buChar char="-"/>
            </a:pPr>
            <a:r>
              <a:rPr lang="en" sz="4850">
                <a:solidFill>
                  <a:schemeClr val="dk1"/>
                </a:solidFill>
              </a:rPr>
              <a:t>Tableau</a:t>
            </a:r>
            <a:endParaRPr sz="4850">
              <a:solidFill>
                <a:schemeClr val="dk1"/>
              </a:solidFill>
            </a:endParaRPr>
          </a:p>
          <a:p>
            <a:pPr marL="914400" lvl="0" indent="0" algn="l" rtl="0">
              <a:spcBef>
                <a:spcPts val="1200"/>
              </a:spcBef>
              <a:spcAft>
                <a:spcPts val="0"/>
              </a:spcAft>
              <a:buNone/>
            </a:pPr>
            <a:endParaRPr sz="4850">
              <a:solidFill>
                <a:schemeClr val="dk1"/>
              </a:solidFill>
            </a:endParaRPr>
          </a:p>
          <a:p>
            <a:pPr marL="0" lvl="0" indent="0" algn="l" rtl="0">
              <a:spcBef>
                <a:spcPts val="1200"/>
              </a:spcBef>
              <a:spcAft>
                <a:spcPts val="1200"/>
              </a:spcAft>
              <a:buNone/>
            </a:pPr>
            <a:endParaRPr/>
          </a:p>
        </p:txBody>
      </p:sp>
      <p:pic>
        <p:nvPicPr>
          <p:cNvPr id="180" name="Google Shape;180;p30"/>
          <p:cNvPicPr preferRelativeResize="0"/>
          <p:nvPr/>
        </p:nvPicPr>
        <p:blipFill>
          <a:blip r:embed="rId3">
            <a:alphaModFix/>
          </a:blip>
          <a:stretch>
            <a:fillRect/>
          </a:stretch>
        </p:blipFill>
        <p:spPr>
          <a:xfrm>
            <a:off x="4225625" y="810375"/>
            <a:ext cx="4244849" cy="328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 for Future Analysis</a:t>
            </a:r>
            <a:endParaRPr/>
          </a:p>
        </p:txBody>
      </p:sp>
      <p:sp>
        <p:nvSpPr>
          <p:cNvPr id="186" name="Google Shape;18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Explore other features for correlation</a:t>
            </a:r>
            <a:endParaRPr/>
          </a:p>
          <a:p>
            <a:pPr marL="457200" lvl="0" indent="-342900" algn="l" rtl="0">
              <a:spcBef>
                <a:spcPts val="0"/>
              </a:spcBef>
              <a:spcAft>
                <a:spcPts val="0"/>
              </a:spcAft>
              <a:buSzPts val="1800"/>
              <a:buChar char="-"/>
            </a:pPr>
            <a:r>
              <a:rPr lang="en"/>
              <a:t>Make other analysis based on the severity of the storm</a:t>
            </a:r>
            <a:endParaRPr/>
          </a:p>
          <a:p>
            <a:pPr marL="457200" lvl="0" indent="-342900" algn="l" rtl="0">
              <a:spcBef>
                <a:spcPts val="0"/>
              </a:spcBef>
              <a:spcAft>
                <a:spcPts val="0"/>
              </a:spcAft>
              <a:buSzPts val="1800"/>
              <a:buChar char="-"/>
            </a:pPr>
            <a:r>
              <a:rPr lang="en"/>
              <a:t>Explore a different machine learning model to achieve different results</a:t>
            </a:r>
            <a:endParaRPr/>
          </a:p>
        </p:txBody>
      </p:sp>
      <p:pic>
        <p:nvPicPr>
          <p:cNvPr id="187" name="Google Shape;187;p31"/>
          <p:cNvPicPr preferRelativeResize="0"/>
          <p:nvPr/>
        </p:nvPicPr>
        <p:blipFill>
          <a:blip r:embed="rId3">
            <a:alphaModFix/>
          </a:blip>
          <a:stretch>
            <a:fillRect/>
          </a:stretch>
        </p:blipFill>
        <p:spPr>
          <a:xfrm>
            <a:off x="2111125" y="2369697"/>
            <a:ext cx="4493475" cy="252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738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600"/>
              <a:t>Agenda</a:t>
            </a:r>
            <a:endParaRPr sz="3600"/>
          </a:p>
        </p:txBody>
      </p:sp>
      <p:sp>
        <p:nvSpPr>
          <p:cNvPr id="66" name="Google Shape;66;p14"/>
          <p:cNvSpPr txBox="1">
            <a:spLocks noGrp="1"/>
          </p:cNvSpPr>
          <p:nvPr>
            <p:ph type="body" idx="1"/>
          </p:nvPr>
        </p:nvSpPr>
        <p:spPr>
          <a:xfrm>
            <a:off x="230300" y="1584275"/>
            <a:ext cx="8264400" cy="222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Purpose &amp; Data Exploration</a:t>
            </a:r>
            <a:endParaRPr/>
          </a:p>
          <a:p>
            <a:pPr marL="457200" lvl="0" indent="-342900" algn="l" rtl="0">
              <a:spcBef>
                <a:spcPts val="0"/>
              </a:spcBef>
              <a:spcAft>
                <a:spcPts val="0"/>
              </a:spcAft>
              <a:buSzPts val="1800"/>
              <a:buChar char="-"/>
            </a:pPr>
            <a:r>
              <a:rPr lang="en"/>
              <a:t>Data Preprocessing &amp; Structure</a:t>
            </a:r>
            <a:endParaRPr/>
          </a:p>
          <a:p>
            <a:pPr marL="457200" lvl="0" indent="-342900" algn="l" rtl="0">
              <a:spcBef>
                <a:spcPts val="0"/>
              </a:spcBef>
              <a:spcAft>
                <a:spcPts val="0"/>
              </a:spcAft>
              <a:buSzPts val="1800"/>
              <a:buChar char="-"/>
            </a:pPr>
            <a:r>
              <a:rPr lang="en"/>
              <a:t>Database Structure &amp; Creation </a:t>
            </a:r>
            <a:endParaRPr/>
          </a:p>
          <a:p>
            <a:pPr marL="457200" lvl="0" indent="-342900" algn="l" rtl="0">
              <a:spcBef>
                <a:spcPts val="0"/>
              </a:spcBef>
              <a:spcAft>
                <a:spcPts val="0"/>
              </a:spcAft>
              <a:buSzPts val="1800"/>
              <a:buChar char="-"/>
            </a:pPr>
            <a:r>
              <a:rPr lang="en"/>
              <a:t>Data Analysis &amp; Machine Learning</a:t>
            </a:r>
            <a:endParaRPr/>
          </a:p>
          <a:p>
            <a:pPr marL="457200" lvl="0" indent="-342900" algn="l" rtl="0">
              <a:spcBef>
                <a:spcPts val="0"/>
              </a:spcBef>
              <a:spcAft>
                <a:spcPts val="0"/>
              </a:spcAft>
              <a:buSzPts val="1800"/>
              <a:buChar char="-"/>
            </a:pPr>
            <a:r>
              <a:rPr lang="en"/>
              <a:t>Visualizations and Dashboard</a:t>
            </a:r>
            <a:endParaRPr/>
          </a:p>
          <a:p>
            <a:pPr marL="457200" lvl="0" indent="-342900" algn="l" rtl="0">
              <a:spcBef>
                <a:spcPts val="0"/>
              </a:spcBef>
              <a:spcAft>
                <a:spcPts val="0"/>
              </a:spcAft>
              <a:buSzPts val="1800"/>
              <a:buChar char="-"/>
            </a:pPr>
            <a:r>
              <a:rPr lang="en"/>
              <a:t>Tools &amp; Recommendations</a:t>
            </a:r>
            <a:endParaRPr/>
          </a:p>
        </p:txBody>
      </p:sp>
      <p:pic>
        <p:nvPicPr>
          <p:cNvPr id="67" name="Google Shape;67;p14"/>
          <p:cNvPicPr preferRelativeResize="0"/>
          <p:nvPr/>
        </p:nvPicPr>
        <p:blipFill>
          <a:blip r:embed="rId3">
            <a:alphaModFix/>
          </a:blip>
          <a:stretch>
            <a:fillRect/>
          </a:stretch>
        </p:blipFill>
        <p:spPr>
          <a:xfrm>
            <a:off x="4682300" y="789150"/>
            <a:ext cx="3994575" cy="33288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738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600"/>
              <a:t>Purpose</a:t>
            </a:r>
            <a:endParaRPr sz="3600"/>
          </a:p>
        </p:txBody>
      </p:sp>
      <p:sp>
        <p:nvSpPr>
          <p:cNvPr id="73" name="Google Shape;73;p15"/>
          <p:cNvSpPr txBox="1">
            <a:spLocks noGrp="1"/>
          </p:cNvSpPr>
          <p:nvPr>
            <p:ph type="body" idx="1"/>
          </p:nvPr>
        </p:nvSpPr>
        <p:spPr>
          <a:xfrm>
            <a:off x="311700" y="1835900"/>
            <a:ext cx="8264400" cy="222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Analyze weather patterns among the east coast</a:t>
            </a:r>
            <a:endParaRPr/>
          </a:p>
          <a:p>
            <a:pPr marL="457200" lvl="0" indent="-342900" algn="l" rtl="0">
              <a:spcBef>
                <a:spcPts val="0"/>
              </a:spcBef>
              <a:spcAft>
                <a:spcPts val="0"/>
              </a:spcAft>
              <a:buSzPts val="1800"/>
              <a:buChar char="-"/>
            </a:pPr>
            <a:r>
              <a:rPr lang="en"/>
              <a:t>Predict the likelihood of bad weather</a:t>
            </a:r>
            <a:endParaRPr/>
          </a:p>
          <a:p>
            <a:pPr marL="457200" lvl="0" indent="-342900" algn="l" rtl="0">
              <a:spcBef>
                <a:spcPts val="0"/>
              </a:spcBef>
              <a:spcAft>
                <a:spcPts val="0"/>
              </a:spcAft>
              <a:buSzPts val="1800"/>
              <a:buChar char="-"/>
            </a:pPr>
            <a:r>
              <a:rPr lang="en"/>
              <a:t>Determine factors contributing to storm strikes in Florida</a:t>
            </a:r>
            <a:endParaRPr/>
          </a:p>
          <a:p>
            <a:pPr marL="457200" lvl="0" indent="-342900" algn="l" rtl="0">
              <a:spcBef>
                <a:spcPts val="0"/>
              </a:spcBef>
              <a:spcAft>
                <a:spcPts val="0"/>
              </a:spcAft>
              <a:buSzPts val="1800"/>
              <a:buChar char="-"/>
            </a:pPr>
            <a:r>
              <a:rPr lang="en"/>
              <a:t>Provide analysis for meteorologists</a:t>
            </a:r>
            <a:endParaRPr/>
          </a:p>
        </p:txBody>
      </p:sp>
      <p:pic>
        <p:nvPicPr>
          <p:cNvPr id="74" name="Google Shape;74;p15"/>
          <p:cNvPicPr preferRelativeResize="0"/>
          <p:nvPr/>
        </p:nvPicPr>
        <p:blipFill>
          <a:blip r:embed="rId3">
            <a:alphaModFix/>
          </a:blip>
          <a:stretch>
            <a:fillRect/>
          </a:stretch>
        </p:blipFill>
        <p:spPr>
          <a:xfrm>
            <a:off x="6716049" y="204000"/>
            <a:ext cx="2116350" cy="1373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 Phase</a:t>
            </a:r>
            <a:endParaRPr/>
          </a:p>
        </p:txBody>
      </p:sp>
      <p:sp>
        <p:nvSpPr>
          <p:cNvPr id="80" name="Google Shape;80;p16"/>
          <p:cNvSpPr txBox="1">
            <a:spLocks noGrp="1"/>
          </p:cNvSpPr>
          <p:nvPr>
            <p:ph type="body" idx="1"/>
          </p:nvPr>
        </p:nvSpPr>
        <p:spPr>
          <a:xfrm>
            <a:off x="311700" y="112092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Questions we want to answer</a:t>
            </a:r>
            <a:endParaRPr sz="2100"/>
          </a:p>
          <a:p>
            <a:pPr marL="914400" lvl="1" indent="-361950" algn="l" rtl="0">
              <a:spcBef>
                <a:spcPts val="0"/>
              </a:spcBef>
              <a:spcAft>
                <a:spcPts val="0"/>
              </a:spcAft>
              <a:buSzPts val="2100"/>
              <a:buChar char="-"/>
            </a:pPr>
            <a:r>
              <a:rPr lang="en" sz="2100"/>
              <a:t>What factors contribute to storm strikes in Florida?</a:t>
            </a:r>
            <a:endParaRPr sz="2100"/>
          </a:p>
          <a:p>
            <a:pPr marL="914400" lvl="1" indent="-361950" algn="l" rtl="0">
              <a:spcBef>
                <a:spcPts val="0"/>
              </a:spcBef>
              <a:spcAft>
                <a:spcPts val="0"/>
              </a:spcAft>
              <a:buSzPts val="2100"/>
              <a:buChar char="-"/>
            </a:pPr>
            <a:r>
              <a:rPr lang="en" sz="2100"/>
              <a:t>What weather patterns did we observe with our data?</a:t>
            </a:r>
            <a:endParaRPr sz="2100"/>
          </a:p>
          <a:p>
            <a:pPr marL="457200" lvl="0" indent="0" algn="l" rtl="0">
              <a:spcBef>
                <a:spcPts val="1200"/>
              </a:spcBef>
              <a:spcAft>
                <a:spcPts val="0"/>
              </a:spcAft>
              <a:buNone/>
            </a:pPr>
            <a:endParaRPr sz="2100"/>
          </a:p>
          <a:p>
            <a:pPr marL="457200" lvl="0" indent="-361950" algn="l" rtl="0">
              <a:spcBef>
                <a:spcPts val="1200"/>
              </a:spcBef>
              <a:spcAft>
                <a:spcPts val="0"/>
              </a:spcAft>
              <a:buSzPts val="2100"/>
              <a:buChar char="-"/>
            </a:pPr>
            <a:r>
              <a:rPr lang="en" sz="2100"/>
              <a:t>Finding the best data that fits our needs</a:t>
            </a:r>
            <a:endParaRPr sz="2100"/>
          </a:p>
          <a:p>
            <a:pPr marL="914400" lvl="1" indent="-361950" algn="l" rtl="0">
              <a:spcBef>
                <a:spcPts val="0"/>
              </a:spcBef>
              <a:spcAft>
                <a:spcPts val="0"/>
              </a:spcAft>
              <a:buSzPts val="2100"/>
              <a:buChar char="-"/>
            </a:pPr>
            <a:r>
              <a:rPr lang="en" sz="2100"/>
              <a:t>How do we filter our data to suit our analysis?</a:t>
            </a:r>
            <a:endParaRPr sz="2100"/>
          </a:p>
          <a:p>
            <a:pPr marL="914400" lvl="1" indent="-361950" algn="l" rtl="0">
              <a:spcBef>
                <a:spcPts val="0"/>
              </a:spcBef>
              <a:spcAft>
                <a:spcPts val="0"/>
              </a:spcAft>
              <a:buSzPts val="2100"/>
              <a:buChar char="-"/>
            </a:pPr>
            <a:r>
              <a:rPr lang="en" sz="2100"/>
              <a:t>What database structure can we use to present our findings?</a:t>
            </a:r>
            <a:endParaRPr sz="2100"/>
          </a:p>
          <a:p>
            <a:pPr marL="914400" lvl="1" indent="-361950" algn="l" rtl="0">
              <a:spcBef>
                <a:spcPts val="0"/>
              </a:spcBef>
              <a:spcAft>
                <a:spcPts val="0"/>
              </a:spcAft>
              <a:buSzPts val="2100"/>
              <a:buChar char="-"/>
            </a:pPr>
            <a:r>
              <a:rPr lang="en" sz="2100"/>
              <a:t>What are the optimal tools to present our data?</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86" name="Google Shape;86;p17"/>
          <p:cNvSpPr txBox="1">
            <a:spLocks noGrp="1"/>
          </p:cNvSpPr>
          <p:nvPr>
            <p:ph type="body" idx="1"/>
          </p:nvPr>
        </p:nvSpPr>
        <p:spPr>
          <a:xfrm>
            <a:off x="311700" y="1223925"/>
            <a:ext cx="8520600" cy="3682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EFEFEF"/>
                </a:solidFill>
              </a:rPr>
              <a:t>Data Sources:</a:t>
            </a:r>
            <a:endParaRPr>
              <a:solidFill>
                <a:srgbClr val="EFEFEF"/>
              </a:solidFill>
            </a:endParaRPr>
          </a:p>
          <a:p>
            <a:pPr marL="457200" lvl="0" indent="-342900" algn="l" rtl="0">
              <a:spcBef>
                <a:spcPts val="1200"/>
              </a:spcBef>
              <a:spcAft>
                <a:spcPts val="0"/>
              </a:spcAft>
              <a:buClr>
                <a:srgbClr val="EFEFEF"/>
              </a:buClr>
              <a:buSzPts val="1800"/>
              <a:buChar char="●"/>
            </a:pPr>
            <a:r>
              <a:rPr lang="en">
                <a:solidFill>
                  <a:srgbClr val="EFEFEF"/>
                </a:solidFill>
              </a:rPr>
              <a:t>Storm Events DB from NOAA.gov (CSV file)</a:t>
            </a:r>
            <a:endParaRPr>
              <a:solidFill>
                <a:srgbClr val="EFEFEF"/>
              </a:solidFill>
            </a:endParaRPr>
          </a:p>
          <a:p>
            <a:pPr marL="457200" lvl="0" indent="-342900" algn="l" rtl="0">
              <a:spcBef>
                <a:spcPts val="0"/>
              </a:spcBef>
              <a:spcAft>
                <a:spcPts val="0"/>
              </a:spcAft>
              <a:buClr>
                <a:srgbClr val="EFEFEF"/>
              </a:buClr>
              <a:buSzPts val="1800"/>
              <a:buChar char="●"/>
            </a:pPr>
            <a:r>
              <a:rPr lang="en">
                <a:solidFill>
                  <a:srgbClr val="EFEFEF"/>
                </a:solidFill>
              </a:rPr>
              <a:t>Geojson of US states from GitHub</a:t>
            </a:r>
            <a:endParaRPr>
              <a:solidFill>
                <a:srgbClr val="EFEFEF"/>
              </a:solidFill>
            </a:endParaRPr>
          </a:p>
          <a:p>
            <a:pPr marL="0" lvl="0" indent="0" algn="l" rtl="0">
              <a:spcBef>
                <a:spcPts val="1200"/>
              </a:spcBef>
              <a:spcAft>
                <a:spcPts val="0"/>
              </a:spcAft>
              <a:buNone/>
            </a:pPr>
            <a:r>
              <a:rPr lang="en">
                <a:solidFill>
                  <a:srgbClr val="EFEFEF"/>
                </a:solidFill>
              </a:rPr>
              <a:t>Preprocessing steps:</a:t>
            </a:r>
            <a:endParaRPr>
              <a:solidFill>
                <a:srgbClr val="EFEFEF"/>
              </a:solidFill>
            </a:endParaRPr>
          </a:p>
          <a:p>
            <a:pPr marL="457200" lvl="0" indent="-342900" algn="l" rtl="0">
              <a:spcBef>
                <a:spcPts val="1200"/>
              </a:spcBef>
              <a:spcAft>
                <a:spcPts val="0"/>
              </a:spcAft>
              <a:buClr>
                <a:srgbClr val="EFEFEF"/>
              </a:buClr>
              <a:buSzPts val="1800"/>
              <a:buChar char="●"/>
            </a:pPr>
            <a:r>
              <a:rPr lang="en">
                <a:solidFill>
                  <a:srgbClr val="EFEFEF"/>
                </a:solidFill>
              </a:rPr>
              <a:t>Data files are imported to Pandas dataframes.</a:t>
            </a:r>
            <a:endParaRPr>
              <a:solidFill>
                <a:srgbClr val="EFEFEF"/>
              </a:solidFill>
            </a:endParaRPr>
          </a:p>
          <a:p>
            <a:pPr marL="457200" lvl="0" indent="-342900" algn="l" rtl="0">
              <a:spcBef>
                <a:spcPts val="0"/>
              </a:spcBef>
              <a:spcAft>
                <a:spcPts val="0"/>
              </a:spcAft>
              <a:buClr>
                <a:srgbClr val="EFEFEF"/>
              </a:buClr>
              <a:buSzPts val="1800"/>
              <a:buChar char="●"/>
            </a:pPr>
            <a:r>
              <a:rPr lang="en">
                <a:solidFill>
                  <a:srgbClr val="EFEFEF"/>
                </a:solidFill>
              </a:rPr>
              <a:t>Unnamed storms are dropped from dataframe.</a:t>
            </a:r>
            <a:endParaRPr>
              <a:solidFill>
                <a:srgbClr val="EFEFEF"/>
              </a:solidFill>
            </a:endParaRPr>
          </a:p>
          <a:p>
            <a:pPr marL="457200" lvl="0" indent="-342900" algn="l" rtl="0">
              <a:spcBef>
                <a:spcPts val="0"/>
              </a:spcBef>
              <a:spcAft>
                <a:spcPts val="0"/>
              </a:spcAft>
              <a:buClr>
                <a:srgbClr val="EFEFEF"/>
              </a:buClr>
              <a:buSzPts val="1800"/>
              <a:buChar char="●"/>
            </a:pPr>
            <a:r>
              <a:rPr lang="en">
                <a:solidFill>
                  <a:srgbClr val="EFEFEF"/>
                </a:solidFill>
              </a:rPr>
              <a:t>Data is mapped in Pandas to view data points.</a:t>
            </a:r>
            <a:endParaRPr>
              <a:solidFill>
                <a:srgbClr val="EFEFEF"/>
              </a:solidFill>
            </a:endParaRPr>
          </a:p>
          <a:p>
            <a:pPr marL="0" lvl="0" indent="0" algn="l" rtl="0">
              <a:spcBef>
                <a:spcPts val="1200"/>
              </a:spcBef>
              <a:spcAft>
                <a:spcPts val="0"/>
              </a:spcAft>
              <a:buNone/>
            </a:pPr>
            <a:endParaRPr>
              <a:solidFill>
                <a:srgbClr val="EFEFEF"/>
              </a:solidFill>
            </a:endParaRPr>
          </a:p>
          <a:p>
            <a:pPr marL="0" lvl="0" indent="0" algn="l" rtl="0">
              <a:spcBef>
                <a:spcPts val="1200"/>
              </a:spcBef>
              <a:spcAft>
                <a:spcPts val="1200"/>
              </a:spcAft>
              <a:buNone/>
            </a:pPr>
            <a:endParaRPr>
              <a:solidFill>
                <a:srgbClr val="EFEFEF"/>
              </a:solidFill>
            </a:endParaRPr>
          </a:p>
        </p:txBody>
      </p:sp>
      <p:pic>
        <p:nvPicPr>
          <p:cNvPr id="87" name="Google Shape;87;p17"/>
          <p:cNvPicPr preferRelativeResize="0"/>
          <p:nvPr/>
        </p:nvPicPr>
        <p:blipFill>
          <a:blip r:embed="rId3">
            <a:alphaModFix/>
          </a:blip>
          <a:stretch>
            <a:fillRect/>
          </a:stretch>
        </p:blipFill>
        <p:spPr>
          <a:xfrm>
            <a:off x="5477375" y="1751850"/>
            <a:ext cx="3447625" cy="193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93" name="Google Shape;93;p18"/>
          <p:cNvSpPr txBox="1">
            <a:spLocks noGrp="1"/>
          </p:cNvSpPr>
          <p:nvPr>
            <p:ph type="body" idx="1"/>
          </p:nvPr>
        </p:nvSpPr>
        <p:spPr>
          <a:xfrm>
            <a:off x="259100" y="1100675"/>
            <a:ext cx="8520600" cy="3787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solidFill>
                  <a:srgbClr val="EFEFEF"/>
                </a:solidFill>
              </a:rPr>
              <a:t>Preprocessing steps (cont.):</a:t>
            </a:r>
            <a:endParaRPr>
              <a:solidFill>
                <a:srgbClr val="EFEFEF"/>
              </a:solidFill>
            </a:endParaRPr>
          </a:p>
          <a:p>
            <a:pPr marL="457200" lvl="0" indent="-317182" algn="l" rtl="0">
              <a:spcBef>
                <a:spcPts val="1200"/>
              </a:spcBef>
              <a:spcAft>
                <a:spcPts val="0"/>
              </a:spcAft>
              <a:buClr>
                <a:srgbClr val="EFEFEF"/>
              </a:buClr>
              <a:buSzPct val="100000"/>
              <a:buChar char="●"/>
            </a:pPr>
            <a:r>
              <a:rPr lang="en">
                <a:solidFill>
                  <a:srgbClr val="EFEFEF"/>
                </a:solidFill>
              </a:rPr>
              <a:t>Geohash columns are created for latitude and longitude coordinates using pygeohash.</a:t>
            </a:r>
            <a:endParaRPr>
              <a:solidFill>
                <a:srgbClr val="EFEFEF"/>
              </a:solidFill>
            </a:endParaRPr>
          </a:p>
          <a:p>
            <a:pPr marL="457200" lvl="0" indent="0" algn="l" rtl="0">
              <a:spcBef>
                <a:spcPts val="1200"/>
              </a:spcBef>
              <a:spcAft>
                <a:spcPts val="0"/>
              </a:spcAft>
              <a:buNone/>
            </a:pPr>
            <a:endParaRPr>
              <a:solidFill>
                <a:srgbClr val="EFEFEF"/>
              </a:solidFill>
            </a:endParaRPr>
          </a:p>
          <a:p>
            <a:pPr marL="0" lvl="0" indent="0" algn="l" rtl="0">
              <a:spcBef>
                <a:spcPts val="1200"/>
              </a:spcBef>
              <a:spcAft>
                <a:spcPts val="0"/>
              </a:spcAft>
              <a:buNone/>
            </a:pPr>
            <a:endParaRPr>
              <a:solidFill>
                <a:srgbClr val="EFEFEF"/>
              </a:solidFill>
            </a:endParaRPr>
          </a:p>
          <a:p>
            <a:pPr marL="0" lvl="0" indent="0" algn="l" rtl="0">
              <a:spcBef>
                <a:spcPts val="1200"/>
              </a:spcBef>
              <a:spcAft>
                <a:spcPts val="0"/>
              </a:spcAft>
              <a:buNone/>
            </a:pPr>
            <a:endParaRPr>
              <a:solidFill>
                <a:srgbClr val="EFEFEF"/>
              </a:solidFill>
            </a:endParaRPr>
          </a:p>
          <a:p>
            <a:pPr marL="457200" lvl="0" indent="-317182" algn="l" rtl="0">
              <a:spcBef>
                <a:spcPts val="1200"/>
              </a:spcBef>
              <a:spcAft>
                <a:spcPts val="0"/>
              </a:spcAft>
              <a:buClr>
                <a:srgbClr val="EFEFEF"/>
              </a:buClr>
              <a:buSzPct val="100000"/>
              <a:buChar char="●"/>
            </a:pPr>
            <a:r>
              <a:rPr lang="en">
                <a:solidFill>
                  <a:srgbClr val="EFEFEF"/>
                </a:solidFill>
              </a:rPr>
              <a:t>Geohash encodes a geographic location into a string of letters and digits.</a:t>
            </a:r>
            <a:endParaRPr>
              <a:solidFill>
                <a:srgbClr val="EFEFEF"/>
              </a:solidFill>
            </a:endParaRPr>
          </a:p>
          <a:p>
            <a:pPr marL="457200" lvl="0" indent="-317182" algn="l" rtl="0">
              <a:spcBef>
                <a:spcPts val="0"/>
              </a:spcBef>
              <a:spcAft>
                <a:spcPts val="0"/>
              </a:spcAft>
              <a:buClr>
                <a:srgbClr val="EFEFEF"/>
              </a:buClr>
              <a:buSzPct val="100000"/>
              <a:buChar char="●"/>
            </a:pPr>
            <a:r>
              <a:rPr lang="en">
                <a:solidFill>
                  <a:srgbClr val="EFEFEF"/>
                </a:solidFill>
              </a:rPr>
              <a:t>The length of the geohash determines the area covered by the geohash.</a:t>
            </a:r>
            <a:endParaRPr>
              <a:solidFill>
                <a:srgbClr val="EFEFEF"/>
              </a:solidFill>
            </a:endParaRPr>
          </a:p>
          <a:p>
            <a:pPr marL="457200" lvl="0" indent="-317182" algn="l" rtl="0">
              <a:spcBef>
                <a:spcPts val="0"/>
              </a:spcBef>
              <a:spcAft>
                <a:spcPts val="0"/>
              </a:spcAft>
              <a:buClr>
                <a:srgbClr val="EFEFEF"/>
              </a:buClr>
              <a:buSzPct val="100000"/>
              <a:buChar char="●"/>
            </a:pPr>
            <a:r>
              <a:rPr lang="en">
                <a:solidFill>
                  <a:srgbClr val="EFEFEF"/>
                </a:solidFill>
              </a:rPr>
              <a:t>In our analysis we are using the following geohash lengths.  </a:t>
            </a:r>
            <a:endParaRPr>
              <a:solidFill>
                <a:srgbClr val="EFEFEF"/>
              </a:solidFill>
            </a:endParaRPr>
          </a:p>
          <a:p>
            <a:pPr marL="0" lvl="0" indent="0" algn="l" rtl="0">
              <a:spcBef>
                <a:spcPts val="1200"/>
              </a:spcBef>
              <a:spcAft>
                <a:spcPts val="0"/>
              </a:spcAft>
              <a:buNone/>
            </a:pPr>
            <a:endParaRPr>
              <a:solidFill>
                <a:srgbClr val="EFEFEF"/>
              </a:solidFill>
            </a:endParaRPr>
          </a:p>
          <a:p>
            <a:pPr marL="0" lvl="0" indent="0" algn="l" rtl="0">
              <a:spcBef>
                <a:spcPts val="1200"/>
              </a:spcBef>
              <a:spcAft>
                <a:spcPts val="0"/>
              </a:spcAft>
              <a:buNone/>
            </a:pPr>
            <a:endParaRPr>
              <a:solidFill>
                <a:srgbClr val="EFEFEF"/>
              </a:solidFill>
            </a:endParaRPr>
          </a:p>
          <a:p>
            <a:pPr marL="0" lvl="0" indent="0" algn="l" rtl="0">
              <a:spcBef>
                <a:spcPts val="1200"/>
              </a:spcBef>
              <a:spcAft>
                <a:spcPts val="1200"/>
              </a:spcAft>
              <a:buNone/>
            </a:pPr>
            <a:endParaRPr>
              <a:solidFill>
                <a:srgbClr val="EFEFEF"/>
              </a:solidFill>
            </a:endParaRPr>
          </a:p>
        </p:txBody>
      </p:sp>
      <p:graphicFrame>
        <p:nvGraphicFramePr>
          <p:cNvPr id="94" name="Google Shape;94;p18"/>
          <p:cNvGraphicFramePr/>
          <p:nvPr/>
        </p:nvGraphicFramePr>
        <p:xfrm>
          <a:off x="1234425" y="3840150"/>
          <a:ext cx="3000000" cy="3000000"/>
        </p:xfrm>
        <a:graphic>
          <a:graphicData uri="http://schemas.openxmlformats.org/drawingml/2006/table">
            <a:tbl>
              <a:tblPr>
                <a:noFill/>
                <a:tableStyleId>{53E8FF1C-02E8-4BE4-8CFC-B101146369F7}</a:tableStyleId>
              </a:tblPr>
              <a:tblGrid>
                <a:gridCol w="733125">
                  <a:extLst>
                    <a:ext uri="{9D8B030D-6E8A-4147-A177-3AD203B41FA5}">
                      <a16:colId xmlns:a16="http://schemas.microsoft.com/office/drawing/2014/main" val="20000"/>
                    </a:ext>
                  </a:extLst>
                </a:gridCol>
                <a:gridCol w="1003850">
                  <a:extLst>
                    <a:ext uri="{9D8B030D-6E8A-4147-A177-3AD203B41FA5}">
                      <a16:colId xmlns:a16="http://schemas.microsoft.com/office/drawing/2014/main" val="20001"/>
                    </a:ext>
                  </a:extLst>
                </a:gridCol>
                <a:gridCol w="1397750">
                  <a:extLst>
                    <a:ext uri="{9D8B030D-6E8A-4147-A177-3AD203B41FA5}">
                      <a16:colId xmlns:a16="http://schemas.microsoft.com/office/drawing/2014/main" val="20002"/>
                    </a:ext>
                  </a:extLst>
                </a:gridCol>
              </a:tblGrid>
              <a:tr h="376650">
                <a:tc>
                  <a:txBody>
                    <a:bodyPr/>
                    <a:lstStyle/>
                    <a:p>
                      <a:pPr marL="0" lvl="0" indent="0" algn="l" rtl="0">
                        <a:spcBef>
                          <a:spcPts val="0"/>
                        </a:spcBef>
                        <a:spcAft>
                          <a:spcPts val="0"/>
                        </a:spcAft>
                        <a:buNone/>
                      </a:pPr>
                      <a:r>
                        <a:rPr lang="en" sz="1000">
                          <a:solidFill>
                            <a:srgbClr val="FFFFFF"/>
                          </a:solidFill>
                        </a:rPr>
                        <a:t>Geohash Level</a:t>
                      </a:r>
                      <a:endParaRPr sz="1000">
                        <a:solidFill>
                          <a:srgbClr val="FFFFFF"/>
                        </a:solidFill>
                      </a:endParaRPr>
                    </a:p>
                  </a:txBody>
                  <a:tcPr marL="91425" marR="91425" marT="91425" marB="91425"/>
                </a:tc>
                <a:tc>
                  <a:txBody>
                    <a:bodyPr/>
                    <a:lstStyle/>
                    <a:p>
                      <a:pPr marL="0" lvl="0" indent="0" algn="l" rtl="0">
                        <a:spcBef>
                          <a:spcPts val="0"/>
                        </a:spcBef>
                        <a:spcAft>
                          <a:spcPts val="0"/>
                        </a:spcAft>
                        <a:buNone/>
                      </a:pPr>
                      <a:r>
                        <a:rPr lang="en" sz="1000">
                          <a:solidFill>
                            <a:srgbClr val="FFFFFF"/>
                          </a:solidFill>
                        </a:rPr>
                        <a:t>CellWidth</a:t>
                      </a:r>
                      <a:endParaRPr sz="1000">
                        <a:solidFill>
                          <a:srgbClr val="FFFFFF"/>
                        </a:solidFill>
                      </a:endParaRPr>
                    </a:p>
                  </a:txBody>
                  <a:tcPr marL="91425" marR="91425" marT="91425" marB="91425"/>
                </a:tc>
                <a:tc>
                  <a:txBody>
                    <a:bodyPr/>
                    <a:lstStyle/>
                    <a:p>
                      <a:pPr marL="0" lvl="0" indent="0" algn="l" rtl="0">
                        <a:spcBef>
                          <a:spcPts val="0"/>
                        </a:spcBef>
                        <a:spcAft>
                          <a:spcPts val="0"/>
                        </a:spcAft>
                        <a:buNone/>
                      </a:pPr>
                      <a:r>
                        <a:rPr lang="en" sz="1000">
                          <a:solidFill>
                            <a:srgbClr val="FFFFFF"/>
                          </a:solidFill>
                        </a:rPr>
                        <a:t>Cell Height</a:t>
                      </a:r>
                      <a:endParaRPr sz="1000">
                        <a:solidFill>
                          <a:srgbClr val="FFFFFF"/>
                        </a:solidFill>
                      </a:endParaRPr>
                    </a:p>
                  </a:txBody>
                  <a:tcPr marL="91425" marR="91425" marT="91425" marB="91425"/>
                </a:tc>
                <a:extLst>
                  <a:ext uri="{0D108BD9-81ED-4DB2-BD59-A6C34878D82A}">
                    <a16:rowId xmlns:a16="http://schemas.microsoft.com/office/drawing/2014/main" val="10000"/>
                  </a:ext>
                </a:extLst>
              </a:tr>
              <a:tr h="260975">
                <a:tc>
                  <a:txBody>
                    <a:bodyPr/>
                    <a:lstStyle/>
                    <a:p>
                      <a:pPr marL="0" lvl="0" indent="0" algn="r" rtl="0">
                        <a:lnSpc>
                          <a:spcPct val="115000"/>
                        </a:lnSpc>
                        <a:spcBef>
                          <a:spcPts val="0"/>
                        </a:spcBef>
                        <a:spcAft>
                          <a:spcPts val="0"/>
                        </a:spcAft>
                        <a:buNone/>
                      </a:pPr>
                      <a:r>
                        <a:rPr lang="en" sz="1000">
                          <a:solidFill>
                            <a:srgbClr val="FFFFFF"/>
                          </a:solidFill>
                        </a:rPr>
                        <a:t>2</a:t>
                      </a:r>
                      <a:endParaRPr sz="1000">
                        <a:solidFill>
                          <a:srgbClr val="FFFFFF"/>
                        </a:solidFill>
                      </a:endParaRPr>
                    </a:p>
                  </a:txBody>
                  <a:tcPr marL="91425" marR="91425" marT="91425" marB="91425"/>
                </a:tc>
                <a:tc>
                  <a:txBody>
                    <a:bodyPr/>
                    <a:lstStyle/>
                    <a:p>
                      <a:pPr marL="0" lvl="0" indent="0" algn="l" rtl="0">
                        <a:spcBef>
                          <a:spcPts val="0"/>
                        </a:spcBef>
                        <a:spcAft>
                          <a:spcPts val="0"/>
                        </a:spcAft>
                        <a:buNone/>
                      </a:pPr>
                      <a:r>
                        <a:rPr lang="en" sz="1000">
                          <a:solidFill>
                            <a:srgbClr val="FFFFFF"/>
                          </a:solidFill>
                        </a:rPr>
                        <a:t>1,250 km</a:t>
                      </a:r>
                      <a:endParaRPr sz="1000">
                        <a:solidFill>
                          <a:srgbClr val="FFFFFF"/>
                        </a:solidFill>
                      </a:endParaRPr>
                    </a:p>
                  </a:txBody>
                  <a:tcPr marL="91425" marR="91425" marT="91425" marB="91425"/>
                </a:tc>
                <a:tc>
                  <a:txBody>
                    <a:bodyPr/>
                    <a:lstStyle/>
                    <a:p>
                      <a:pPr marL="0" lvl="0" indent="0" algn="l" rtl="0">
                        <a:spcBef>
                          <a:spcPts val="0"/>
                        </a:spcBef>
                        <a:spcAft>
                          <a:spcPts val="0"/>
                        </a:spcAft>
                        <a:buNone/>
                      </a:pPr>
                      <a:r>
                        <a:rPr lang="en" sz="1000">
                          <a:solidFill>
                            <a:srgbClr val="FFFFFF"/>
                          </a:solidFill>
                        </a:rPr>
                        <a:t>625 km</a:t>
                      </a:r>
                      <a:endParaRPr sz="1000">
                        <a:solidFill>
                          <a:srgbClr val="FFFFFF"/>
                        </a:solidFill>
                      </a:endParaRPr>
                    </a:p>
                  </a:txBody>
                  <a:tcPr marL="91425" marR="91425" marT="91425" marB="91425"/>
                </a:tc>
                <a:extLst>
                  <a:ext uri="{0D108BD9-81ED-4DB2-BD59-A6C34878D82A}">
                    <a16:rowId xmlns:a16="http://schemas.microsoft.com/office/drawing/2014/main" val="10001"/>
                  </a:ext>
                </a:extLst>
              </a:tr>
              <a:tr h="336125">
                <a:tc>
                  <a:txBody>
                    <a:bodyPr/>
                    <a:lstStyle/>
                    <a:p>
                      <a:pPr marL="0" lvl="0" indent="0" algn="r" rtl="0">
                        <a:lnSpc>
                          <a:spcPct val="115000"/>
                        </a:lnSpc>
                        <a:spcBef>
                          <a:spcPts val="0"/>
                        </a:spcBef>
                        <a:spcAft>
                          <a:spcPts val="0"/>
                        </a:spcAft>
                        <a:buNone/>
                      </a:pPr>
                      <a:r>
                        <a:rPr lang="en" sz="1000">
                          <a:solidFill>
                            <a:srgbClr val="FFFFFF"/>
                          </a:solidFill>
                        </a:rPr>
                        <a:t>5</a:t>
                      </a:r>
                      <a:endParaRPr sz="1000">
                        <a:solidFill>
                          <a:srgbClr val="FFFFFF"/>
                        </a:solidFill>
                      </a:endParaRPr>
                    </a:p>
                  </a:txBody>
                  <a:tcPr marL="91425" marR="91425" marT="91425" marB="91425"/>
                </a:tc>
                <a:tc>
                  <a:txBody>
                    <a:bodyPr/>
                    <a:lstStyle/>
                    <a:p>
                      <a:pPr marL="0" lvl="0" indent="0" algn="l" rtl="0">
                        <a:spcBef>
                          <a:spcPts val="0"/>
                        </a:spcBef>
                        <a:spcAft>
                          <a:spcPts val="0"/>
                        </a:spcAft>
                        <a:buNone/>
                      </a:pPr>
                      <a:r>
                        <a:rPr lang="en" sz="1000">
                          <a:solidFill>
                            <a:srgbClr val="FFFFFF"/>
                          </a:solidFill>
                        </a:rPr>
                        <a:t>4.89 km</a:t>
                      </a:r>
                      <a:endParaRPr sz="1000">
                        <a:solidFill>
                          <a:srgbClr val="FFFFFF"/>
                        </a:solidFill>
                      </a:endParaRPr>
                    </a:p>
                  </a:txBody>
                  <a:tcPr marL="91425" marR="91425" marT="91425" marB="91425"/>
                </a:tc>
                <a:tc>
                  <a:txBody>
                    <a:bodyPr/>
                    <a:lstStyle/>
                    <a:p>
                      <a:pPr marL="0" lvl="0" indent="0" algn="l" rtl="0">
                        <a:spcBef>
                          <a:spcPts val="0"/>
                        </a:spcBef>
                        <a:spcAft>
                          <a:spcPts val="0"/>
                        </a:spcAft>
                        <a:buNone/>
                      </a:pPr>
                      <a:r>
                        <a:rPr lang="en" sz="1000">
                          <a:solidFill>
                            <a:srgbClr val="FFFFFF"/>
                          </a:solidFill>
                        </a:rPr>
                        <a:t>4.89 km</a:t>
                      </a:r>
                      <a:endParaRPr sz="1000">
                        <a:solidFill>
                          <a:srgbClr val="FFFFFF"/>
                        </a:solidFill>
                      </a:endParaRPr>
                    </a:p>
                  </a:txBody>
                  <a:tcPr marL="91425" marR="91425" marT="91425" marB="91425"/>
                </a:tc>
                <a:extLst>
                  <a:ext uri="{0D108BD9-81ED-4DB2-BD59-A6C34878D82A}">
                    <a16:rowId xmlns:a16="http://schemas.microsoft.com/office/drawing/2014/main" val="10002"/>
                  </a:ext>
                </a:extLst>
              </a:tr>
            </a:tbl>
          </a:graphicData>
        </a:graphic>
      </p:graphicFrame>
      <p:pic>
        <p:nvPicPr>
          <p:cNvPr id="95" name="Google Shape;95;p18"/>
          <p:cNvPicPr preferRelativeResize="0"/>
          <p:nvPr/>
        </p:nvPicPr>
        <p:blipFill>
          <a:blip r:embed="rId3">
            <a:alphaModFix/>
          </a:blip>
          <a:stretch>
            <a:fillRect/>
          </a:stretch>
        </p:blipFill>
        <p:spPr>
          <a:xfrm>
            <a:off x="552600" y="1919725"/>
            <a:ext cx="6400800" cy="8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01" name="Google Shape;101;p19"/>
          <p:cNvSpPr txBox="1">
            <a:spLocks noGrp="1"/>
          </p:cNvSpPr>
          <p:nvPr>
            <p:ph type="body" idx="1"/>
          </p:nvPr>
        </p:nvSpPr>
        <p:spPr>
          <a:xfrm>
            <a:off x="311700" y="1396725"/>
            <a:ext cx="4835100" cy="3300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EFEFEF"/>
                </a:solidFill>
              </a:rPr>
              <a:t>Preprocessing steps (cont.):</a:t>
            </a:r>
            <a:endParaRPr>
              <a:solidFill>
                <a:srgbClr val="EFEFEF"/>
              </a:solidFill>
            </a:endParaRPr>
          </a:p>
          <a:p>
            <a:pPr marL="457200" lvl="0" indent="-342900" algn="l" rtl="0">
              <a:spcBef>
                <a:spcPts val="1200"/>
              </a:spcBef>
              <a:spcAft>
                <a:spcPts val="0"/>
              </a:spcAft>
              <a:buClr>
                <a:srgbClr val="EFEFEF"/>
              </a:buClr>
              <a:buSzPts val="1800"/>
              <a:buChar char="●"/>
            </a:pPr>
            <a:r>
              <a:rPr lang="en">
                <a:solidFill>
                  <a:srgbClr val="EFEFEF"/>
                </a:solidFill>
              </a:rPr>
              <a:t>Dataframe is filtered to the North Atlantic region.</a:t>
            </a:r>
            <a:endParaRPr>
              <a:solidFill>
                <a:srgbClr val="EFEFEF"/>
              </a:solidFill>
            </a:endParaRPr>
          </a:p>
          <a:p>
            <a:pPr marL="457200" lvl="0" indent="-342900" algn="l" rtl="0">
              <a:spcBef>
                <a:spcPts val="0"/>
              </a:spcBef>
              <a:spcAft>
                <a:spcPts val="0"/>
              </a:spcAft>
              <a:buClr>
                <a:srgbClr val="EFEFEF"/>
              </a:buClr>
              <a:buSzPts val="1800"/>
              <a:buChar char="●"/>
            </a:pPr>
            <a:r>
              <a:rPr lang="en">
                <a:solidFill>
                  <a:srgbClr val="EFEFEF"/>
                </a:solidFill>
              </a:rPr>
              <a:t>Florida geojson file is imported to Pandas.</a:t>
            </a:r>
            <a:endParaRPr>
              <a:solidFill>
                <a:srgbClr val="EFEFEF"/>
              </a:solidFill>
            </a:endParaRPr>
          </a:p>
          <a:p>
            <a:pPr marL="457200" lvl="0" indent="-342900" algn="l" rtl="0">
              <a:spcBef>
                <a:spcPts val="0"/>
              </a:spcBef>
              <a:spcAft>
                <a:spcPts val="0"/>
              </a:spcAft>
              <a:buClr>
                <a:srgbClr val="EFEFEF"/>
              </a:buClr>
              <a:buSzPts val="1800"/>
              <a:buChar char="●"/>
            </a:pPr>
            <a:r>
              <a:rPr lang="en">
                <a:solidFill>
                  <a:srgbClr val="EFEFEF"/>
                </a:solidFill>
              </a:rPr>
              <a:t>Florida geohash values are calculated.</a:t>
            </a:r>
            <a:endParaRPr>
              <a:solidFill>
                <a:srgbClr val="EFEFEF"/>
              </a:solidFill>
            </a:endParaRPr>
          </a:p>
          <a:p>
            <a:pPr marL="457200" lvl="0" indent="-342900" algn="l" rtl="0">
              <a:spcBef>
                <a:spcPts val="0"/>
              </a:spcBef>
              <a:spcAft>
                <a:spcPts val="0"/>
              </a:spcAft>
              <a:buClr>
                <a:srgbClr val="EFEFEF"/>
              </a:buClr>
              <a:buSzPts val="1800"/>
              <a:buChar char="●"/>
            </a:pPr>
            <a:r>
              <a:rPr lang="en">
                <a:solidFill>
                  <a:srgbClr val="EFEFEF"/>
                </a:solidFill>
              </a:rPr>
              <a:t>Dataframes are exported to Postgres for DB processing.</a:t>
            </a:r>
            <a:endParaRPr>
              <a:solidFill>
                <a:srgbClr val="EFEFEF"/>
              </a:solidFill>
            </a:endParaRPr>
          </a:p>
          <a:p>
            <a:pPr marL="0" lvl="0" indent="0" algn="l" rtl="0">
              <a:spcBef>
                <a:spcPts val="1200"/>
              </a:spcBef>
              <a:spcAft>
                <a:spcPts val="0"/>
              </a:spcAft>
              <a:buNone/>
            </a:pPr>
            <a:endParaRPr>
              <a:solidFill>
                <a:srgbClr val="EFEFEF"/>
              </a:solidFill>
            </a:endParaRPr>
          </a:p>
          <a:p>
            <a:pPr marL="0" lvl="0" indent="0" algn="l" rtl="0">
              <a:spcBef>
                <a:spcPts val="1200"/>
              </a:spcBef>
              <a:spcAft>
                <a:spcPts val="1200"/>
              </a:spcAft>
              <a:buNone/>
            </a:pPr>
            <a:endParaRPr>
              <a:solidFill>
                <a:srgbClr val="EFEFEF"/>
              </a:solidFill>
            </a:endParaRPr>
          </a:p>
        </p:txBody>
      </p:sp>
      <p:pic>
        <p:nvPicPr>
          <p:cNvPr id="102" name="Google Shape;102;p19"/>
          <p:cNvPicPr preferRelativeResize="0"/>
          <p:nvPr/>
        </p:nvPicPr>
        <p:blipFill>
          <a:blip r:embed="rId3">
            <a:alphaModFix/>
          </a:blip>
          <a:stretch>
            <a:fillRect/>
          </a:stretch>
        </p:blipFill>
        <p:spPr>
          <a:xfrm>
            <a:off x="5492400" y="307250"/>
            <a:ext cx="3396150" cy="2446000"/>
          </a:xfrm>
          <a:prstGeom prst="rect">
            <a:avLst/>
          </a:prstGeom>
          <a:noFill/>
          <a:ln>
            <a:noFill/>
          </a:ln>
        </p:spPr>
      </p:pic>
      <p:pic>
        <p:nvPicPr>
          <p:cNvPr id="103" name="Google Shape;103;p19"/>
          <p:cNvPicPr preferRelativeResize="0"/>
          <p:nvPr/>
        </p:nvPicPr>
        <p:blipFill>
          <a:blip r:embed="rId4">
            <a:alphaModFix/>
          </a:blip>
          <a:stretch>
            <a:fillRect/>
          </a:stretch>
        </p:blipFill>
        <p:spPr>
          <a:xfrm>
            <a:off x="6200825" y="2928175"/>
            <a:ext cx="2390284" cy="2085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Structure</a:t>
            </a:r>
            <a:endParaRPr/>
          </a:p>
        </p:txBody>
      </p:sp>
      <p:sp>
        <p:nvSpPr>
          <p:cNvPr id="109" name="Google Shape;109;p20"/>
          <p:cNvSpPr txBox="1">
            <a:spLocks noGrp="1"/>
          </p:cNvSpPr>
          <p:nvPr>
            <p:ph type="body" idx="1"/>
          </p:nvPr>
        </p:nvSpPr>
        <p:spPr>
          <a:xfrm>
            <a:off x="311700" y="1167550"/>
            <a:ext cx="8520600" cy="34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a:solidFill>
                  <a:srgbClr val="EFEFEF"/>
                </a:solidFill>
                <a:hlinkClick r:id="rId3">
                  <a:extLst>
                    <a:ext uri="{A12FA001-AC4F-418D-AE19-62706E023703}">
                      <ahyp:hlinkClr xmlns:ahyp="http://schemas.microsoft.com/office/drawing/2018/hyperlinkcolor" val="tx"/>
                    </a:ext>
                  </a:extLst>
                </a:hlinkClick>
              </a:rPr>
              <a:t>Entity Relationship Diagram</a:t>
            </a:r>
            <a:endParaRPr b="1" u="sng">
              <a:solidFill>
                <a:srgbClr val="EFEFEF"/>
              </a:solidFill>
            </a:endParaRPr>
          </a:p>
          <a:p>
            <a:pPr marL="0" lvl="0" indent="0" algn="ctr" rtl="0">
              <a:spcBef>
                <a:spcPts val="1200"/>
              </a:spcBef>
              <a:spcAft>
                <a:spcPts val="1200"/>
              </a:spcAft>
              <a:buNone/>
            </a:pPr>
            <a:endParaRPr b="1" u="sng">
              <a:solidFill>
                <a:srgbClr val="EFEFEF"/>
              </a:solidFill>
            </a:endParaRPr>
          </a:p>
        </p:txBody>
      </p:sp>
      <p:pic>
        <p:nvPicPr>
          <p:cNvPr id="110" name="Google Shape;110;p20"/>
          <p:cNvPicPr preferRelativeResize="0"/>
          <p:nvPr/>
        </p:nvPicPr>
        <p:blipFill>
          <a:blip r:embed="rId4">
            <a:alphaModFix/>
          </a:blip>
          <a:stretch>
            <a:fillRect/>
          </a:stretch>
        </p:blipFill>
        <p:spPr>
          <a:xfrm>
            <a:off x="1972200" y="1735549"/>
            <a:ext cx="5568600" cy="3140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Structure</a:t>
            </a:r>
            <a:endParaRPr/>
          </a:p>
        </p:txBody>
      </p:sp>
      <p:sp>
        <p:nvSpPr>
          <p:cNvPr id="116" name="Google Shape;116;p21"/>
          <p:cNvSpPr txBox="1">
            <a:spLocks noGrp="1"/>
          </p:cNvSpPr>
          <p:nvPr>
            <p:ph type="body" idx="1"/>
          </p:nvPr>
        </p:nvSpPr>
        <p:spPr>
          <a:xfrm>
            <a:off x="217900" y="1127025"/>
            <a:ext cx="8520600" cy="2629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NA_Storms and Target tables are imported from Pandas</a:t>
            </a:r>
            <a:endParaRPr/>
          </a:p>
          <a:p>
            <a:pPr marL="457200" lvl="0" indent="-342900" algn="l" rtl="0">
              <a:spcBef>
                <a:spcPts val="0"/>
              </a:spcBef>
              <a:spcAft>
                <a:spcPts val="0"/>
              </a:spcAft>
              <a:buSzPts val="1800"/>
              <a:buChar char="●"/>
            </a:pPr>
            <a:r>
              <a:rPr lang="en"/>
              <a:t>Fl_storms - created with the following query</a:t>
            </a:r>
            <a:endParaRPr/>
          </a:p>
          <a:p>
            <a:pPr marL="457200" lvl="0" indent="0" algn="l" rtl="0">
              <a:spcBef>
                <a:spcPts val="1200"/>
              </a:spcBef>
              <a:spcAft>
                <a:spcPts val="1200"/>
              </a:spcAft>
              <a:buNone/>
            </a:pPr>
            <a:endParaRPr/>
          </a:p>
        </p:txBody>
      </p:sp>
      <p:pic>
        <p:nvPicPr>
          <p:cNvPr id="117" name="Google Shape;117;p21"/>
          <p:cNvPicPr preferRelativeResize="0"/>
          <p:nvPr/>
        </p:nvPicPr>
        <p:blipFill>
          <a:blip r:embed="rId3">
            <a:alphaModFix/>
          </a:blip>
          <a:stretch>
            <a:fillRect/>
          </a:stretch>
        </p:blipFill>
        <p:spPr>
          <a:xfrm>
            <a:off x="535325" y="2143448"/>
            <a:ext cx="6940699" cy="25116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1297</Words>
  <Application>Microsoft Office PowerPoint</Application>
  <PresentationFormat>On-screen Show (16:9)</PresentationFormat>
  <Paragraphs>200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Oswald</vt:lpstr>
      <vt:lpstr>Nunito</vt:lpstr>
      <vt:lpstr>Average</vt:lpstr>
      <vt:lpstr>Roboto</vt:lpstr>
      <vt:lpstr>Slate</vt:lpstr>
      <vt:lpstr>Weather Patterns</vt:lpstr>
      <vt:lpstr>Agenda</vt:lpstr>
      <vt:lpstr>Purpose</vt:lpstr>
      <vt:lpstr>Data Exploration Phase</vt:lpstr>
      <vt:lpstr>Data Preprocessing</vt:lpstr>
      <vt:lpstr>Data Preprocessing</vt:lpstr>
      <vt:lpstr>Data Preprocessing</vt:lpstr>
      <vt:lpstr>Database Structure</vt:lpstr>
      <vt:lpstr>Database Structure</vt:lpstr>
      <vt:lpstr>Database Structure</vt:lpstr>
      <vt:lpstr>Database Structure</vt:lpstr>
      <vt:lpstr>Machine Learning &amp; Pipeline</vt:lpstr>
      <vt:lpstr>Data Analysis</vt:lpstr>
      <vt:lpstr>Data Analysis</vt:lpstr>
      <vt:lpstr>Data Analysis</vt:lpstr>
      <vt:lpstr>Data Analysis</vt:lpstr>
      <vt:lpstr>Data Analysis</vt:lpstr>
      <vt:lpstr>Tools Used</vt:lpstr>
      <vt:lpstr>Recommendations for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Patterns</dc:title>
  <dc:creator>Lakenia</dc:creator>
  <cp:lastModifiedBy>Lakenia Manago</cp:lastModifiedBy>
  <cp:revision>1</cp:revision>
  <dcterms:modified xsi:type="dcterms:W3CDTF">2021-03-26T00:18:19Z</dcterms:modified>
</cp:coreProperties>
</file>