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0" r:id="rId5"/>
    <p:sldId id="259" r:id="rId6"/>
    <p:sldId id="278" r:id="rId7"/>
    <p:sldId id="277" r:id="rId8"/>
    <p:sldId id="269" r:id="rId9"/>
    <p:sldId id="261" r:id="rId10"/>
    <p:sldId id="271" r:id="rId11"/>
    <p:sldId id="262" r:id="rId12"/>
    <p:sldId id="264" r:id="rId13"/>
    <p:sldId id="265" r:id="rId14"/>
    <p:sldId id="266" r:id="rId15"/>
    <p:sldId id="272" r:id="rId16"/>
    <p:sldId id="275" r:id="rId17"/>
    <p:sldId id="273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C3FB2-DEFD-E71D-EFA8-A6EC3AE24D15}" v="1323" dt="2022-06-26T16:36:07.914"/>
    <p1510:client id="{261FA416-61A1-48AA-0766-719F0262C925}" v="106" dt="2022-06-25T22:15:01.595"/>
    <p1510:client id="{2E18E304-C2DB-D0CC-58E3-A1C7CF5030F6}" v="351" dt="2022-06-30T04:28:03.057"/>
    <p1510:client id="{38612D6D-6A74-337F-EF1B-1AF4B83D1028}" v="921" dt="2022-06-26T00:09:37.890"/>
    <p1510:client id="{3F0A5F16-0847-03EF-20F3-F7573CE86CCE}" v="8" dt="2022-06-29T23:15:45.206"/>
    <p1510:client id="{52D387CF-61DA-4927-BB6E-2D34DB1A8871}" v="955" dt="2022-05-24T05:00:43.429"/>
    <p1510:client id="{7E52BD41-9A73-D4E8-1F50-91C53EC8E146}" v="1605" dt="2022-05-31T17:38:18.755"/>
    <p1510:client id="{8CD539B8-6AF0-5A2C-F8A1-7005F7084D38}" v="261" dt="2022-05-24T17:03:16.691"/>
    <p1510:client id="{8D1645B8-BD80-8293-3C66-2631B59A9956}" v="214" dt="2022-06-28T01:20:27.828"/>
    <p1510:client id="{928FF7FF-C7C7-F496-09DF-13D9AFFD0A10}" v="11" dt="2022-05-26T20:44:16.001"/>
    <p1510:client id="{AE10C0D2-0FC8-0A77-1986-95D96ED64DE5}" v="970" dt="2022-06-29T06:07:15.793"/>
    <p1510:client id="{B3D860D1-9BB0-0B78-A76C-CAB39421497A}" v="421" dt="2022-06-22T23:12:47.195"/>
    <p1510:client id="{BC0E7DAA-0343-F441-E3FE-B19CBF4B45BD}" v="7" dt="2022-05-26T18:02:30.264"/>
    <p1510:client id="{C13F5449-7AB7-007C-A160-A36E8F9EAA19}" v="277" dt="2022-06-28T04:52:48.070"/>
    <p1510:client id="{C3AE8F9B-5D76-6188-EA3B-D1421980A098}" v="170" dt="2022-06-23T23:46:49.118"/>
    <p1510:client id="{C5E2D567-C546-C075-E3A2-DA9EDE48670F}" v="719" dt="2022-06-28T20:19:33.204"/>
    <p1510:client id="{C8ACD741-C649-4E5D-DA8C-C7750B485050}" v="39" dt="2022-05-26T00:36:47.202"/>
    <p1510:client id="{CD17B14A-A3BE-00D0-EE77-0A2C673CCE04}" v="207" dt="2022-06-30T01:52:55.530"/>
    <p1510:client id="{D34A7194-18BB-2593-C880-39CFA2C041D2}" v="51" dt="2022-05-24T23:15:52.108"/>
    <p1510:client id="{D814BE88-C3FC-39BA-2F39-9990E74BF01F}" v="292" dt="2022-06-25T20:21:20.326"/>
    <p1510:client id="{F66E4FB2-E8FD-0726-B3ED-B30DC23D6B09}" v="89" dt="2022-06-26T21:48:19.743"/>
    <p1510:client id="{FFBBDAA2-ABB7-3FCD-70A1-31CA023EC3D6}" v="53" dt="2022-06-30T05:47:17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1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7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1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7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8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50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8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5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7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0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61955"/>
            <a:ext cx="6815669" cy="1724709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Effect of Management Practices on Animal Welfare and Economic Outcomes for Beef Cattle Statistical Analysis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700" b="1" dirty="0">
                <a:cs typeface="Calibri"/>
              </a:rPr>
              <a:t>Danielle Contreras</a:t>
            </a:r>
          </a:p>
          <a:p>
            <a:r>
              <a:rPr lang="en-US" sz="1700" dirty="0">
                <a:cs typeface="Calibri"/>
              </a:rPr>
              <a:t>Dr. Ann Hess</a:t>
            </a:r>
          </a:p>
          <a:p>
            <a:r>
              <a:rPr lang="en-US" sz="1700" dirty="0">
                <a:cs typeface="Calibri"/>
              </a:rPr>
              <a:t>Melissa Davis</a:t>
            </a:r>
          </a:p>
          <a:p>
            <a:r>
              <a:rPr lang="en-US" sz="1700" dirty="0">
                <a:cs typeface="Calibri"/>
              </a:rPr>
              <a:t>Dr.</a:t>
            </a:r>
            <a:r>
              <a:rPr lang="en-US" sz="1700" dirty="0">
                <a:ea typeface="+mn-lt"/>
                <a:cs typeface="Calibri"/>
              </a:rPr>
              <a:t> </a:t>
            </a:r>
            <a:r>
              <a:rPr lang="en-US" sz="1700" dirty="0">
                <a:ea typeface="+mn-lt"/>
                <a:cs typeface="+mn-lt"/>
              </a:rPr>
              <a:t>Lily Edwards-Callaway</a:t>
            </a: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1772DAD-446C-4C23-8DD2-9EA339D8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006BC8-6B91-450A-86BD-6FB65EAC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53EB03-ABCD-43FB-80B8-B99EFA91A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16516F06-85E8-499D-83CE-43A050421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EAB8FC2-6D2E-472F-A503-B39212C9E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7CBDA81-DEF0-491E-A62D-73AB24C27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C6758B-6FD8-657F-B3CD-09F303E7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98" y="982132"/>
            <a:ext cx="475262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cs typeface="Calibri Light"/>
              </a:rPr>
              <a:t>Kill Shift Summary Statistics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6CFBA2-8375-42B7-BB40-605556C4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5EE060-D59E-4B9A-8C1E-84440A775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Table&#10;&#10;Description automatically generated">
            <a:extLst>
              <a:ext uri="{FF2B5EF4-FFF2-40B4-BE49-F238E27FC236}">
                <a16:creationId xmlns:a16="http://schemas.microsoft.com/office/drawing/2014/main" id="{C0D111DD-C8A8-DE4A-866C-92B6D2E1F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457" y="1406769"/>
            <a:ext cx="1731958" cy="1747063"/>
          </a:xfrm>
          <a:prstGeom prst="rect">
            <a:avLst/>
          </a:prstGeom>
        </p:spPr>
      </p:pic>
      <p:sp>
        <p:nvSpPr>
          <p:cNvPr id="12" name="Rectangle 25">
            <a:extLst>
              <a:ext uri="{FF2B5EF4-FFF2-40B4-BE49-F238E27FC236}">
                <a16:creationId xmlns:a16="http://schemas.microsoft.com/office/drawing/2014/main" id="{BA00D986-71F3-4374-9993-6FFB6D1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7">
            <a:extLst>
              <a:ext uri="{FF2B5EF4-FFF2-40B4-BE49-F238E27FC236}">
                <a16:creationId xmlns:a16="http://schemas.microsoft.com/office/drawing/2014/main" id="{F6E9C41E-FDD8-44C7-BF30-687FB2D82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951" y="2400639"/>
            <a:ext cx="438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C451AE5-3856-4CA6-9324-3F475F3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7C4C-EEE8-40B0-A8E1-1E249FD3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2C098E87-EE43-9BF1-19B1-1D6D7991F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560" y="3174940"/>
            <a:ext cx="1686401" cy="2196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F5BA-6225-FB62-FE63-6EEA9DF5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98" y="2556932"/>
            <a:ext cx="4752626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CE9D6-29B2-64B9-4D2E-B9E0CFC023C4}"/>
              </a:ext>
            </a:extLst>
          </p:cNvPr>
          <p:cNvSpPr txBox="1"/>
          <p:nvPr/>
        </p:nvSpPr>
        <p:spPr>
          <a:xfrm>
            <a:off x="8994213" y="18057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7" descr="Chart&#10;&#10;Description automatically generated">
            <a:extLst>
              <a:ext uri="{FF2B5EF4-FFF2-40B4-BE49-F238E27FC236}">
                <a16:creationId xmlns:a16="http://schemas.microsoft.com/office/drawing/2014/main" id="{C458B2FE-8912-FABB-8102-716634C2C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0665" y="2475489"/>
            <a:ext cx="3822138" cy="36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FD066D-51BD-613E-D48D-06E7E2A2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cs typeface="Calibri Light"/>
              </a:rPr>
              <a:t>Arrival to Unload Time Summary Statistics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D11B-B2A3-A43E-560F-78710548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>
                <a:cs typeface="Calibri" panose="020F0502020204030204"/>
              </a:rPr>
              <a:t>Arrival To Unload Time</a:t>
            </a:r>
          </a:p>
          <a:p>
            <a:pPr marL="457200" indent="-457200"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300">
                <a:ea typeface="+mn-lt"/>
                <a:cs typeface="+mn-lt"/>
              </a:rPr>
              <a:t>Sample Size without NA: 409</a:t>
            </a:r>
          </a:p>
          <a:p>
            <a:pPr marL="457200" indent="-457200"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300">
                <a:ea typeface="+mn-lt"/>
                <a:cs typeface="+mn-lt"/>
              </a:rPr>
              <a:t>Min = 0 Minutes</a:t>
            </a:r>
            <a:endParaRPr lang="en-US" sz="1300"/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Max = 162.5Minutes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Median = 17.17 Minutes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Mean = 28.73 Minutes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Standard Deviation = 29.71 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Variance = 882.93 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1</a:t>
            </a:r>
            <a:r>
              <a:rPr lang="en-US" sz="1300" baseline="30000">
                <a:ea typeface="+mn-lt"/>
                <a:cs typeface="+mn-lt"/>
              </a:rPr>
              <a:t>st</a:t>
            </a:r>
            <a:r>
              <a:rPr lang="en-US" sz="1300">
                <a:ea typeface="+mn-lt"/>
                <a:cs typeface="+mn-lt"/>
              </a:rPr>
              <a:t> Quartile = 8.94 Minutes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3rd Quartile = 37 Minutes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2C98EDC-4C94-EA01-AD05-DE4852EE9E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47" r="48273" b="50021"/>
          <a:stretch/>
        </p:blipFill>
        <p:spPr>
          <a:xfrm>
            <a:off x="3729584" y="2466236"/>
            <a:ext cx="3589697" cy="3664720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4790F03-FAC6-1E4E-A9C9-5F6D6A9D2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169" y="2943823"/>
            <a:ext cx="4137746" cy="2551281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28120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6" name="Picture 29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31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FD066D-51BD-613E-D48D-06E7E2A2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cs typeface="Calibri Light"/>
              </a:rPr>
              <a:t>Arrival Temperature Summary Statistics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D11B-B2A3-A43E-560F-78710548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>
                <a:cs typeface="Calibri" panose="020F0502020204030204"/>
              </a:rPr>
              <a:t>Arrival Temperature</a:t>
            </a:r>
          </a:p>
          <a:p>
            <a:pPr marL="457200" indent="-457200"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300">
                <a:cs typeface="Calibri" panose="020F0502020204030204"/>
              </a:rPr>
              <a:t>Sample Size without NA: 415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Min = 17℉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Max = 103 ℉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Median = 67 ℉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Mean = 64.71 ℉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Standard Deviation = 19.75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Variance = 389.91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1</a:t>
            </a:r>
            <a:r>
              <a:rPr lang="en-US" sz="1300" baseline="30000">
                <a:ea typeface="+mn-lt"/>
                <a:cs typeface="+mn-lt"/>
              </a:rPr>
              <a:t>st</a:t>
            </a:r>
            <a:r>
              <a:rPr lang="en-US" sz="1300">
                <a:ea typeface="+mn-lt"/>
                <a:cs typeface="+mn-lt"/>
              </a:rPr>
              <a:t> Quartile = 52 ℉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3rd Quartile = 77 ℉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B4455AF-131C-37C4-CB90-1A0B4A6B4C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7" t="50613" r="48021" b="-204"/>
          <a:stretch/>
        </p:blipFill>
        <p:spPr>
          <a:xfrm>
            <a:off x="3869842" y="2506697"/>
            <a:ext cx="3659837" cy="3678207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EA06DBD-A794-5551-DE6B-41612C0A30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49" r="246" b="45635"/>
          <a:stretch/>
        </p:blipFill>
        <p:spPr>
          <a:xfrm>
            <a:off x="7649931" y="2849416"/>
            <a:ext cx="3685941" cy="2486596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90343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6" name="Picture 29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31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FD066D-51BD-613E-D48D-06E7E2A2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cs typeface="Calibri Light"/>
              </a:rPr>
              <a:t>Arrival Humidity Summary Statistics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D11B-B2A3-A43E-560F-78710548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>
                <a:cs typeface="Calibri" panose="020F0502020204030204"/>
              </a:rPr>
              <a:t>Arrival Humidity</a:t>
            </a:r>
          </a:p>
          <a:p>
            <a:pPr marL="457200" indent="-457200">
              <a:lnSpc>
                <a:spcPct val="90000"/>
              </a:lnSpc>
              <a:buFont typeface="Wingdings"/>
              <a:buChar char="Ø"/>
            </a:pPr>
            <a:r>
              <a:rPr lang="en-US" sz="1300">
                <a:ea typeface="+mn-lt"/>
                <a:cs typeface="+mn-lt"/>
              </a:rPr>
              <a:t>Sample Size without NA: 415</a:t>
            </a:r>
            <a:endParaRPr lang="en-US" sz="1300">
              <a:ea typeface="+mn-lt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Min = 0%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Max = 100%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Median = 40%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Mean = 44.65%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Standard Deviation = 30.65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Variance = 389.91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1</a:t>
            </a:r>
            <a:r>
              <a:rPr lang="en-US" sz="1300" baseline="30000">
                <a:ea typeface="+mn-lt"/>
                <a:cs typeface="+mn-lt"/>
              </a:rPr>
              <a:t>st</a:t>
            </a:r>
            <a:r>
              <a:rPr lang="en-US" sz="1300">
                <a:ea typeface="+mn-lt"/>
                <a:cs typeface="+mn-lt"/>
              </a:rPr>
              <a:t> Quartile = 18%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3rd Quartile = 75%</a:t>
            </a:r>
            <a:endParaRPr lang="en-US" sz="1300"/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7DFA01B-02B2-A159-DC49-26EC96D684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679" t="50347" r="172" b="-173"/>
          <a:stretch/>
        </p:blipFill>
        <p:spPr>
          <a:xfrm>
            <a:off x="3898804" y="2553900"/>
            <a:ext cx="3352405" cy="3482649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7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E0325AD5-964B-5247-C945-2D235E12C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763" y="2970796"/>
            <a:ext cx="3975905" cy="2456874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90269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6" name="Picture 29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31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FD066D-51BD-613E-D48D-06E7E2A2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Pen Density Statistics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D11B-B2A3-A43E-560F-78710548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>
                <a:cs typeface="Calibri" panose="020F0502020204030204"/>
              </a:rPr>
              <a:t>Pen Density</a:t>
            </a:r>
          </a:p>
          <a:p>
            <a:pPr>
              <a:lnSpc>
                <a:spcPct val="90000"/>
              </a:lnSpc>
              <a:buFont typeface="Wingdings"/>
              <a:buChar char="Ø"/>
            </a:pPr>
            <a:r>
              <a:rPr lang="en-US" sz="1300">
                <a:ea typeface="+mn-lt"/>
                <a:cs typeface="Calibri"/>
              </a:rPr>
              <a:t>Sample Size without NA: 424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Min = 0, error in data entry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Max = 214.55 ft^2/head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Median = 29.99 ft^2/head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Mean = 31.92 ft^2/head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Standard Deviation = 18.91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Variance = 357.86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1</a:t>
            </a:r>
            <a:r>
              <a:rPr lang="en-US" sz="1300" baseline="30000">
                <a:ea typeface="+mn-lt"/>
                <a:cs typeface="+mn-lt"/>
              </a:rPr>
              <a:t>st</a:t>
            </a:r>
            <a:r>
              <a:rPr lang="en-US" sz="1300">
                <a:ea typeface="+mn-lt"/>
                <a:cs typeface="+mn-lt"/>
              </a:rPr>
              <a:t> Quartile = 23.74 ft^2/head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300">
                <a:ea typeface="+mn-lt"/>
                <a:cs typeface="+mn-lt"/>
              </a:rPr>
              <a:t>3rd Quartile = 36.48 ft^2/head</a:t>
            </a:r>
            <a:endParaRPr lang="en-US" sz="1300"/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cs typeface="Calibri" panose="020F0502020204030204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7B2CA93-CC1E-A82F-BB67-50FA99E257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35" r="182" b="49636"/>
          <a:stretch/>
        </p:blipFill>
        <p:spPr>
          <a:xfrm>
            <a:off x="3932232" y="2412290"/>
            <a:ext cx="3346241" cy="3462420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BA27418-36E6-A69A-B16A-8B26C16B80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334" b="48016"/>
          <a:stretch/>
        </p:blipFill>
        <p:spPr>
          <a:xfrm>
            <a:off x="7373453" y="2755010"/>
            <a:ext cx="3888242" cy="2615908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94006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28E975-862E-5FA1-F2CB-8EA25FD0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Hot Weight(Quality Outcomes) Analysis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6B73D15-2E27-3411-8AD2-94224C5F5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cs typeface="Calibri"/>
              </a:rPr>
              <a:t> For Hot Weight analysis we used a Multiple Regression model</a:t>
            </a: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cs typeface="Calibri"/>
              </a:rPr>
              <a:t>437 Lots</a:t>
            </a: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cs typeface="Calibri"/>
              </a:rPr>
              <a:t>We started with 7 variables (Sex, Plant, Kill Shift, Arrival to Unload Time, Arrival Temperature, Arrival Humidity, Pen Density)</a:t>
            </a: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cs typeface="Calibri"/>
              </a:rPr>
              <a:t>We chose our model by using AIC and Backward elimination(For this presentation only the model chosen from AIC will be shown).</a:t>
            </a:r>
          </a:p>
          <a:p>
            <a:pPr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cs typeface="Calibri"/>
              </a:rPr>
              <a:t>The best model chosen from AIC approach was</a:t>
            </a:r>
            <a:r>
              <a:rPr lang="en-US" sz="1700" b="1" dirty="0">
                <a:cs typeface="Calibri"/>
              </a:rPr>
              <a:t>  Sex, Plant, Kill Shift,</a:t>
            </a:r>
            <a:r>
              <a:rPr lang="en-US" sz="1700" dirty="0">
                <a:cs typeface="Calibri"/>
              </a:rPr>
              <a:t> </a:t>
            </a:r>
            <a:r>
              <a:rPr lang="en-US" sz="1700" b="1" dirty="0">
                <a:cs typeface="Calibri"/>
              </a:rPr>
              <a:t>Arrival to Unload Time</a:t>
            </a:r>
            <a:r>
              <a:rPr lang="en-US" sz="1700" dirty="0">
                <a:cs typeface="Calibri"/>
              </a:rPr>
              <a:t>,</a:t>
            </a:r>
            <a:r>
              <a:rPr lang="en-US" sz="1700" b="1" dirty="0">
                <a:cs typeface="Calibri"/>
              </a:rPr>
              <a:t> Arrival Temperature</a:t>
            </a:r>
            <a:r>
              <a:rPr lang="en-US" sz="1700" dirty="0">
                <a:cs typeface="Calibri"/>
              </a:rPr>
              <a:t>,</a:t>
            </a:r>
            <a:r>
              <a:rPr lang="en-US" sz="1700" b="1" dirty="0">
                <a:cs typeface="Calibri"/>
              </a:rPr>
              <a:t>  </a:t>
            </a:r>
            <a:r>
              <a:rPr lang="en-US" sz="1700" dirty="0">
                <a:cs typeface="Calibri"/>
              </a:rPr>
              <a:t>and</a:t>
            </a:r>
            <a:r>
              <a:rPr lang="en-US" sz="1700" b="1" dirty="0">
                <a:cs typeface="Calibri"/>
              </a:rPr>
              <a:t> Arrival Humidity</a:t>
            </a:r>
            <a:endParaRPr lang="en-US" sz="17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cs typeface="Calibri"/>
            </a:endParaRPr>
          </a:p>
        </p:txBody>
      </p:sp>
      <p:pic>
        <p:nvPicPr>
          <p:cNvPr id="5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89D1E8CC-3435-0645-A6CD-ECFFC0FFBE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617" r="-6" b="8595"/>
          <a:stretch/>
        </p:blipFill>
        <p:spPr>
          <a:xfrm>
            <a:off x="7847361" y="766909"/>
            <a:ext cx="3419206" cy="247788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835E95A-368B-8B26-1CED-6EEEC5CD80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748" r="6" b="6568"/>
          <a:stretch/>
        </p:blipFill>
        <p:spPr>
          <a:xfrm>
            <a:off x="7832002" y="3523752"/>
            <a:ext cx="3449923" cy="2504862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5024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299E6-4E36-FD2B-38AF-77C78401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cs typeface="Calibri Light"/>
              </a:rPr>
              <a:t>Model for Hot Weight</a:t>
            </a: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5" descr="Text&#10;&#10;Description automatically generated">
            <a:extLst>
              <a:ext uri="{FF2B5EF4-FFF2-40B4-BE49-F238E27FC236}">
                <a16:creationId xmlns:a16="http://schemas.microsoft.com/office/drawing/2014/main" id="{22BC526F-C05E-5156-DF8E-C3BAB2562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3" t="15545" r="68403" b="75369"/>
          <a:stretch/>
        </p:blipFill>
        <p:spPr>
          <a:xfrm>
            <a:off x="9555176" y="1013369"/>
            <a:ext cx="2503709" cy="1120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5E6BB3-CDB1-D731-6103-952F48EFF87F}"/>
              </a:ext>
            </a:extLst>
          </p:cNvPr>
          <p:cNvSpPr txBox="1"/>
          <p:nvPr/>
        </p:nvSpPr>
        <p:spPr>
          <a:xfrm>
            <a:off x="4650222" y="298461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Emmeans</a:t>
            </a:r>
            <a:r>
              <a:rPr lang="en-US" dirty="0"/>
              <a:t> for Categorical Predictors</a:t>
            </a: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6AB30F3-C432-6E5E-2354-8345F6B78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0" t="4563" r="29730" b="76236"/>
          <a:stretch/>
        </p:blipFill>
        <p:spPr>
          <a:xfrm>
            <a:off x="4704012" y="1053829"/>
            <a:ext cx="4800559" cy="184152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4E87D6B-5A8A-B4FA-8F2D-2005C08F61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6" t="4178" r="50168" b="84987"/>
          <a:stretch/>
        </p:blipFill>
        <p:spPr>
          <a:xfrm>
            <a:off x="4650348" y="3623049"/>
            <a:ext cx="3578693" cy="111968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9408777-C173-EFF5-E207-53EA712A27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28" t="4170" r="45428" b="85373"/>
          <a:stretch/>
        </p:blipFill>
        <p:spPr>
          <a:xfrm>
            <a:off x="8284579" y="4229952"/>
            <a:ext cx="3773208" cy="1032246"/>
          </a:xfrm>
          <a:prstGeom prst="rect">
            <a:avLst/>
          </a:prstGeom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404DDA59-8CEE-BCE3-5DFA-90133CF62F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74" t="4554" r="50127" b="82706"/>
          <a:stretch/>
        </p:blipFill>
        <p:spPr>
          <a:xfrm>
            <a:off x="4649907" y="4742448"/>
            <a:ext cx="3553379" cy="1302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2823AC-8673-6536-FB12-1C36A3A42325}"/>
              </a:ext>
            </a:extLst>
          </p:cNvPr>
          <p:cNvSpPr txBox="1"/>
          <p:nvPr/>
        </p:nvSpPr>
        <p:spPr>
          <a:xfrm>
            <a:off x="4772868" y="36270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Anova Table and Coefficients</a:t>
            </a:r>
          </a:p>
        </p:txBody>
      </p:sp>
    </p:spTree>
    <p:extLst>
      <p:ext uri="{BB962C8B-B14F-4D97-AF65-F5344CB8AC3E}">
        <p14:creationId xmlns:p14="http://schemas.microsoft.com/office/powerpoint/2010/main" val="1075221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2768-DC99-E66D-25C4-B8D1D1C3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Relationship between preslaughter management and welfare outcome(Was a limp detected?)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8B5D-4848-8BA8-AAFC-B6295B34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Original data was ordinal (no limp, slight limp, limp, no movement, dead/downers) but binary response (limp vs no limp) used for this analysis.</a:t>
            </a:r>
            <a:endParaRPr lang="en-US" dirty="0">
              <a:cs typeface="Calibri"/>
            </a:endParaRPr>
          </a:p>
          <a:p>
            <a:pPr>
              <a:buSzPct val="114999"/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Logistic regression was used for our analysis for welfare outcomes</a:t>
            </a:r>
            <a:endParaRPr lang="en-US" dirty="0">
              <a:cs typeface="Calibri"/>
            </a:endParaRPr>
          </a:p>
          <a:p>
            <a:pPr>
              <a:buSzPct val="114999"/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Used 437 Lots(144 Complete)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cs typeface="Calibri"/>
              </a:rPr>
              <a:t>As before, we executed model selection by AIC, this time all 7 previous variables were kept for analysis. </a:t>
            </a:r>
            <a:r>
              <a:rPr lang="en-US" dirty="0">
                <a:ea typeface="+mn-lt"/>
                <a:cs typeface="+mn-lt"/>
              </a:rPr>
              <a:t>(Sex, Plant, Kill Shift, Arrival to Unload Time, Arrival Temperature, Arrival Humidity, and Pen Density)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19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3">
            <a:extLst>
              <a:ext uri="{FF2B5EF4-FFF2-40B4-BE49-F238E27FC236}">
                <a16:creationId xmlns:a16="http://schemas.microsoft.com/office/drawing/2014/main" id="{B99C5CFC-075D-4F3F-9F9F-661FE540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C8D7C43-09CE-4135-B728-76800AC35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F55059-E28F-4AFA-9147-69F50C4E6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583B832-AA89-4082-98A3-E5AA78763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591C4AB-3C35-4B64-BB09-94D736BD4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1" name="Straight Connector 29">
            <a:extLst>
              <a:ext uri="{FF2B5EF4-FFF2-40B4-BE49-F238E27FC236}">
                <a16:creationId xmlns:a16="http://schemas.microsoft.com/office/drawing/2014/main" id="{CEED47D7-3B89-48AD-96EB-9331E9978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31">
            <a:extLst>
              <a:ext uri="{FF2B5EF4-FFF2-40B4-BE49-F238E27FC236}">
                <a16:creationId xmlns:a16="http://schemas.microsoft.com/office/drawing/2014/main" id="{71B91E85-CDB4-4C8E-B726-CD3A3D16E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33">
            <a:extLst>
              <a:ext uri="{FF2B5EF4-FFF2-40B4-BE49-F238E27FC236}">
                <a16:creationId xmlns:a16="http://schemas.microsoft.com/office/drawing/2014/main" id="{0273F91E-3134-4AC7-9283-19083396C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5D5D60B-A0DD-4EFF-A5DB-D341822DF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79E6F6-18CD-41CE-AA0A-B192F1977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A2686C0-36E5-4A15-857E-A19050A44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1B7B1B9-1FA9-440D-9BA2-2AC6193F4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DAF48C-992A-DB8F-89B2-F19DBCBF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Logistic Regression Model for Limp</a:t>
            </a:r>
          </a:p>
        </p:txBody>
      </p:sp>
      <p:sp>
        <p:nvSpPr>
          <p:cNvPr id="54" name="Rectangle 39">
            <a:extLst>
              <a:ext uri="{FF2B5EF4-FFF2-40B4-BE49-F238E27FC236}">
                <a16:creationId xmlns:a16="http://schemas.microsoft.com/office/drawing/2014/main" id="{3BC1981E-AB48-4C7D-B260-7FDA5342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8B3853EE-75D0-C142-B1CC-EE0960BDAC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17" t="17568" r="39985" b="72797"/>
          <a:stretch/>
        </p:blipFill>
        <p:spPr>
          <a:xfrm>
            <a:off x="1725724" y="1288202"/>
            <a:ext cx="5595207" cy="1254965"/>
          </a:xfrm>
          <a:prstGeom prst="rect">
            <a:avLst/>
          </a:prstGeom>
        </p:spPr>
      </p:pic>
      <p:cxnSp>
        <p:nvCxnSpPr>
          <p:cNvPr id="56" name="Straight Connector 41">
            <a:extLst>
              <a:ext uri="{FF2B5EF4-FFF2-40B4-BE49-F238E27FC236}">
                <a16:creationId xmlns:a16="http://schemas.microsoft.com/office/drawing/2014/main" id="{A74C0DAF-43CA-40A8-B867-6E17661F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7937673-9017-AF44-0BCF-963E1FBC01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897" t="5187" r="43489" b="83080"/>
          <a:stretch/>
        </p:blipFill>
        <p:spPr>
          <a:xfrm>
            <a:off x="1676400" y="2721373"/>
            <a:ext cx="2858504" cy="834602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B709B18-87AF-1500-3D48-A90DC028AC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97" t="5330" r="42998" b="83460"/>
          <a:stretch/>
        </p:blipFill>
        <p:spPr>
          <a:xfrm>
            <a:off x="4508614" y="2726429"/>
            <a:ext cx="3040568" cy="863247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F8A2A38-2A00-2E44-F645-988AD20C9B3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843" t="5322" r="41977" b="85751"/>
          <a:stretch/>
        </p:blipFill>
        <p:spPr>
          <a:xfrm>
            <a:off x="7441975" y="2753403"/>
            <a:ext cx="3132015" cy="701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CBCF4-A8F7-4518-94BE-890AF5F347D7}"/>
              </a:ext>
            </a:extLst>
          </p:cNvPr>
          <p:cNvSpPr txBox="1"/>
          <p:nvPr/>
        </p:nvSpPr>
        <p:spPr>
          <a:xfrm>
            <a:off x="7493498" y="1272986"/>
            <a:ext cx="215551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Note: These are not probabilities yet. We need to convert into odds-ratio by exponentiating the estimates and then calculating probability. </a:t>
            </a:r>
          </a:p>
        </p:txBody>
      </p:sp>
    </p:spTree>
    <p:extLst>
      <p:ext uri="{BB962C8B-B14F-4D97-AF65-F5344CB8AC3E}">
        <p14:creationId xmlns:p14="http://schemas.microsoft.com/office/powerpoint/2010/main" val="239652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1293-71A2-7DF7-F1A2-05E3DCD5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Conclusions/Enhancements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9615-DD1D-2566-43C8-1F3832DA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We observed that several predictors showed association for both Hot Weight and Limp (Arrival to Unload Time, Arrival Temperature,  and Arrival Humidity)</a:t>
            </a:r>
          </a:p>
          <a:p>
            <a:pPr>
              <a:buSzPct val="114999"/>
              <a:buFont typeface="Wingdings"/>
              <a:buChar char="Ø"/>
            </a:pPr>
            <a:r>
              <a:rPr lang="en-US" dirty="0">
                <a:cs typeface="Calibri"/>
              </a:rPr>
              <a:t>In addition to statistical significance, we can also consider standard errors, correlation, effect size. </a:t>
            </a:r>
          </a:p>
          <a:p>
            <a:r>
              <a:rPr lang="en-US" dirty="0">
                <a:cs typeface="Calibri"/>
              </a:rPr>
              <a:t>If more time permitted, our quality outcome model could be enhanced by adding an interaction between arrival temperature and arrival humidity and adding quadratic regression to our model for Hot Weight. </a:t>
            </a:r>
          </a:p>
        </p:txBody>
      </p:sp>
    </p:spTree>
    <p:extLst>
      <p:ext uri="{BB962C8B-B14F-4D97-AF65-F5344CB8AC3E}">
        <p14:creationId xmlns:p14="http://schemas.microsoft.com/office/powerpoint/2010/main" val="33644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D99D-66E2-CB5A-C3EC-27DD42CD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88" y="853203"/>
            <a:ext cx="7737335" cy="26011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Study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FC97-85DF-190D-097B-B24FE5FF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03" y="2180423"/>
            <a:ext cx="12096896" cy="66194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     </a:t>
            </a:r>
          </a:p>
          <a:p>
            <a:pPr marL="457200" indent="-457200"/>
            <a:r>
              <a:rPr lang="en-US" sz="1800" dirty="0">
                <a:ea typeface="+mn-lt"/>
                <a:cs typeface="+mn-lt"/>
              </a:rPr>
              <a:t>501 Lots of cattle</a:t>
            </a:r>
            <a:endParaRPr lang="en-US" sz="1800" dirty="0">
              <a:ea typeface="+mn-lt"/>
              <a:cs typeface="Calibri"/>
            </a:endParaRPr>
          </a:p>
          <a:p>
            <a:pPr marL="457200" indent="-457200">
              <a:buSzPct val="114999"/>
            </a:pPr>
            <a:r>
              <a:rPr lang="en-US" sz="1800" dirty="0">
                <a:ea typeface="+mn-lt"/>
                <a:cs typeface="+mn-lt"/>
              </a:rPr>
              <a:t>71,053 Cattle</a:t>
            </a:r>
            <a:endParaRPr lang="en-US" sz="1800" dirty="0">
              <a:cs typeface="Calibri"/>
            </a:endParaRPr>
          </a:p>
          <a:p>
            <a:pPr marL="457200" indent="-457200">
              <a:buSzPct val="114999"/>
            </a:pPr>
            <a:r>
              <a:rPr lang="en-US" sz="1800" dirty="0">
                <a:ea typeface="+mn-lt"/>
                <a:cs typeface="+mn-lt"/>
              </a:rPr>
              <a:t>Observational Study</a:t>
            </a:r>
            <a:endParaRPr lang="en-US" sz="1800" dirty="0">
              <a:cs typeface="Calibri"/>
            </a:endParaRPr>
          </a:p>
          <a:p>
            <a:pPr marL="457200" indent="-457200">
              <a:buSzPct val="114999"/>
            </a:pPr>
            <a:r>
              <a:rPr lang="en-US" sz="1800" dirty="0">
                <a:cs typeface="Calibri"/>
              </a:rPr>
              <a:t>4 different companies(Tyson, JBS, </a:t>
            </a:r>
            <a:r>
              <a:rPr lang="en-US" sz="1800" dirty="0">
                <a:ea typeface="+mn-lt"/>
                <a:cs typeface="+mn-lt"/>
              </a:rPr>
              <a:t>Cargill, and Harris Ranch)</a:t>
            </a:r>
            <a:endParaRPr lang="en-US" sz="1800" dirty="0">
              <a:cs typeface="Calibri"/>
            </a:endParaRPr>
          </a:p>
          <a:p>
            <a:pPr marL="457200" indent="-457200"/>
            <a:r>
              <a:rPr lang="en-US" sz="1800" dirty="0">
                <a:cs typeface="Calibri"/>
              </a:rPr>
              <a:t>8 Different States(Colorado, Wyoming, North Dakota, South Dakota, Nebraska, Texas, Kansas, Oklahoma)</a:t>
            </a:r>
          </a:p>
          <a:p>
            <a:pPr marL="457200" indent="-457200">
              <a:buSzPct val="114999"/>
            </a:pPr>
            <a:r>
              <a:rPr lang="en-US" sz="1700" dirty="0">
                <a:ea typeface="+mn-lt"/>
                <a:cs typeface="+mn-lt"/>
              </a:rPr>
              <a:t>4 Plants</a:t>
            </a:r>
            <a:endParaRPr lang="en-US" sz="1700" dirty="0"/>
          </a:p>
          <a:p>
            <a:pPr marL="457200" indent="-457200">
              <a:buSzPct val="114999"/>
            </a:pPr>
            <a:r>
              <a:rPr lang="en-US" sz="1800" dirty="0">
                <a:cs typeface="Calibri"/>
              </a:rPr>
              <a:t>Data was collected from March 2021 to April 2022.  </a:t>
            </a:r>
          </a:p>
          <a:p>
            <a:pPr marL="457200" indent="-457200"/>
            <a:r>
              <a:rPr lang="en-US" sz="1800" dirty="0">
                <a:cs typeface="Calibri"/>
              </a:rPr>
              <a:t>Multiple people collected the data</a:t>
            </a:r>
          </a:p>
          <a:p>
            <a:pPr marL="457200" indent="-457200">
              <a:buSzPct val="114999"/>
            </a:pP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99415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5CDB-2EF0-9166-C6BA-83F01D20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12" y="454210"/>
            <a:ext cx="9601196" cy="1303867"/>
          </a:xfrm>
        </p:spPr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F720-6FAB-DBC6-EE56-7830BF61C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42" y="1797066"/>
            <a:ext cx="10515600" cy="4917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 dirty="0">
                <a:cs typeface="Calibri"/>
              </a:rPr>
              <a:t>Welfare Outcome: Limp(Mobility)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 dirty="0">
                <a:cs typeface="Calibri"/>
              </a:rPr>
              <a:t>Quality Outcome: Hot Weight(Yield)</a:t>
            </a:r>
          </a:p>
          <a:p>
            <a:pPr marL="457200" indent="-457200">
              <a:buSzPct val="114999"/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Predictors (Pre-Slaughter Management): Sex, Plant, Kill Shift, Arrival to Unload Time, Arrival Temperature, Arrival Humidity, Pen Density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sz="2000" dirty="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 dirty="0">
                <a:cs typeface="Calibri"/>
              </a:rPr>
              <a:t>Additional predictors and outcomes were collected, but were not used in analysis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45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B815-2972-2DD7-20A0-BCBDC00D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0374-2A96-43D9-BC71-9A33F248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What is the relationship between preslaughter management and </a:t>
            </a:r>
            <a:r>
              <a:rPr lang="en-US" b="1" dirty="0">
                <a:ea typeface="+mn-lt"/>
                <a:cs typeface="+mn-lt"/>
              </a:rPr>
              <a:t>welfare outcomes(Limp)</a:t>
            </a:r>
            <a:r>
              <a:rPr lang="en-US" dirty="0">
                <a:ea typeface="+mn-lt"/>
                <a:cs typeface="+mn-lt"/>
              </a:rPr>
              <a:t> at commercial cattle slaughter facilities in the US?(</a:t>
            </a:r>
            <a:r>
              <a:rPr lang="en-US" b="1" dirty="0">
                <a:ea typeface="+mn-lt"/>
                <a:cs typeface="+mn-lt"/>
              </a:rPr>
              <a:t>Did the animal have any level of limping?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What is the relationship between preslaughter management and </a:t>
            </a:r>
            <a:r>
              <a:rPr lang="en-US" b="1" dirty="0">
                <a:ea typeface="+mn-lt"/>
                <a:cs typeface="+mn-lt"/>
              </a:rPr>
              <a:t>quality outcomes(Hot Weight)</a:t>
            </a:r>
            <a:r>
              <a:rPr lang="en-US" dirty="0">
                <a:ea typeface="+mn-lt"/>
                <a:cs typeface="+mn-lt"/>
              </a:rPr>
              <a:t> at commercial cattle slaughter facilities in the US?</a:t>
            </a:r>
          </a:p>
          <a:p>
            <a:pPr marL="514350" indent="-514350">
              <a:buFont typeface="Wingdings" panose="020B0604020202020204" pitchFamily="34" charset="0"/>
              <a:buChar char="Ø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872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6CA1-60F0-3C17-D1DC-3AAAF6E1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23152"/>
            <a:ext cx="9601196" cy="1303867"/>
          </a:xfrm>
        </p:spPr>
        <p:txBody>
          <a:bodyPr/>
          <a:lstStyle/>
          <a:p>
            <a:r>
              <a:rPr lang="en-US" dirty="0">
                <a:cs typeface="Calibri Light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272B-9CE1-3777-90FC-A90DA616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337" y="1536762"/>
            <a:ext cx="10515600" cy="4605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Our main challenge was data wrangling. These were some of the challenges that came along with data wrangling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Lot is the unit of interest.  But observational units varied (multiple trucks, pens, </a:t>
            </a:r>
            <a:r>
              <a:rPr lang="en-US" sz="1600" dirty="0" err="1">
                <a:ea typeface="+mn-lt"/>
                <a:cs typeface="+mn-lt"/>
              </a:rPr>
              <a:t>etc</a:t>
            </a:r>
            <a:r>
              <a:rPr lang="en-US" sz="1600" dirty="0">
                <a:ea typeface="+mn-lt"/>
                <a:cs typeface="+mn-lt"/>
              </a:rPr>
              <a:t> per lot) depending on variable.</a:t>
            </a:r>
            <a:endParaRPr lang="en-US" sz="1600" dirty="0">
              <a:cs typeface="Calibri"/>
            </a:endParaRPr>
          </a:p>
          <a:p>
            <a:pPr>
              <a:buSzPct val="114999"/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Lot Number was distinguished based on Lot, Arrival and Kill Date, Plant, and Company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Multiple Spreadsheets in Excel, so we had to merge our data together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Format of times and dates in R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Since multiple people collected the data, the formatting in R was not consistent.</a:t>
            </a:r>
          </a:p>
          <a:p>
            <a:pPr>
              <a:buSzPct val="114999"/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Inconsistencies in data entry(Male, Steer, steers)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Missing Data from original entry</a:t>
            </a:r>
          </a:p>
          <a:p>
            <a:pPr>
              <a:buSzPct val="114999"/>
              <a:buFont typeface="Wingdings" panose="020B0604020202020204" pitchFamily="34" charset="0"/>
              <a:buChar char="Ø"/>
            </a:pPr>
            <a:r>
              <a:rPr lang="en-US" sz="1600" dirty="0">
                <a:cs typeface="Calibri"/>
              </a:rPr>
              <a:t>Missing Data after merging, 437 Lots with only 144 with complete data</a:t>
            </a: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800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800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Ø"/>
            </a:pP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Ø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42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82BBCD-9EC9-ADD8-248A-F54390F2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Mobility Summary Statistics (Proportion of Limp)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0B7C1-3739-A5C2-879B-529C08161CDD}"/>
              </a:ext>
            </a:extLst>
          </p:cNvPr>
          <p:cNvSpPr txBox="1"/>
          <p:nvPr/>
        </p:nvSpPr>
        <p:spPr>
          <a:xfrm>
            <a:off x="1167385" y="2556932"/>
            <a:ext cx="6380065" cy="3318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Sample Size without NA: 393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Min: 0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Max: 1(all animals in lot had limp)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Median:  0.05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Mean: 0.064</a:t>
            </a: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Standard Deviation: 0.073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Variance: 0.0053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1st Quartile: 0.025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3rd Quartile: 0.087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A6D6AAF-1835-0C06-8ED2-25D9469A5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674" y="2556408"/>
            <a:ext cx="3511944" cy="351868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E71A2CA-44B2-F9F5-B3B9-73B73D6235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9" b="8244"/>
          <a:stretch/>
        </p:blipFill>
        <p:spPr>
          <a:xfrm>
            <a:off x="4063550" y="2515948"/>
            <a:ext cx="3761453" cy="34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6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6D3037-AC01-046C-3B4B-086EC592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85" y="644964"/>
            <a:ext cx="6354633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Hot Weight Summary Statistics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CE67-D58E-0D13-4D01-2B83CEBC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/>
              <a:buChar char="Ø"/>
            </a:pPr>
            <a:r>
              <a:rPr lang="en-US" sz="1700" dirty="0"/>
              <a:t>Sample Size without NA: 384</a:t>
            </a:r>
          </a:p>
          <a:p>
            <a:pPr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700" dirty="0"/>
              <a:t>Min: 665 </a:t>
            </a:r>
            <a:r>
              <a:rPr lang="en-US" sz="1700"/>
              <a:t>lbs</a:t>
            </a:r>
          </a:p>
          <a:p>
            <a:pPr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700" dirty="0"/>
              <a:t>Max: 1490 </a:t>
            </a:r>
            <a:r>
              <a:rPr lang="en-US" sz="1700"/>
              <a:t>lbs</a:t>
            </a:r>
          </a:p>
          <a:p>
            <a:pPr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700" dirty="0"/>
              <a:t>Median: 851 </a:t>
            </a:r>
            <a:r>
              <a:rPr lang="en-US" sz="1700"/>
              <a:t>lbs</a:t>
            </a:r>
          </a:p>
          <a:p>
            <a:pPr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700" dirty="0"/>
              <a:t>Mean: 853.35 </a:t>
            </a:r>
            <a:r>
              <a:rPr lang="en-US" sz="1700"/>
              <a:t>lbs</a:t>
            </a:r>
          </a:p>
          <a:p>
            <a:pPr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700" dirty="0"/>
              <a:t>Standard Deviation: 79.79</a:t>
            </a:r>
          </a:p>
          <a:p>
            <a:pPr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700" dirty="0"/>
              <a:t>Variance: 6365.06</a:t>
            </a:r>
          </a:p>
          <a:p>
            <a:pPr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700" dirty="0"/>
              <a:t>1st Quartile: 794 </a:t>
            </a:r>
            <a:r>
              <a:rPr lang="en-US" sz="1700"/>
              <a:t>lbs</a:t>
            </a:r>
          </a:p>
          <a:p>
            <a:pPr>
              <a:lnSpc>
                <a:spcPct val="90000"/>
              </a:lnSpc>
              <a:buSzPct val="114999"/>
              <a:buFont typeface="Wingdings"/>
              <a:buChar char="Ø"/>
            </a:pPr>
            <a:r>
              <a:rPr lang="en-US" sz="1700" dirty="0"/>
              <a:t>3rd Quartile: 904 </a:t>
            </a:r>
            <a:r>
              <a:rPr lang="en-US" sz="1700"/>
              <a:t>lbs</a:t>
            </a:r>
          </a:p>
          <a:p>
            <a:pPr>
              <a:lnSpc>
                <a:spcPct val="90000"/>
              </a:lnSpc>
              <a:buSzPct val="114999"/>
              <a:buFont typeface="Wingdings"/>
              <a:buChar char="Ø"/>
            </a:pPr>
            <a:endParaRPr lang="en-US" sz="17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D89E8B3-67EC-DA00-1225-8CB7D5B5C4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0" r="2" b="2"/>
          <a:stretch/>
        </p:blipFill>
        <p:spPr>
          <a:xfrm>
            <a:off x="7478663" y="2331368"/>
            <a:ext cx="3900352" cy="3867022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7" name="Picture 7" descr="Graphical user interface, diagram, engineering drawing&#10;&#10;Description automatically generated">
            <a:extLst>
              <a:ext uri="{FF2B5EF4-FFF2-40B4-BE49-F238E27FC236}">
                <a16:creationId xmlns:a16="http://schemas.microsoft.com/office/drawing/2014/main" id="{C729E226-AF4F-D802-CDAB-D3CFC46AAB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07" t="49941" r="31204" b="-246"/>
          <a:stretch/>
        </p:blipFill>
        <p:spPr>
          <a:xfrm>
            <a:off x="4659454" y="2397611"/>
            <a:ext cx="2667283" cy="3819817"/>
          </a:xfrm>
          <a:prstGeom prst="rect">
            <a:avLst/>
          </a:prstGeom>
          <a:ln w="57150" cmpd="thickThin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4605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1772DAD-446C-4C23-8DD2-9EA339D8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006BC8-6B91-450A-86BD-6FB65EAC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7">
              <a:extLst>
                <a:ext uri="{FF2B5EF4-FFF2-40B4-BE49-F238E27FC236}">
                  <a16:creationId xmlns:a16="http://schemas.microsoft.com/office/drawing/2014/main" id="{5E53EB03-ABCD-43FB-80B8-B99EFA91A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516F06-85E8-499D-83CE-43A050421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AB8FC2-6D2E-472F-A503-B39212C9E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CBDA81-DEF0-491E-A62D-73AB24C27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C6758B-6FD8-657F-B3CD-09F303E7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98" y="705654"/>
            <a:ext cx="475262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cs typeface="Calibri Light"/>
              </a:rPr>
              <a:t>Sex Summary Statistics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6CFBA2-8375-42B7-BB40-605556C4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5EE060-D59E-4B9A-8C1E-84440A775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E56AF380-C4E9-7986-7393-C2294BFFF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001" y="1406769"/>
            <a:ext cx="1340870" cy="1747063"/>
          </a:xfrm>
          <a:prstGeom prst="rect">
            <a:avLst/>
          </a:prstGeom>
        </p:spPr>
      </p:pic>
      <p:sp>
        <p:nvSpPr>
          <p:cNvPr id="13" name="Rectangle 26">
            <a:extLst>
              <a:ext uri="{FF2B5EF4-FFF2-40B4-BE49-F238E27FC236}">
                <a16:creationId xmlns:a16="http://schemas.microsoft.com/office/drawing/2014/main" id="{BA00D986-71F3-4374-9993-6FFB6D1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E9C41E-FDD8-44C7-BF30-687FB2D82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951" y="2400639"/>
            <a:ext cx="438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451AE5-3856-4CA6-9324-3F475F3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7A7C4C-EEE8-40B0-A8E1-1E249FD3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6E5AB482-80E7-2D00-4449-36E40E5DD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095" y="3086101"/>
            <a:ext cx="1335331" cy="2373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F5BA-6225-FB62-FE63-6EEA9DF5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98" y="2556932"/>
            <a:ext cx="4752626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CE9D6-29B2-64B9-4D2E-B9E0CFC023C4}"/>
              </a:ext>
            </a:extLst>
          </p:cNvPr>
          <p:cNvSpPr txBox="1"/>
          <p:nvPr/>
        </p:nvSpPr>
        <p:spPr>
          <a:xfrm>
            <a:off x="8994213" y="18057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CFAFBF78-6DBB-AC89-2A39-6A7D14402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993" y="2468745"/>
            <a:ext cx="4577395" cy="37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3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B1772DAD-446C-4C23-8DD2-9EA339D8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55006BC8-6B91-450A-86BD-6FB65EAC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53EB03-ABCD-43FB-80B8-B99EFA91A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16516F06-85E8-499D-83CE-43A050421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EAB8FC2-6D2E-472F-A503-B39212C9E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19">
              <a:extLst>
                <a:ext uri="{FF2B5EF4-FFF2-40B4-BE49-F238E27FC236}">
                  <a16:creationId xmlns:a16="http://schemas.microsoft.com/office/drawing/2014/main" id="{47CBDA81-DEF0-491E-A62D-73AB24C27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C6758B-6FD8-657F-B3CD-09F303E7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98" y="982132"/>
            <a:ext cx="475262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cs typeface="Calibri Light"/>
              </a:rPr>
              <a:t>Plant Summary Statistics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E26CFBA2-8375-42B7-BB40-605556C4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455EE060-D59E-4B9A-8C1E-84440A775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858807A-FEF7-72E1-C8AB-A475A39A01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52" t="4687" r="39566" b="72105"/>
          <a:stretch/>
        </p:blipFill>
        <p:spPr>
          <a:xfrm>
            <a:off x="1904711" y="1406769"/>
            <a:ext cx="1179450" cy="1747063"/>
          </a:xfrm>
          <a:prstGeom prst="rect">
            <a:avLst/>
          </a:prstGeom>
        </p:spPr>
      </p:pic>
      <p:sp>
        <p:nvSpPr>
          <p:cNvPr id="33" name="Rectangle 25">
            <a:extLst>
              <a:ext uri="{FF2B5EF4-FFF2-40B4-BE49-F238E27FC236}">
                <a16:creationId xmlns:a16="http://schemas.microsoft.com/office/drawing/2014/main" id="{BA00D986-71F3-4374-9993-6FFB6D186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27">
            <a:extLst>
              <a:ext uri="{FF2B5EF4-FFF2-40B4-BE49-F238E27FC236}">
                <a16:creationId xmlns:a16="http://schemas.microsoft.com/office/drawing/2014/main" id="{F6E9C41E-FDD8-44C7-BF30-687FB2D82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951" y="2400639"/>
            <a:ext cx="438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C451AE5-3856-4CA6-9324-3F475F3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E1FDE92-461F-BDD4-F425-C0D97D3B9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937" y="2881137"/>
            <a:ext cx="4153429" cy="257132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47A7C4C-EEE8-40B0-A8E1-1E249FD3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A9460E1-7FC2-FC1F-E531-5E1AA919F7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980" t="5703" r="42506" b="73004"/>
          <a:stretch/>
        </p:blipFill>
        <p:spPr>
          <a:xfrm>
            <a:off x="4333816" y="3086101"/>
            <a:ext cx="1163888" cy="2373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F5BA-6225-FB62-FE63-6EEA9DF5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98" y="2556932"/>
            <a:ext cx="4752626" cy="33189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CE9D6-29B2-64B9-4D2E-B9E0CFC023C4}"/>
              </a:ext>
            </a:extLst>
          </p:cNvPr>
          <p:cNvSpPr txBox="1"/>
          <p:nvPr/>
        </p:nvSpPr>
        <p:spPr>
          <a:xfrm>
            <a:off x="8994213" y="18057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560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962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Wingdings</vt:lpstr>
      <vt:lpstr>Organic</vt:lpstr>
      <vt:lpstr>Effect of Management Practices on Animal Welfare and Economic Outcomes for Beef Cattle Statistical Analysis</vt:lpstr>
      <vt:lpstr>Study Design</vt:lpstr>
      <vt:lpstr>Variables</vt:lpstr>
      <vt:lpstr>Research Questions</vt:lpstr>
      <vt:lpstr>Challenges</vt:lpstr>
      <vt:lpstr>Mobility Summary Statistics (Proportion of Limp)</vt:lpstr>
      <vt:lpstr>Hot Weight Summary Statistics</vt:lpstr>
      <vt:lpstr>Sex Summary Statistics</vt:lpstr>
      <vt:lpstr>Plant Summary Statistics</vt:lpstr>
      <vt:lpstr>Kill Shift Summary Statistics</vt:lpstr>
      <vt:lpstr>Arrival to Unload Time Summary Statistics</vt:lpstr>
      <vt:lpstr>Arrival Temperature Summary Statistics</vt:lpstr>
      <vt:lpstr>Arrival Humidity Summary Statistics</vt:lpstr>
      <vt:lpstr>Pen Density Statistics</vt:lpstr>
      <vt:lpstr>Hot Weight(Quality Outcomes) Analysis</vt:lpstr>
      <vt:lpstr>Model for Hot Weight</vt:lpstr>
      <vt:lpstr>Relationship between preslaughter management and welfare outcome(Was a limp detected?)</vt:lpstr>
      <vt:lpstr>Logistic Regression Model for Limp</vt:lpstr>
      <vt:lpstr>Conclusions/Enhancements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danielle contreras</cp:lastModifiedBy>
  <cp:revision>1961</cp:revision>
  <dcterms:created xsi:type="dcterms:W3CDTF">2022-05-24T03:47:26Z</dcterms:created>
  <dcterms:modified xsi:type="dcterms:W3CDTF">2023-03-05T22:31:06Z</dcterms:modified>
</cp:coreProperties>
</file>