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56" r:id="rId5"/>
    <p:sldId id="257" r:id="rId6"/>
    <p:sldId id="258" r:id="rId7"/>
    <p:sldId id="264" r:id="rId8"/>
    <p:sldId id="259" r:id="rId9"/>
    <p:sldId id="263" r:id="rId10"/>
    <p:sldId id="260" r:id="rId11"/>
    <p:sldId id="261" r:id="rId12"/>
    <p:sldId id="262" r:id="rId13"/>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94660"/>
  </p:normalViewPr>
  <p:slideViewPr>
    <p:cSldViewPr snapToGrid="0">
      <p:cViewPr varScale="1">
        <p:scale>
          <a:sx n="39" d="100"/>
          <a:sy n="39" d="100"/>
        </p:scale>
        <p:origin x="24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14B9A4-1FCE-4F83-8BC3-FEBF91EE9310}" type="datetimeFigureOut">
              <a:rPr lang="it-IT" smtClean="0"/>
              <a:t>13/06/2022</a:t>
            </a:fld>
            <a:endParaRPr lang="it-IT" dirty="0"/>
          </a:p>
        </p:txBody>
      </p:sp>
      <p:sp>
        <p:nvSpPr>
          <p:cNvPr id="4" name="Segnaposto immagine diapositiva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75267E-DCD3-4F52-9894-77886FF3AB26}" type="slidenum">
              <a:rPr lang="it-IT" smtClean="0"/>
              <a:t>‹N›</a:t>
            </a:fld>
            <a:endParaRPr lang="it-IT" dirty="0"/>
          </a:p>
        </p:txBody>
      </p:sp>
    </p:spTree>
    <p:extLst>
      <p:ext uri="{BB962C8B-B14F-4D97-AF65-F5344CB8AC3E}">
        <p14:creationId xmlns:p14="http://schemas.microsoft.com/office/powerpoint/2010/main" val="359110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375267E-DCD3-4F52-9894-77886FF3AB26}" type="slidenum">
              <a:rPr lang="it-IT" smtClean="0"/>
              <a:t>3</a:t>
            </a:fld>
            <a:endParaRPr lang="it-IT"/>
          </a:p>
        </p:txBody>
      </p:sp>
    </p:spTree>
    <p:extLst>
      <p:ext uri="{BB962C8B-B14F-4D97-AF65-F5344CB8AC3E}">
        <p14:creationId xmlns:p14="http://schemas.microsoft.com/office/powerpoint/2010/main" val="1681750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375267E-DCD3-4F52-9894-77886FF3AB26}" type="slidenum">
              <a:rPr lang="it-IT" smtClean="0"/>
              <a:t>5</a:t>
            </a:fld>
            <a:endParaRPr lang="it-IT" dirty="0"/>
          </a:p>
        </p:txBody>
      </p:sp>
    </p:spTree>
    <p:extLst>
      <p:ext uri="{BB962C8B-B14F-4D97-AF65-F5344CB8AC3E}">
        <p14:creationId xmlns:p14="http://schemas.microsoft.com/office/powerpoint/2010/main" val="1461989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14BDC0BA-DCDD-42C6-A865-F933CC246C2A}" type="datetimeFigureOut">
              <a:rPr lang="it-IT" smtClean="0"/>
              <a:t>13/06/2022</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DBAB2773-6008-4982-8944-CF923F4C432F}" type="slidenum">
              <a:rPr lang="it-IT" smtClean="0"/>
              <a:t>‹N›</a:t>
            </a:fld>
            <a:endParaRPr lang="it-IT" dirty="0"/>
          </a:p>
        </p:txBody>
      </p:sp>
    </p:spTree>
    <p:extLst>
      <p:ext uri="{BB962C8B-B14F-4D97-AF65-F5344CB8AC3E}">
        <p14:creationId xmlns:p14="http://schemas.microsoft.com/office/powerpoint/2010/main" val="2739229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4BDC0BA-DCDD-42C6-A865-F933CC246C2A}" type="datetimeFigureOut">
              <a:rPr lang="it-IT" smtClean="0"/>
              <a:t>13/06/2022</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DBAB2773-6008-4982-8944-CF923F4C432F}" type="slidenum">
              <a:rPr lang="it-IT" smtClean="0"/>
              <a:t>‹N›</a:t>
            </a:fld>
            <a:endParaRPr lang="it-IT" dirty="0"/>
          </a:p>
        </p:txBody>
      </p:sp>
    </p:spTree>
    <p:extLst>
      <p:ext uri="{BB962C8B-B14F-4D97-AF65-F5344CB8AC3E}">
        <p14:creationId xmlns:p14="http://schemas.microsoft.com/office/powerpoint/2010/main" val="3092438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4BDC0BA-DCDD-42C6-A865-F933CC246C2A}" type="datetimeFigureOut">
              <a:rPr lang="it-IT" smtClean="0"/>
              <a:t>13/06/2022</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DBAB2773-6008-4982-8944-CF923F4C432F}" type="slidenum">
              <a:rPr lang="it-IT" smtClean="0"/>
              <a:t>‹N›</a:t>
            </a:fld>
            <a:endParaRPr lang="it-IT" dirty="0"/>
          </a:p>
        </p:txBody>
      </p:sp>
    </p:spTree>
    <p:extLst>
      <p:ext uri="{BB962C8B-B14F-4D97-AF65-F5344CB8AC3E}">
        <p14:creationId xmlns:p14="http://schemas.microsoft.com/office/powerpoint/2010/main" val="85126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4BDC0BA-DCDD-42C6-A865-F933CC246C2A}" type="datetimeFigureOut">
              <a:rPr lang="it-IT" smtClean="0"/>
              <a:t>13/06/2022</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DBAB2773-6008-4982-8944-CF923F4C432F}" type="slidenum">
              <a:rPr lang="it-IT" smtClean="0"/>
              <a:t>‹N›</a:t>
            </a:fld>
            <a:endParaRPr lang="it-IT" dirty="0"/>
          </a:p>
        </p:txBody>
      </p:sp>
    </p:spTree>
    <p:extLst>
      <p:ext uri="{BB962C8B-B14F-4D97-AF65-F5344CB8AC3E}">
        <p14:creationId xmlns:p14="http://schemas.microsoft.com/office/powerpoint/2010/main" val="679535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14BDC0BA-DCDD-42C6-A865-F933CC246C2A}" type="datetimeFigureOut">
              <a:rPr lang="it-IT" smtClean="0"/>
              <a:t>13/06/2022</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DBAB2773-6008-4982-8944-CF923F4C432F}" type="slidenum">
              <a:rPr lang="it-IT" smtClean="0"/>
              <a:t>‹N›</a:t>
            </a:fld>
            <a:endParaRPr lang="it-IT" dirty="0"/>
          </a:p>
        </p:txBody>
      </p:sp>
    </p:spTree>
    <p:extLst>
      <p:ext uri="{BB962C8B-B14F-4D97-AF65-F5344CB8AC3E}">
        <p14:creationId xmlns:p14="http://schemas.microsoft.com/office/powerpoint/2010/main" val="2475873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14BDC0BA-DCDD-42C6-A865-F933CC246C2A}" type="datetimeFigureOut">
              <a:rPr lang="it-IT" smtClean="0"/>
              <a:t>13/06/2022</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DBAB2773-6008-4982-8944-CF923F4C432F}" type="slidenum">
              <a:rPr lang="it-IT" smtClean="0"/>
              <a:t>‹N›</a:t>
            </a:fld>
            <a:endParaRPr lang="it-IT" dirty="0"/>
          </a:p>
        </p:txBody>
      </p:sp>
    </p:spTree>
    <p:extLst>
      <p:ext uri="{BB962C8B-B14F-4D97-AF65-F5344CB8AC3E}">
        <p14:creationId xmlns:p14="http://schemas.microsoft.com/office/powerpoint/2010/main" val="1716854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Fare clic per modificare gli stili del testo dello schema</a:t>
            </a:r>
          </a:p>
        </p:txBody>
      </p:sp>
      <p:sp>
        <p:nvSpPr>
          <p:cNvPr id="4" name="Content Placeholder 3"/>
          <p:cNvSpPr>
            <a:spLocks noGrp="1"/>
          </p:cNvSpPr>
          <p:nvPr>
            <p:ph sz="half" idx="2"/>
          </p:nvPr>
        </p:nvSpPr>
        <p:spPr>
          <a:xfrm>
            <a:off x="472381" y="4453467"/>
            <a:ext cx="2901255" cy="655037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Fare clic per modificare gli stili del testo dello schema</a:t>
            </a:r>
          </a:p>
        </p:txBody>
      </p:sp>
      <p:sp>
        <p:nvSpPr>
          <p:cNvPr id="6" name="Content Placeholder 5"/>
          <p:cNvSpPr>
            <a:spLocks noGrp="1"/>
          </p:cNvSpPr>
          <p:nvPr>
            <p:ph sz="quarter" idx="4"/>
          </p:nvPr>
        </p:nvSpPr>
        <p:spPr>
          <a:xfrm>
            <a:off x="3471863" y="4453467"/>
            <a:ext cx="2915543" cy="655037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14BDC0BA-DCDD-42C6-A865-F933CC246C2A}" type="datetimeFigureOut">
              <a:rPr lang="it-IT" smtClean="0"/>
              <a:t>13/06/2022</a:t>
            </a:fld>
            <a:endParaRPr lang="it-IT" dirty="0"/>
          </a:p>
        </p:txBody>
      </p:sp>
      <p:sp>
        <p:nvSpPr>
          <p:cNvPr id="8" name="Footer Placeholder 7"/>
          <p:cNvSpPr>
            <a:spLocks noGrp="1"/>
          </p:cNvSpPr>
          <p:nvPr>
            <p:ph type="ftr" sz="quarter" idx="11"/>
          </p:nvPr>
        </p:nvSpPr>
        <p:spPr/>
        <p:txBody>
          <a:bodyPr/>
          <a:lstStyle/>
          <a:p>
            <a:endParaRPr lang="it-IT" dirty="0"/>
          </a:p>
        </p:txBody>
      </p:sp>
      <p:sp>
        <p:nvSpPr>
          <p:cNvPr id="9" name="Slide Number Placeholder 8"/>
          <p:cNvSpPr>
            <a:spLocks noGrp="1"/>
          </p:cNvSpPr>
          <p:nvPr>
            <p:ph type="sldNum" sz="quarter" idx="12"/>
          </p:nvPr>
        </p:nvSpPr>
        <p:spPr/>
        <p:txBody>
          <a:bodyPr/>
          <a:lstStyle/>
          <a:p>
            <a:fld id="{DBAB2773-6008-4982-8944-CF923F4C432F}" type="slidenum">
              <a:rPr lang="it-IT" smtClean="0"/>
              <a:t>‹N›</a:t>
            </a:fld>
            <a:endParaRPr lang="it-IT" dirty="0"/>
          </a:p>
        </p:txBody>
      </p:sp>
    </p:spTree>
    <p:extLst>
      <p:ext uri="{BB962C8B-B14F-4D97-AF65-F5344CB8AC3E}">
        <p14:creationId xmlns:p14="http://schemas.microsoft.com/office/powerpoint/2010/main" val="2466088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14BDC0BA-DCDD-42C6-A865-F933CC246C2A}" type="datetimeFigureOut">
              <a:rPr lang="it-IT" smtClean="0"/>
              <a:t>13/06/2022</a:t>
            </a:fld>
            <a:endParaRPr lang="it-IT" dirty="0"/>
          </a:p>
        </p:txBody>
      </p:sp>
      <p:sp>
        <p:nvSpPr>
          <p:cNvPr id="4" name="Footer Placeholder 3"/>
          <p:cNvSpPr>
            <a:spLocks noGrp="1"/>
          </p:cNvSpPr>
          <p:nvPr>
            <p:ph type="ftr" sz="quarter" idx="11"/>
          </p:nvPr>
        </p:nvSpPr>
        <p:spPr/>
        <p:txBody>
          <a:bodyPr/>
          <a:lstStyle/>
          <a:p>
            <a:endParaRPr lang="it-IT" dirty="0"/>
          </a:p>
        </p:txBody>
      </p:sp>
      <p:sp>
        <p:nvSpPr>
          <p:cNvPr id="5" name="Slide Number Placeholder 4"/>
          <p:cNvSpPr>
            <a:spLocks noGrp="1"/>
          </p:cNvSpPr>
          <p:nvPr>
            <p:ph type="sldNum" sz="quarter" idx="12"/>
          </p:nvPr>
        </p:nvSpPr>
        <p:spPr/>
        <p:txBody>
          <a:bodyPr/>
          <a:lstStyle/>
          <a:p>
            <a:fld id="{DBAB2773-6008-4982-8944-CF923F4C432F}" type="slidenum">
              <a:rPr lang="it-IT" smtClean="0"/>
              <a:t>‹N›</a:t>
            </a:fld>
            <a:endParaRPr lang="it-IT" dirty="0"/>
          </a:p>
        </p:txBody>
      </p:sp>
    </p:spTree>
    <p:extLst>
      <p:ext uri="{BB962C8B-B14F-4D97-AF65-F5344CB8AC3E}">
        <p14:creationId xmlns:p14="http://schemas.microsoft.com/office/powerpoint/2010/main" val="1857703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BDC0BA-DCDD-42C6-A865-F933CC246C2A}" type="datetimeFigureOut">
              <a:rPr lang="it-IT" smtClean="0"/>
              <a:t>13/06/2022</a:t>
            </a:fld>
            <a:endParaRPr lang="it-IT" dirty="0"/>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DBAB2773-6008-4982-8944-CF923F4C432F}" type="slidenum">
              <a:rPr lang="it-IT" smtClean="0"/>
              <a:t>‹N›</a:t>
            </a:fld>
            <a:endParaRPr lang="it-IT" dirty="0"/>
          </a:p>
        </p:txBody>
      </p:sp>
    </p:spTree>
    <p:extLst>
      <p:ext uri="{BB962C8B-B14F-4D97-AF65-F5344CB8AC3E}">
        <p14:creationId xmlns:p14="http://schemas.microsoft.com/office/powerpoint/2010/main" val="155339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14BDC0BA-DCDD-42C6-A865-F933CC246C2A}" type="datetimeFigureOut">
              <a:rPr lang="it-IT" smtClean="0"/>
              <a:t>13/06/2022</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DBAB2773-6008-4982-8944-CF923F4C432F}" type="slidenum">
              <a:rPr lang="it-IT" smtClean="0"/>
              <a:t>‹N›</a:t>
            </a:fld>
            <a:endParaRPr lang="it-IT" dirty="0"/>
          </a:p>
        </p:txBody>
      </p:sp>
    </p:spTree>
    <p:extLst>
      <p:ext uri="{BB962C8B-B14F-4D97-AF65-F5344CB8AC3E}">
        <p14:creationId xmlns:p14="http://schemas.microsoft.com/office/powerpoint/2010/main" val="1880336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14BDC0BA-DCDD-42C6-A865-F933CC246C2A}" type="datetimeFigureOut">
              <a:rPr lang="it-IT" smtClean="0"/>
              <a:t>13/06/2022</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DBAB2773-6008-4982-8944-CF923F4C432F}" type="slidenum">
              <a:rPr lang="it-IT" smtClean="0"/>
              <a:t>‹N›</a:t>
            </a:fld>
            <a:endParaRPr lang="it-IT" dirty="0"/>
          </a:p>
        </p:txBody>
      </p:sp>
    </p:spTree>
    <p:extLst>
      <p:ext uri="{BB962C8B-B14F-4D97-AF65-F5344CB8AC3E}">
        <p14:creationId xmlns:p14="http://schemas.microsoft.com/office/powerpoint/2010/main" val="2059876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14BDC0BA-DCDD-42C6-A865-F933CC246C2A}" type="datetimeFigureOut">
              <a:rPr lang="it-IT" smtClean="0"/>
              <a:t>13/06/2022</a:t>
            </a:fld>
            <a:endParaRPr lang="it-IT" dirty="0"/>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dirty="0"/>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DBAB2773-6008-4982-8944-CF923F4C432F}" type="slidenum">
              <a:rPr lang="it-IT" smtClean="0"/>
              <a:t>‹N›</a:t>
            </a:fld>
            <a:endParaRPr lang="it-IT" dirty="0"/>
          </a:p>
        </p:txBody>
      </p:sp>
    </p:spTree>
    <p:extLst>
      <p:ext uri="{BB962C8B-B14F-4D97-AF65-F5344CB8AC3E}">
        <p14:creationId xmlns:p14="http://schemas.microsoft.com/office/powerpoint/2010/main" val="40605205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10" Type="http://schemas.openxmlformats.org/officeDocument/2006/relationships/image" Target="../media/image6.wmf"/><Relationship Id="rId9"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w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wmf"/><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oleObject" Target="../embeddings/oleObject4.bin"/><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4.wmf"/><Relationship Id="rId5" Type="http://schemas.openxmlformats.org/officeDocument/2006/relationships/oleObject" Target="../embeddings/oleObject6.bin"/><Relationship Id="rId4" Type="http://schemas.openxmlformats.org/officeDocument/2006/relationships/image" Target="../media/image2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E4798227-1A88-A99F-B0F5-0E2B01025599}"/>
              </a:ext>
            </a:extLst>
          </p:cNvPr>
          <p:cNvSpPr txBox="1"/>
          <p:nvPr/>
        </p:nvSpPr>
        <p:spPr>
          <a:xfrm>
            <a:off x="171448" y="634999"/>
            <a:ext cx="644736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it-IT" b="1" dirty="0">
                <a:latin typeface="Aharoni" panose="02010803020104030203" pitchFamily="2" charset="-79"/>
                <a:cs typeface="Aharoni" panose="02010803020104030203" pitchFamily="2" charset="-79"/>
              </a:rPr>
              <a:t>Sistema dinamico climatizzatore</a:t>
            </a: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981F638A-962D-9256-F075-67461001A59F}"/>
                  </a:ext>
                </a:extLst>
              </p:cNvPr>
              <p:cNvSpPr txBox="1"/>
              <p:nvPr/>
            </p:nvSpPr>
            <p:spPr>
              <a:xfrm>
                <a:off x="171450" y="1142835"/>
                <a:ext cx="6515100" cy="10903626"/>
              </a:xfrm>
              <a:prstGeom prst="rect">
                <a:avLst/>
              </a:prstGeom>
              <a:noFill/>
            </p:spPr>
            <p:txBody>
              <a:bodyPr wrap="square" rtlCol="0">
                <a:spAutoFit/>
              </a:bodyPr>
              <a:lstStyle/>
              <a:p>
                <a:r>
                  <a:rPr lang="it-IT" sz="1600" b="1" dirty="0"/>
                  <a:t>INTRODUZIONE</a:t>
                </a:r>
              </a:p>
              <a:p>
                <a:r>
                  <a:rPr lang="it-IT" sz="1400" dirty="0"/>
                  <a:t>Per la realizzazione di questo elaborato è stato scelto un sistema dinamico LTI a TC del secondo ordine.</a:t>
                </a:r>
                <a:br>
                  <a:rPr lang="it-IT" sz="1400" dirty="0"/>
                </a:br>
                <a:r>
                  <a:rPr lang="it-IT" sz="1400" dirty="0"/>
                  <a:t>Con l’ausilio di manuali e tabelle è stato possibile introdurre i seguenti dati:</a:t>
                </a:r>
              </a:p>
              <a:p>
                <a:pPr marL="252000" indent="-285750">
                  <a:spcBef>
                    <a:spcPts val="250"/>
                  </a:spcBef>
                  <a:spcAft>
                    <a:spcPts val="250"/>
                  </a:spcAft>
                  <a:buFont typeface="Arial" panose="020B0604020202020204" pitchFamily="34" charset="0"/>
                  <a:buChar char="•"/>
                </a:pPr>
                <a:r>
                  <a:rPr lang="it-IT" sz="1400" b="1" dirty="0"/>
                  <a:t>coefficiente di scambio termico tra climatizzatore e stanza (</a:t>
                </a:r>
                <a14:m>
                  <m:oMath xmlns:m="http://schemas.openxmlformats.org/officeDocument/2006/math">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ea typeface="Cambria Math" panose="02040503050406030204" pitchFamily="18" charset="0"/>
                          </a:rPr>
                          <m:t>𝝀</m:t>
                        </m:r>
                      </m:e>
                      <m:sub>
                        <m:r>
                          <a:rPr lang="it-IT" sz="1400" b="1" i="1" smtClean="0">
                            <a:latin typeface="Cambria Math" panose="02040503050406030204" pitchFamily="18" charset="0"/>
                          </a:rPr>
                          <m:t>𝒄𝒂</m:t>
                        </m:r>
                      </m:sub>
                    </m:sSub>
                  </m:oMath>
                </a14:m>
                <a:r>
                  <a:rPr lang="it-IT" sz="1400" b="1" dirty="0"/>
                  <a:t>) </a:t>
                </a:r>
                <a:r>
                  <a:rPr lang="it-IT" sz="1400" dirty="0"/>
                  <a:t>pari a 12 </a:t>
                </a:r>
                <a14:m>
                  <m:oMath xmlns:m="http://schemas.openxmlformats.org/officeDocument/2006/math">
                    <m:f>
                      <m:fPr>
                        <m:ctrlPr>
                          <a:rPr lang="it-IT" sz="1400" i="1" smtClean="0">
                            <a:latin typeface="Cambria Math" panose="02040503050406030204" pitchFamily="18" charset="0"/>
                          </a:rPr>
                        </m:ctrlPr>
                      </m:fPr>
                      <m:num>
                        <m:r>
                          <a:rPr lang="it-IT" sz="1400" b="0" i="1" smtClean="0">
                            <a:latin typeface="Cambria Math" panose="02040503050406030204" pitchFamily="18" charset="0"/>
                          </a:rPr>
                          <m:t>𝑊</m:t>
                        </m:r>
                      </m:num>
                      <m:den>
                        <m:sSup>
                          <m:sSupPr>
                            <m:ctrlPr>
                              <a:rPr lang="it-IT" sz="1400" i="1" smtClean="0">
                                <a:latin typeface="Cambria Math" panose="02040503050406030204" pitchFamily="18" charset="0"/>
                              </a:rPr>
                            </m:ctrlPr>
                          </m:sSupPr>
                          <m:e>
                            <m:r>
                              <a:rPr lang="it-IT" sz="1400" b="0" i="1" smtClean="0">
                                <a:latin typeface="Cambria Math" panose="02040503050406030204" pitchFamily="18" charset="0"/>
                              </a:rPr>
                              <m:t>𝑚</m:t>
                            </m:r>
                          </m:e>
                          <m:sup>
                            <m:r>
                              <a:rPr lang="it-IT" sz="1400" b="0" i="1" smtClean="0">
                                <a:latin typeface="Cambria Math" panose="02040503050406030204" pitchFamily="18" charset="0"/>
                              </a:rPr>
                              <m:t>2</m:t>
                            </m:r>
                          </m:sup>
                        </m:sSup>
                        <m:r>
                          <a:rPr lang="it-IT" sz="1400" b="0" i="1" smtClean="0">
                            <a:latin typeface="Cambria Math" panose="02040503050406030204" pitchFamily="18" charset="0"/>
                          </a:rPr>
                          <m:t>°</m:t>
                        </m:r>
                        <m:r>
                          <a:rPr lang="it-IT" sz="1400" b="0" i="1" smtClean="0">
                            <a:latin typeface="Cambria Math" panose="02040503050406030204" pitchFamily="18" charset="0"/>
                          </a:rPr>
                          <m:t>𝐶</m:t>
                        </m:r>
                      </m:den>
                    </m:f>
                  </m:oMath>
                </a14:m>
                <a:r>
                  <a:rPr lang="it-IT" sz="1400" dirty="0"/>
                  <a:t> (considerando come mezzo trasmissivo l’aria secca in un range di temperatura pari a [15-25°C], in modo da poter considerare il coefficiente costante);</a:t>
                </a:r>
              </a:p>
              <a:p>
                <a:pPr marL="252000" indent="-285750">
                  <a:buFont typeface="Arial" panose="020B0604020202020204" pitchFamily="34" charset="0"/>
                  <a:buChar char="•"/>
                </a:pPr>
                <a:r>
                  <a:rPr lang="it-IT" sz="1400" b="1" dirty="0"/>
                  <a:t>coefficiente di scambio termico tra stanza ed esterno (</a:t>
                </a:r>
                <a14:m>
                  <m:oMath xmlns:m="http://schemas.openxmlformats.org/officeDocument/2006/math">
                    <m:sSub>
                      <m:sSubPr>
                        <m:ctrlPr>
                          <a:rPr lang="it-IT" sz="1400" b="1" i="1">
                            <a:latin typeface="Cambria Math" panose="02040503050406030204" pitchFamily="18" charset="0"/>
                          </a:rPr>
                        </m:ctrlPr>
                      </m:sSubPr>
                      <m:e>
                        <m:r>
                          <a:rPr lang="it-IT" sz="1400" b="1" i="1">
                            <a:latin typeface="Cambria Math" panose="02040503050406030204" pitchFamily="18" charset="0"/>
                            <a:ea typeface="Cambria Math" panose="02040503050406030204" pitchFamily="18" charset="0"/>
                          </a:rPr>
                          <m:t>𝝀</m:t>
                        </m:r>
                      </m:e>
                      <m:sub>
                        <m:r>
                          <a:rPr lang="it-IT" sz="1400" b="1" i="1" smtClean="0">
                            <a:latin typeface="Cambria Math" panose="02040503050406030204" pitchFamily="18" charset="0"/>
                            <a:ea typeface="Cambria Math" panose="02040503050406030204" pitchFamily="18" charset="0"/>
                          </a:rPr>
                          <m:t>𝒂𝒆</m:t>
                        </m:r>
                      </m:sub>
                    </m:sSub>
                  </m:oMath>
                </a14:m>
                <a:r>
                  <a:rPr lang="it-IT" sz="1400" b="1" dirty="0"/>
                  <a:t>) </a:t>
                </a:r>
                <a:r>
                  <a:rPr lang="it-IT" sz="1400" dirty="0"/>
                  <a:t>considerando una parete in cemento di spessore 15cm pari a 2,3 </a:t>
                </a:r>
                <a14:m>
                  <m:oMath xmlns:m="http://schemas.openxmlformats.org/officeDocument/2006/math">
                    <m:f>
                      <m:fPr>
                        <m:ctrlPr>
                          <a:rPr lang="it-IT" sz="1400" i="1">
                            <a:latin typeface="Cambria Math" panose="02040503050406030204" pitchFamily="18" charset="0"/>
                          </a:rPr>
                        </m:ctrlPr>
                      </m:fPr>
                      <m:num>
                        <m:r>
                          <a:rPr lang="it-IT" sz="1400" i="1">
                            <a:latin typeface="Cambria Math" panose="02040503050406030204" pitchFamily="18" charset="0"/>
                          </a:rPr>
                          <m:t>𝑊</m:t>
                        </m:r>
                      </m:num>
                      <m:den>
                        <m:sSup>
                          <m:sSupPr>
                            <m:ctrlPr>
                              <a:rPr lang="it-IT" sz="1400" i="1">
                                <a:latin typeface="Cambria Math" panose="02040503050406030204" pitchFamily="18" charset="0"/>
                              </a:rPr>
                            </m:ctrlPr>
                          </m:sSupPr>
                          <m:e>
                            <m:r>
                              <a:rPr lang="it-IT" sz="1400" i="1">
                                <a:latin typeface="Cambria Math" panose="02040503050406030204" pitchFamily="18" charset="0"/>
                              </a:rPr>
                              <m:t>𝑚</m:t>
                            </m:r>
                          </m:e>
                          <m:sup>
                            <m:r>
                              <a:rPr lang="it-IT" sz="1400" i="1">
                                <a:latin typeface="Cambria Math" panose="02040503050406030204" pitchFamily="18" charset="0"/>
                              </a:rPr>
                              <m:t>2</m:t>
                            </m:r>
                          </m:sup>
                        </m:sSup>
                        <m:r>
                          <a:rPr lang="it-IT" sz="1400" i="1">
                            <a:latin typeface="Cambria Math" panose="02040503050406030204" pitchFamily="18" charset="0"/>
                          </a:rPr>
                          <m:t>°</m:t>
                        </m:r>
                        <m:r>
                          <a:rPr lang="it-IT" sz="1400" i="1">
                            <a:latin typeface="Cambria Math" panose="02040503050406030204" pitchFamily="18" charset="0"/>
                          </a:rPr>
                          <m:t>𝐶</m:t>
                        </m:r>
                      </m:den>
                    </m:f>
                    <m:r>
                      <a:rPr lang="it-IT" sz="1400">
                        <a:latin typeface="Cambria Math" panose="02040503050406030204" pitchFamily="18" charset="0"/>
                      </a:rPr>
                      <m:t>;</m:t>
                    </m:r>
                  </m:oMath>
                </a14:m>
                <a:endParaRPr lang="it-IT" sz="1400" dirty="0"/>
              </a:p>
              <a:p>
                <a:pPr marL="252000" indent="-285750">
                  <a:buFont typeface="Arial" panose="020B0604020202020204" pitchFamily="34" charset="0"/>
                  <a:buChar char="•"/>
                </a:pPr>
                <a:r>
                  <a:rPr lang="it-IT" sz="1400" b="1" dirty="0"/>
                  <a:t>capacità termica climatizzatore</a:t>
                </a:r>
                <a:r>
                  <a:rPr lang="it-IT" sz="1400" dirty="0"/>
                  <a:t> pari a 2000  </a:t>
                </a:r>
                <a14:m>
                  <m:oMath xmlns:m="http://schemas.openxmlformats.org/officeDocument/2006/math">
                    <m:f>
                      <m:fPr>
                        <m:ctrlPr>
                          <a:rPr lang="it-IT" sz="1400" i="1" smtClean="0">
                            <a:latin typeface="Cambria Math" panose="02040503050406030204" pitchFamily="18" charset="0"/>
                          </a:rPr>
                        </m:ctrlPr>
                      </m:fPr>
                      <m:num>
                        <m:r>
                          <a:rPr lang="it-IT" sz="1400" b="0" i="1" smtClean="0">
                            <a:latin typeface="Cambria Math" panose="02040503050406030204" pitchFamily="18" charset="0"/>
                          </a:rPr>
                          <m:t>𝑗</m:t>
                        </m:r>
                      </m:num>
                      <m:den>
                        <m:r>
                          <a:rPr lang="it-IT" sz="1400" b="0" i="1" smtClean="0">
                            <a:latin typeface="Cambria Math" panose="02040503050406030204" pitchFamily="18" charset="0"/>
                          </a:rPr>
                          <m:t>°</m:t>
                        </m:r>
                        <m:r>
                          <a:rPr lang="it-IT" sz="1400" b="0" i="1" smtClean="0">
                            <a:latin typeface="Cambria Math" panose="02040503050406030204" pitchFamily="18" charset="0"/>
                          </a:rPr>
                          <m:t>𝐶</m:t>
                        </m:r>
                      </m:den>
                    </m:f>
                    <m:r>
                      <a:rPr lang="it-IT" sz="1400" b="0" i="0" smtClean="0">
                        <a:latin typeface="Cambria Math" panose="02040503050406030204" pitchFamily="18" charset="0"/>
                      </a:rPr>
                      <m:t>;</m:t>
                    </m:r>
                  </m:oMath>
                </a14:m>
                <a:endParaRPr lang="it-IT" sz="1400" b="0" dirty="0"/>
              </a:p>
              <a:p>
                <a:pPr marL="252000" indent="-285750" algn="just">
                  <a:lnSpc>
                    <a:spcPts val="2000"/>
                  </a:lnSpc>
                  <a:buFont typeface="Arial" panose="020B0604020202020204" pitchFamily="34" charset="0"/>
                  <a:buChar char="•"/>
                </a:pPr>
                <a:r>
                  <a:rPr lang="it-IT" sz="1400" dirty="0"/>
                  <a:t>supponendo una stanza di 45 </a:t>
                </a:r>
                <a14:m>
                  <m:oMath xmlns:m="http://schemas.openxmlformats.org/officeDocument/2006/math">
                    <m:sSup>
                      <m:sSupPr>
                        <m:ctrlPr>
                          <a:rPr lang="it-IT" sz="1400" i="1" smtClean="0">
                            <a:latin typeface="Cambria Math" panose="02040503050406030204" pitchFamily="18" charset="0"/>
                          </a:rPr>
                        </m:ctrlPr>
                      </m:sSupPr>
                      <m:e>
                        <m:r>
                          <a:rPr lang="it-IT" sz="1400" b="0" i="1" smtClean="0">
                            <a:latin typeface="Cambria Math" panose="02040503050406030204" pitchFamily="18" charset="0"/>
                          </a:rPr>
                          <m:t>𝑚</m:t>
                        </m:r>
                      </m:e>
                      <m:sup>
                        <m:r>
                          <a:rPr lang="it-IT" sz="1400" b="0" i="1" smtClean="0">
                            <a:latin typeface="Cambria Math" panose="02040503050406030204" pitchFamily="18" charset="0"/>
                          </a:rPr>
                          <m:t>3</m:t>
                        </m:r>
                      </m:sup>
                    </m:sSup>
                  </m:oMath>
                </a14:m>
                <a:r>
                  <a:rPr lang="it-IT" sz="1400" dirty="0"/>
                  <a:t> e considerando il calore specifico dell’aria secca pari a 1005 </a:t>
                </a:r>
                <a14:m>
                  <m:oMath xmlns:m="http://schemas.openxmlformats.org/officeDocument/2006/math">
                    <m:f>
                      <m:fPr>
                        <m:ctrlPr>
                          <a:rPr lang="it-IT" sz="1400" i="1">
                            <a:latin typeface="Cambria Math" panose="02040503050406030204" pitchFamily="18" charset="0"/>
                          </a:rPr>
                        </m:ctrlPr>
                      </m:fPr>
                      <m:num>
                        <m:r>
                          <a:rPr lang="it-IT" sz="1400" b="0" i="1" smtClean="0">
                            <a:latin typeface="Cambria Math" panose="02040503050406030204" pitchFamily="18" charset="0"/>
                          </a:rPr>
                          <m:t>𝑗</m:t>
                        </m:r>
                      </m:num>
                      <m:den>
                        <m:r>
                          <a:rPr lang="it-IT" sz="1400" b="0" i="1" smtClean="0">
                            <a:latin typeface="Cambria Math" panose="02040503050406030204" pitchFamily="18" charset="0"/>
                          </a:rPr>
                          <m:t>𝑘𝑔</m:t>
                        </m:r>
                        <m:r>
                          <a:rPr lang="it-IT" sz="1400" i="1">
                            <a:latin typeface="Cambria Math" panose="02040503050406030204" pitchFamily="18" charset="0"/>
                          </a:rPr>
                          <m:t>°</m:t>
                        </m:r>
                        <m:r>
                          <a:rPr lang="it-IT" sz="1400" i="1">
                            <a:latin typeface="Cambria Math" panose="02040503050406030204" pitchFamily="18" charset="0"/>
                          </a:rPr>
                          <m:t>𝐶</m:t>
                        </m:r>
                      </m:den>
                    </m:f>
                    <m:r>
                      <a:rPr lang="it-IT" sz="1400" b="0" i="0" smtClean="0">
                        <a:latin typeface="Cambria Math" panose="02040503050406030204" pitchFamily="18" charset="0"/>
                      </a:rPr>
                      <m:t>,</m:t>
                    </m:r>
                  </m:oMath>
                </a14:m>
                <a:r>
                  <a:rPr lang="it-IT" sz="1400" dirty="0"/>
                  <a:t> è stata calcolata la </a:t>
                </a:r>
                <a:r>
                  <a:rPr lang="it-IT" sz="1400" b="1" dirty="0"/>
                  <a:t>capacità termica dell’aria</a:t>
                </a:r>
                <a:r>
                  <a:rPr lang="it-IT" sz="1400" dirty="0"/>
                  <a:t> , pari a </a:t>
                </a:r>
                <a:br>
                  <a:rPr lang="it-IT" sz="1400" dirty="0"/>
                </a:br>
                <a14:m>
                  <m:oMath xmlns:m="http://schemas.openxmlformats.org/officeDocument/2006/math">
                    <m:r>
                      <a:rPr lang="it-IT" sz="1400" b="0" i="1" smtClean="0">
                        <a:latin typeface="Cambria Math" panose="02040503050406030204" pitchFamily="18" charset="0"/>
                      </a:rPr>
                      <m:t>𝑣</m:t>
                    </m:r>
                    <m:r>
                      <a:rPr lang="it-IT" sz="1400" b="0" i="1" smtClean="0">
                        <a:latin typeface="Cambria Math" panose="02040503050406030204" pitchFamily="18" charset="0"/>
                      </a:rPr>
                      <m:t>∗</m:t>
                    </m:r>
                    <m:r>
                      <a:rPr lang="it-IT" sz="1400" b="0" i="1" smtClean="0">
                        <a:latin typeface="Cambria Math" panose="02040503050406030204" pitchFamily="18" charset="0"/>
                      </a:rPr>
                      <m:t>𝑚</m:t>
                    </m:r>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𝑐</m:t>
                        </m:r>
                      </m:e>
                      <m:sub>
                        <m:r>
                          <a:rPr lang="it-IT" sz="1400" b="0" i="1" smtClean="0">
                            <a:latin typeface="Cambria Math" panose="02040503050406030204" pitchFamily="18" charset="0"/>
                          </a:rPr>
                          <m:t>𝑝</m:t>
                        </m:r>
                      </m:sub>
                    </m:sSub>
                    <m:r>
                      <a:rPr lang="it-IT" sz="1400" b="0" i="1" smtClean="0">
                        <a:latin typeface="Cambria Math" panose="02040503050406030204" pitchFamily="18" charset="0"/>
                      </a:rPr>
                      <m:t>=</m:t>
                    </m:r>
                  </m:oMath>
                </a14:m>
                <a:r>
                  <a:rPr lang="it-IT" sz="1400" dirty="0"/>
                  <a:t>45*1.3*1005 </a:t>
                </a:r>
                <a14:m>
                  <m:oMath xmlns:m="http://schemas.openxmlformats.org/officeDocument/2006/math">
                    <m:r>
                      <a:rPr lang="it-IT" sz="1400" i="1" smtClean="0">
                        <a:latin typeface="Cambria Math" panose="02040503050406030204" pitchFamily="18" charset="0"/>
                        <a:ea typeface="Cambria Math" panose="02040503050406030204" pitchFamily="18" charset="0"/>
                      </a:rPr>
                      <m:t>≅</m:t>
                    </m:r>
                    <m:r>
                      <a:rPr lang="it-IT" sz="1400" b="0" i="0" smtClean="0">
                        <a:latin typeface="Cambria Math" panose="02040503050406030204" pitchFamily="18" charset="0"/>
                        <a:ea typeface="Cambria Math" panose="02040503050406030204" pitchFamily="18" charset="0"/>
                      </a:rPr>
                      <m:t>58.792</m:t>
                    </m:r>
                  </m:oMath>
                </a14:m>
                <a:r>
                  <a:rPr lang="it-IT" sz="1400" dirty="0"/>
                  <a:t> </a:t>
                </a:r>
                <a14:m>
                  <m:oMath xmlns:m="http://schemas.openxmlformats.org/officeDocument/2006/math">
                    <m:f>
                      <m:fPr>
                        <m:ctrlPr>
                          <a:rPr lang="it-IT" sz="1400" i="1">
                            <a:latin typeface="Cambria Math" panose="02040503050406030204" pitchFamily="18" charset="0"/>
                          </a:rPr>
                        </m:ctrlPr>
                      </m:fPr>
                      <m:num>
                        <m:r>
                          <a:rPr lang="it-IT" sz="1400" i="1">
                            <a:latin typeface="Cambria Math" panose="02040503050406030204" pitchFamily="18" charset="0"/>
                          </a:rPr>
                          <m:t>𝑗</m:t>
                        </m:r>
                      </m:num>
                      <m:den>
                        <m:r>
                          <a:rPr lang="it-IT" sz="1400" i="1">
                            <a:latin typeface="Cambria Math" panose="02040503050406030204" pitchFamily="18" charset="0"/>
                          </a:rPr>
                          <m:t>°</m:t>
                        </m:r>
                        <m:r>
                          <a:rPr lang="it-IT" sz="1400" i="1">
                            <a:latin typeface="Cambria Math" panose="02040503050406030204" pitchFamily="18" charset="0"/>
                          </a:rPr>
                          <m:t>𝐶</m:t>
                        </m:r>
                      </m:den>
                    </m:f>
                    <m:r>
                      <a:rPr lang="it-IT" sz="1400" b="0" i="0" smtClean="0">
                        <a:latin typeface="Cambria Math" panose="02040503050406030204" pitchFamily="18" charset="0"/>
                      </a:rPr>
                      <m:t>.</m:t>
                    </m:r>
                  </m:oMath>
                </a14:m>
                <a:endParaRPr lang="it-IT" sz="1400" b="1" dirty="0"/>
              </a:p>
              <a:p>
                <a:endParaRPr lang="it-IT" sz="1600" b="1" dirty="0"/>
              </a:p>
              <a:p>
                <a:r>
                  <a:rPr lang="it-IT" sz="1600" b="1" dirty="0"/>
                  <a:t>IPOTESI</a:t>
                </a:r>
              </a:p>
              <a:p>
                <a:pPr algn="just"/>
                <a:r>
                  <a:rPr lang="it-IT" sz="1400" b="0" dirty="0"/>
                  <a:t>Si è supposto una temperatura esterna pari a 30°C; una temperatura della stanza pari a 25°C e quella del climatizzatore pari a </a:t>
                </a:r>
                <a:r>
                  <a:rPr lang="it-IT" sz="1400" dirty="0"/>
                  <a:t>23</a:t>
                </a:r>
                <a:r>
                  <a:rPr lang="it-IT" sz="1400" b="0" dirty="0"/>
                  <a:t>°C. Al fine di poter considerare i coefficienti di scambio termico costanti si è supposto un range di temperatura pari a </a:t>
                </a:r>
                <a14:m>
                  <m:oMath xmlns:m="http://schemas.openxmlformats.org/officeDocument/2006/math">
                    <m:r>
                      <a:rPr lang="it-IT" sz="1400" b="0" i="1" smtClean="0">
                        <a:latin typeface="Cambria Math" panose="02040503050406030204" pitchFamily="18" charset="0"/>
                      </a:rPr>
                      <m:t>15</m:t>
                    </m:r>
                    <m:r>
                      <a:rPr lang="it-IT" sz="1400" b="0" i="1" smtClean="0">
                        <a:latin typeface="Cambria Math" panose="02040503050406030204" pitchFamily="18" charset="0"/>
                        <a:ea typeface="Cambria Math" panose="02040503050406030204" pitchFamily="18" charset="0"/>
                      </a:rPr>
                      <m:t>÷25 °</m:t>
                    </m:r>
                    <m:r>
                      <a:rPr lang="it-IT" sz="1400" b="0" i="1" smtClean="0">
                        <a:latin typeface="Cambria Math" panose="02040503050406030204" pitchFamily="18" charset="0"/>
                        <a:ea typeface="Cambria Math" panose="02040503050406030204" pitchFamily="18" charset="0"/>
                      </a:rPr>
                      <m:t>𝐶</m:t>
                    </m:r>
                    <m:r>
                      <a:rPr lang="it-IT" sz="1400" b="0" i="1" smtClean="0">
                        <a:latin typeface="Cambria Math" panose="02040503050406030204" pitchFamily="18" charset="0"/>
                        <a:ea typeface="Cambria Math" panose="02040503050406030204" pitchFamily="18" charset="0"/>
                      </a:rPr>
                      <m:t>.</m:t>
                    </m:r>
                  </m:oMath>
                </a14:m>
                <a:br>
                  <a:rPr lang="it-IT" sz="1400" b="0" dirty="0"/>
                </a:br>
                <a:r>
                  <a:rPr lang="it-IT" sz="1400" b="0" dirty="0"/>
                  <a:t>Si considera difatti che </a:t>
                </a:r>
                <a14:m>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𝛾</m:t>
                        </m:r>
                      </m:e>
                      <m:sub>
                        <m:r>
                          <a:rPr lang="it-IT" sz="1400" b="0" i="1" smtClean="0">
                            <a:latin typeface="Cambria Math" panose="02040503050406030204" pitchFamily="18" charset="0"/>
                          </a:rPr>
                          <m:t>𝑐𝑎</m:t>
                        </m:r>
                      </m:sub>
                    </m:sSub>
                  </m:oMath>
                </a14:m>
                <a:r>
                  <a:rPr lang="it-IT" sz="1400" b="0" dirty="0"/>
                  <a:t> dipende dal </a:t>
                </a:r>
                <a:r>
                  <a:rPr lang="it-IT" sz="1400" b="1" dirty="0"/>
                  <a:t>Numero di </a:t>
                </a:r>
                <a:r>
                  <a:rPr lang="it-IT" sz="1400" b="1" dirty="0" err="1"/>
                  <a:t>Grashof</a:t>
                </a:r>
                <a:r>
                  <a:rPr lang="it-IT" sz="1400" dirty="0"/>
                  <a:t>, </a:t>
                </a:r>
                <a:r>
                  <a:rPr lang="it-IT" sz="1400" b="1" dirty="0"/>
                  <a:t>Numero di </a:t>
                </a:r>
                <a:r>
                  <a:rPr lang="it-IT" sz="1400" b="1" dirty="0" err="1"/>
                  <a:t>Nusselt</a:t>
                </a:r>
                <a:r>
                  <a:rPr lang="it-IT" sz="1400" dirty="0"/>
                  <a:t>, </a:t>
                </a:r>
                <a:r>
                  <a:rPr lang="it-IT" sz="1400" b="1" dirty="0"/>
                  <a:t>Numero di </a:t>
                </a:r>
                <a:r>
                  <a:rPr lang="it-IT" sz="1400" b="1" dirty="0" err="1"/>
                  <a:t>Proundtl</a:t>
                </a:r>
                <a:r>
                  <a:rPr lang="it-IT" sz="1400" dirty="0"/>
                  <a:t> e da parametri geometrici relativi alla superficie di contatto, svolgendo i calcoli, in questo range di temperatura  esso variava tra </a:t>
                </a:r>
                <a14:m>
                  <m:oMath xmlns:m="http://schemas.openxmlformats.org/officeDocument/2006/math">
                    <m:r>
                      <a:rPr lang="it-IT" sz="1400" b="0" i="1" smtClean="0">
                        <a:latin typeface="Cambria Math" panose="02040503050406030204" pitchFamily="18" charset="0"/>
                      </a:rPr>
                      <m:t>11,91</m:t>
                    </m:r>
                    <m:r>
                      <a:rPr lang="it-IT" sz="1400" b="0" i="1" smtClean="0">
                        <a:latin typeface="Cambria Math" panose="02040503050406030204" pitchFamily="18" charset="0"/>
                        <a:ea typeface="Cambria Math" panose="02040503050406030204" pitchFamily="18" charset="0"/>
                      </a:rPr>
                      <m:t>÷12,05</m:t>
                    </m:r>
                  </m:oMath>
                </a14:m>
                <a:r>
                  <a:rPr lang="it-IT" sz="1400" b="0" dirty="0"/>
                  <a:t>.</a:t>
                </a:r>
              </a:p>
              <a:p>
                <a:pPr marL="285750" indent="-285750" algn="just">
                  <a:buFont typeface="Arial" panose="020B0604020202020204" pitchFamily="34" charset="0"/>
                  <a:buChar char="•"/>
                </a:pPr>
                <a:endParaRPr lang="it-IT" sz="1400" b="0" dirty="0"/>
              </a:p>
              <a:p>
                <a:r>
                  <a:rPr lang="it-IT" sz="1600" b="1" dirty="0"/>
                  <a:t>MODELLISTICA</a:t>
                </a:r>
              </a:p>
              <a:p>
                <a:r>
                  <a:rPr lang="it-IT" sz="1400" dirty="0"/>
                  <a:t>Il processo avrà un’equazione del tipo:</a:t>
                </a:r>
              </a:p>
              <a:p>
                <a:endParaRPr lang="it-IT" sz="1400" dirty="0"/>
              </a:p>
              <a:p>
                <a:pPr/>
                <a14:m>
                  <m:oMathPara xmlns:m="http://schemas.openxmlformats.org/officeDocument/2006/math">
                    <m:oMathParaPr>
                      <m:jc m:val="center"/>
                    </m:oMathParaPr>
                    <m:oMath xmlns:m="http://schemas.openxmlformats.org/officeDocument/2006/math">
                      <m:d>
                        <m:dPr>
                          <m:begChr m:val="{"/>
                          <m:endChr m:val=""/>
                          <m:ctrlPr>
                            <a:rPr lang="it-IT" sz="1400" i="1" smtClean="0">
                              <a:latin typeface="Cambria Math" panose="02040503050406030204" pitchFamily="18" charset="0"/>
                            </a:rPr>
                          </m:ctrlPr>
                        </m:dPr>
                        <m:e>
                          <m:eqArr>
                            <m:eqArrPr>
                              <m:ctrlPr>
                                <a:rPr lang="it-IT" sz="1400" b="1" i="1" smtClean="0">
                                  <a:latin typeface="Cambria Math" panose="02040503050406030204" pitchFamily="18" charset="0"/>
                                </a:rPr>
                              </m:ctrlPr>
                            </m:eqArrPr>
                            <m:e>
                              <m:acc>
                                <m:accPr>
                                  <m:chr m:val="̇"/>
                                  <m:ctrlPr>
                                    <a:rPr lang="it-IT" sz="1400" b="1" i="1" smtClean="0">
                                      <a:latin typeface="Cambria Math" panose="02040503050406030204" pitchFamily="18" charset="0"/>
                                    </a:rPr>
                                  </m:ctrlPr>
                                </m:accPr>
                                <m:e>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𝒙</m:t>
                                      </m:r>
                                    </m:e>
                                    <m:sub>
                                      <m:r>
                                        <a:rPr lang="it-IT" sz="1400" b="1" i="1" smtClean="0">
                                          <a:latin typeface="Cambria Math" panose="02040503050406030204" pitchFamily="18" charset="0"/>
                                        </a:rPr>
                                        <m:t>𝟏</m:t>
                                      </m:r>
                                    </m:sub>
                                  </m:sSub>
                                </m:e>
                              </m:acc>
                              <m:r>
                                <a:rPr lang="it-IT" sz="1400" b="1" i="1" smtClean="0">
                                  <a:latin typeface="Cambria Math" panose="02040503050406030204" pitchFamily="18" charset="0"/>
                                </a:rPr>
                                <m:t>=</m:t>
                              </m:r>
                              <m:f>
                                <m:fPr>
                                  <m:ctrlPr>
                                    <a:rPr lang="it-IT" sz="1400" b="1" i="1" smtClean="0">
                                      <a:latin typeface="Cambria Math" panose="02040503050406030204" pitchFamily="18" charset="0"/>
                                    </a:rPr>
                                  </m:ctrlPr>
                                </m:fPr>
                                <m:num>
                                  <m:r>
                                    <a:rPr lang="it-IT" sz="1400" b="1" i="1" smtClean="0">
                                      <a:latin typeface="Cambria Math" panose="02040503050406030204" pitchFamily="18" charset="0"/>
                                    </a:rPr>
                                    <m:t>𝒖</m:t>
                                  </m:r>
                                </m:num>
                                <m:den>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𝑪</m:t>
                                      </m:r>
                                    </m:e>
                                    <m:sub>
                                      <m:r>
                                        <a:rPr lang="it-IT" sz="1400" b="1" i="1" smtClean="0">
                                          <a:latin typeface="Cambria Math" panose="02040503050406030204" pitchFamily="18" charset="0"/>
                                        </a:rPr>
                                        <m:t>𝒄</m:t>
                                      </m:r>
                                    </m:sub>
                                  </m:sSub>
                                </m:den>
                              </m:f>
                              <m:r>
                                <a:rPr lang="it-IT" sz="1400" b="1" i="1" smtClean="0">
                                  <a:latin typeface="Cambria Math" panose="02040503050406030204" pitchFamily="18" charset="0"/>
                                </a:rPr>
                                <m:t>−</m:t>
                              </m:r>
                              <m:f>
                                <m:fPr>
                                  <m:ctrlPr>
                                    <a:rPr lang="it-IT" sz="1400" b="1" i="1" smtClean="0">
                                      <a:latin typeface="Cambria Math" panose="02040503050406030204" pitchFamily="18" charset="0"/>
                                    </a:rPr>
                                  </m:ctrlPr>
                                </m:fPr>
                                <m:num>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ea typeface="Cambria Math" panose="02040503050406030204" pitchFamily="18" charset="0"/>
                                        </a:rPr>
                                        <m:t>𝜸</m:t>
                                      </m:r>
                                    </m:e>
                                    <m:sub>
                                      <m:r>
                                        <a:rPr lang="it-IT" sz="1400" b="1" i="1" smtClean="0">
                                          <a:latin typeface="Cambria Math" panose="02040503050406030204" pitchFamily="18" charset="0"/>
                                        </a:rPr>
                                        <m:t>𝒄𝒔</m:t>
                                      </m:r>
                                    </m:sub>
                                  </m:sSub>
                                </m:num>
                                <m:den>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𝑪</m:t>
                                      </m:r>
                                    </m:e>
                                    <m:sub>
                                      <m:r>
                                        <a:rPr lang="it-IT" sz="1400" b="1" i="1" smtClean="0">
                                          <a:latin typeface="Cambria Math" panose="02040503050406030204" pitchFamily="18" charset="0"/>
                                        </a:rPr>
                                        <m:t>𝒄</m:t>
                                      </m:r>
                                    </m:sub>
                                  </m:sSub>
                                </m:den>
                              </m:f>
                              <m:d>
                                <m:dPr>
                                  <m:ctrlPr>
                                    <a:rPr lang="it-IT" sz="1400" b="1" i="1" smtClean="0">
                                      <a:latin typeface="Cambria Math" panose="02040503050406030204" pitchFamily="18" charset="0"/>
                                    </a:rPr>
                                  </m:ctrlPr>
                                </m:dPr>
                                <m:e>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𝒙</m:t>
                                      </m:r>
                                    </m:e>
                                    <m:sub>
                                      <m:r>
                                        <a:rPr lang="it-IT" sz="1400" b="1" i="1" smtClean="0">
                                          <a:latin typeface="Cambria Math" panose="02040503050406030204" pitchFamily="18" charset="0"/>
                                        </a:rPr>
                                        <m:t>𝟏</m:t>
                                      </m:r>
                                    </m:sub>
                                  </m:sSub>
                                  <m:r>
                                    <a:rPr lang="it-IT" sz="1400" b="1" i="1" smtClean="0">
                                      <a:latin typeface="Cambria Math" panose="02040503050406030204" pitchFamily="18" charset="0"/>
                                    </a:rPr>
                                    <m:t>−</m:t>
                                  </m:r>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𝒙</m:t>
                                      </m:r>
                                    </m:e>
                                    <m:sub>
                                      <m:r>
                                        <a:rPr lang="it-IT" sz="1400" b="1" i="1" smtClean="0">
                                          <a:latin typeface="Cambria Math" panose="02040503050406030204" pitchFamily="18" charset="0"/>
                                        </a:rPr>
                                        <m:t>𝟐</m:t>
                                      </m:r>
                                    </m:sub>
                                  </m:sSub>
                                </m:e>
                              </m:d>
                            </m:e>
                            <m:e>
                              <m:acc>
                                <m:accPr>
                                  <m:chr m:val="̇"/>
                                  <m:ctrlPr>
                                    <a:rPr lang="it-IT" sz="1400" b="1" i="1">
                                      <a:latin typeface="Cambria Math" panose="02040503050406030204" pitchFamily="18" charset="0"/>
                                    </a:rPr>
                                  </m:ctrlPr>
                                </m:accPr>
                                <m:e>
                                  <m:sSub>
                                    <m:sSubPr>
                                      <m:ctrlPr>
                                        <a:rPr lang="it-IT" sz="1400" b="1" i="1">
                                          <a:latin typeface="Cambria Math" panose="02040503050406030204" pitchFamily="18" charset="0"/>
                                        </a:rPr>
                                      </m:ctrlPr>
                                    </m:sSubPr>
                                    <m:e>
                                      <m:r>
                                        <a:rPr lang="it-IT" sz="1400" b="1" i="1">
                                          <a:latin typeface="Cambria Math" panose="02040503050406030204" pitchFamily="18" charset="0"/>
                                        </a:rPr>
                                        <m:t>𝒙</m:t>
                                      </m:r>
                                    </m:e>
                                    <m:sub>
                                      <m:r>
                                        <a:rPr lang="it-IT" sz="1400" b="1" i="1" smtClean="0">
                                          <a:latin typeface="Cambria Math" panose="02040503050406030204" pitchFamily="18" charset="0"/>
                                        </a:rPr>
                                        <m:t>𝟐</m:t>
                                      </m:r>
                                    </m:sub>
                                  </m:sSub>
                                </m:e>
                              </m:acc>
                              <m:r>
                                <a:rPr lang="it-IT" sz="1400" b="1" i="1">
                                  <a:latin typeface="Cambria Math" panose="02040503050406030204" pitchFamily="18" charset="0"/>
                                </a:rPr>
                                <m:t>=</m:t>
                              </m:r>
                              <m:f>
                                <m:fPr>
                                  <m:ctrlPr>
                                    <a:rPr lang="it-IT" sz="1400" b="1" i="1">
                                      <a:latin typeface="Cambria Math" panose="02040503050406030204" pitchFamily="18" charset="0"/>
                                    </a:rPr>
                                  </m:ctrlPr>
                                </m:fPr>
                                <m:num>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ea typeface="Cambria Math" panose="02040503050406030204" pitchFamily="18" charset="0"/>
                                        </a:rPr>
                                        <m:t>𝜸</m:t>
                                      </m:r>
                                    </m:e>
                                    <m:sub>
                                      <m:r>
                                        <a:rPr lang="it-IT" sz="1400" b="1" i="1" smtClean="0">
                                          <a:latin typeface="Cambria Math" panose="02040503050406030204" pitchFamily="18" charset="0"/>
                                        </a:rPr>
                                        <m:t>𝒄𝒔</m:t>
                                      </m:r>
                                    </m:sub>
                                  </m:sSub>
                                </m:num>
                                <m:den>
                                  <m:sSub>
                                    <m:sSubPr>
                                      <m:ctrlPr>
                                        <a:rPr lang="it-IT" sz="1400" b="1" i="1">
                                          <a:latin typeface="Cambria Math" panose="02040503050406030204" pitchFamily="18" charset="0"/>
                                        </a:rPr>
                                      </m:ctrlPr>
                                    </m:sSubPr>
                                    <m:e>
                                      <m:r>
                                        <a:rPr lang="it-IT" sz="1400" b="1" i="1">
                                          <a:latin typeface="Cambria Math" panose="02040503050406030204" pitchFamily="18" charset="0"/>
                                        </a:rPr>
                                        <m:t>𝑪</m:t>
                                      </m:r>
                                    </m:e>
                                    <m:sub>
                                      <m:r>
                                        <a:rPr lang="it-IT" sz="1400" b="1" i="1" smtClean="0">
                                          <a:latin typeface="Cambria Math" panose="02040503050406030204" pitchFamily="18" charset="0"/>
                                        </a:rPr>
                                        <m:t>𝒔</m:t>
                                      </m:r>
                                    </m:sub>
                                  </m:sSub>
                                </m:den>
                              </m:f>
                              <m:d>
                                <m:dPr>
                                  <m:ctrlPr>
                                    <a:rPr lang="it-IT" sz="1400" b="1" i="1" smtClean="0">
                                      <a:latin typeface="Cambria Math" panose="02040503050406030204" pitchFamily="18" charset="0"/>
                                    </a:rPr>
                                  </m:ctrlPr>
                                </m:dPr>
                                <m:e>
                                  <m:sSub>
                                    <m:sSubPr>
                                      <m:ctrlPr>
                                        <a:rPr lang="it-IT" sz="1400" b="1" i="1">
                                          <a:latin typeface="Cambria Math" panose="02040503050406030204" pitchFamily="18" charset="0"/>
                                        </a:rPr>
                                      </m:ctrlPr>
                                    </m:sSubPr>
                                    <m:e>
                                      <m:r>
                                        <a:rPr lang="it-IT" sz="1400" b="1" i="1">
                                          <a:latin typeface="Cambria Math" panose="02040503050406030204" pitchFamily="18" charset="0"/>
                                        </a:rPr>
                                        <m:t>𝒙</m:t>
                                      </m:r>
                                    </m:e>
                                    <m:sub>
                                      <m:r>
                                        <a:rPr lang="it-IT" sz="1400" b="1" i="1">
                                          <a:latin typeface="Cambria Math" panose="02040503050406030204" pitchFamily="18" charset="0"/>
                                        </a:rPr>
                                        <m:t>𝟏</m:t>
                                      </m:r>
                                    </m:sub>
                                  </m:sSub>
                                </m:e>
                              </m:d>
                              <m:r>
                                <a:rPr lang="it-IT" sz="1400" b="1" i="1">
                                  <a:latin typeface="Cambria Math" panose="02040503050406030204" pitchFamily="18" charset="0"/>
                                </a:rPr>
                                <m:t>−</m:t>
                              </m:r>
                              <m:f>
                                <m:fPr>
                                  <m:ctrlPr>
                                    <a:rPr lang="it-IT" sz="1400" b="1" i="1">
                                      <a:latin typeface="Cambria Math" panose="02040503050406030204" pitchFamily="18" charset="0"/>
                                    </a:rPr>
                                  </m:ctrlPr>
                                </m:fPr>
                                <m:num>
                                  <m:sSub>
                                    <m:sSubPr>
                                      <m:ctrlPr>
                                        <a:rPr lang="it-IT" sz="1400" b="1" i="1">
                                          <a:latin typeface="Cambria Math" panose="02040503050406030204" pitchFamily="18" charset="0"/>
                                        </a:rPr>
                                      </m:ctrlPr>
                                    </m:sSubPr>
                                    <m:e>
                                      <m:r>
                                        <a:rPr lang="it-IT" sz="1400" b="1" i="1">
                                          <a:latin typeface="Cambria Math" panose="02040503050406030204" pitchFamily="18" charset="0"/>
                                          <a:ea typeface="Cambria Math" panose="02040503050406030204" pitchFamily="18" charset="0"/>
                                        </a:rPr>
                                        <m:t>𝜸</m:t>
                                      </m:r>
                                    </m:e>
                                    <m:sub>
                                      <m:r>
                                        <a:rPr lang="it-IT" sz="1400" b="1" i="1" smtClean="0">
                                          <a:latin typeface="Cambria Math" panose="02040503050406030204" pitchFamily="18" charset="0"/>
                                          <a:ea typeface="Cambria Math" panose="02040503050406030204" pitchFamily="18" charset="0"/>
                                        </a:rPr>
                                        <m:t>𝒄𝒔</m:t>
                                      </m:r>
                                    </m:sub>
                                  </m:sSub>
                                  <m:r>
                                    <a:rPr lang="it-IT" sz="1400" b="1" i="1" smtClean="0">
                                      <a:latin typeface="Cambria Math" panose="02040503050406030204" pitchFamily="18" charset="0"/>
                                      <a:ea typeface="Cambria Math" panose="02040503050406030204" pitchFamily="18" charset="0"/>
                                    </a:rPr>
                                    <m:t>+</m:t>
                                  </m:r>
                                  <m:sSub>
                                    <m:sSubPr>
                                      <m:ctrlPr>
                                        <a:rPr lang="it-IT" sz="1400" b="1" i="1">
                                          <a:latin typeface="Cambria Math" panose="02040503050406030204" pitchFamily="18" charset="0"/>
                                        </a:rPr>
                                      </m:ctrlPr>
                                    </m:sSubPr>
                                    <m:e>
                                      <m:r>
                                        <a:rPr lang="it-IT" sz="1400" b="1" i="1">
                                          <a:latin typeface="Cambria Math" panose="02040503050406030204" pitchFamily="18" charset="0"/>
                                          <a:ea typeface="Cambria Math" panose="02040503050406030204" pitchFamily="18" charset="0"/>
                                        </a:rPr>
                                        <m:t>𝜸</m:t>
                                      </m:r>
                                    </m:e>
                                    <m:sub>
                                      <m:r>
                                        <a:rPr lang="it-IT" sz="1400" b="1" i="1" smtClean="0">
                                          <a:latin typeface="Cambria Math" panose="02040503050406030204" pitchFamily="18" charset="0"/>
                                          <a:ea typeface="Cambria Math" panose="02040503050406030204" pitchFamily="18" charset="0"/>
                                        </a:rPr>
                                        <m:t>𝒔𝒂</m:t>
                                      </m:r>
                                    </m:sub>
                                  </m:sSub>
                                </m:num>
                                <m:den>
                                  <m:sSub>
                                    <m:sSubPr>
                                      <m:ctrlPr>
                                        <a:rPr lang="it-IT" sz="1400" b="1" i="1">
                                          <a:latin typeface="Cambria Math" panose="02040503050406030204" pitchFamily="18" charset="0"/>
                                        </a:rPr>
                                      </m:ctrlPr>
                                    </m:sSubPr>
                                    <m:e>
                                      <m:r>
                                        <a:rPr lang="it-IT" sz="1400" b="1" i="1">
                                          <a:latin typeface="Cambria Math" panose="02040503050406030204" pitchFamily="18" charset="0"/>
                                        </a:rPr>
                                        <m:t>𝑪</m:t>
                                      </m:r>
                                    </m:e>
                                    <m:sub>
                                      <m:r>
                                        <a:rPr lang="it-IT" sz="1400" b="1" i="1" smtClean="0">
                                          <a:latin typeface="Cambria Math" panose="02040503050406030204" pitchFamily="18" charset="0"/>
                                        </a:rPr>
                                        <m:t>𝒔</m:t>
                                      </m:r>
                                    </m:sub>
                                  </m:sSub>
                                </m:den>
                              </m:f>
                              <m:d>
                                <m:dPr>
                                  <m:ctrlPr>
                                    <a:rPr lang="it-IT" sz="1400" b="1" i="1">
                                      <a:latin typeface="Cambria Math" panose="02040503050406030204" pitchFamily="18" charset="0"/>
                                    </a:rPr>
                                  </m:ctrlPr>
                                </m:dPr>
                                <m:e>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𝒙</m:t>
                                      </m:r>
                                    </m:e>
                                    <m:sub>
                                      <m:r>
                                        <a:rPr lang="it-IT" sz="1400" b="1" i="1" smtClean="0">
                                          <a:latin typeface="Cambria Math" panose="02040503050406030204" pitchFamily="18" charset="0"/>
                                        </a:rPr>
                                        <m:t>𝟐</m:t>
                                      </m:r>
                                    </m:sub>
                                  </m:sSub>
                                </m:e>
                              </m:d>
                              <m:r>
                                <a:rPr lang="it-IT" sz="1400" b="1" i="1" smtClean="0">
                                  <a:latin typeface="Cambria Math" panose="02040503050406030204" pitchFamily="18" charset="0"/>
                                </a:rPr>
                                <m:t>+</m:t>
                              </m:r>
                              <m:f>
                                <m:fPr>
                                  <m:ctrlPr>
                                    <a:rPr lang="it-IT" sz="1400" b="1" i="1">
                                      <a:latin typeface="Cambria Math" panose="02040503050406030204" pitchFamily="18" charset="0"/>
                                    </a:rPr>
                                  </m:ctrlPr>
                                </m:fPr>
                                <m:num>
                                  <m:sSub>
                                    <m:sSubPr>
                                      <m:ctrlPr>
                                        <a:rPr lang="it-IT" sz="1400" b="1" i="1">
                                          <a:latin typeface="Cambria Math" panose="02040503050406030204" pitchFamily="18" charset="0"/>
                                        </a:rPr>
                                      </m:ctrlPr>
                                    </m:sSubPr>
                                    <m:e>
                                      <m:r>
                                        <a:rPr lang="it-IT" sz="1400" b="1" i="1">
                                          <a:latin typeface="Cambria Math" panose="02040503050406030204" pitchFamily="18" charset="0"/>
                                          <a:ea typeface="Cambria Math" panose="02040503050406030204" pitchFamily="18" charset="0"/>
                                        </a:rPr>
                                        <m:t>𝜸</m:t>
                                      </m:r>
                                    </m:e>
                                    <m:sub>
                                      <m:r>
                                        <a:rPr lang="it-IT" sz="1400" b="1" i="1" smtClean="0">
                                          <a:latin typeface="Cambria Math" panose="02040503050406030204" pitchFamily="18" charset="0"/>
                                          <a:ea typeface="Cambria Math" panose="02040503050406030204" pitchFamily="18" charset="0"/>
                                        </a:rPr>
                                        <m:t>𝒔𝒂</m:t>
                                      </m:r>
                                    </m:sub>
                                  </m:sSub>
                                </m:num>
                                <m:den>
                                  <m:sSub>
                                    <m:sSubPr>
                                      <m:ctrlPr>
                                        <a:rPr lang="it-IT" sz="1400" b="1" i="1">
                                          <a:latin typeface="Cambria Math" panose="02040503050406030204" pitchFamily="18" charset="0"/>
                                        </a:rPr>
                                      </m:ctrlPr>
                                    </m:sSubPr>
                                    <m:e>
                                      <m:r>
                                        <a:rPr lang="it-IT" sz="1400" b="1" i="1">
                                          <a:latin typeface="Cambria Math" panose="02040503050406030204" pitchFamily="18" charset="0"/>
                                        </a:rPr>
                                        <m:t>𝑪</m:t>
                                      </m:r>
                                    </m:e>
                                    <m:sub>
                                      <m:r>
                                        <a:rPr lang="it-IT" sz="1400" b="1" i="1">
                                          <a:latin typeface="Cambria Math" panose="02040503050406030204" pitchFamily="18" charset="0"/>
                                        </a:rPr>
                                        <m:t>𝒔</m:t>
                                      </m:r>
                                    </m:sub>
                                  </m:sSub>
                                </m:den>
                              </m:f>
                              <m:sSub>
                                <m:sSubPr>
                                  <m:ctrlPr>
                                    <a:rPr lang="it-IT" sz="1400" b="1" i="1" smtClean="0">
                                      <a:latin typeface="Cambria Math" panose="02040503050406030204" pitchFamily="18" charset="0"/>
                                      <a:ea typeface="Cambria Math" panose="02040503050406030204" pitchFamily="18" charset="0"/>
                                    </a:rPr>
                                  </m:ctrlPr>
                                </m:sSubPr>
                                <m:e>
                                  <m:r>
                                    <a:rPr lang="it-IT" sz="1400" b="1" i="1">
                                      <a:latin typeface="Cambria Math" panose="02040503050406030204" pitchFamily="18" charset="0"/>
                                      <a:ea typeface="Cambria Math" panose="02040503050406030204" pitchFamily="18" charset="0"/>
                                    </a:rPr>
                                    <m:t>𝜽</m:t>
                                  </m:r>
                                </m:e>
                                <m:sub>
                                  <m:r>
                                    <a:rPr lang="it-IT" sz="1400" b="1" i="1" smtClean="0">
                                      <a:latin typeface="Cambria Math" panose="02040503050406030204" pitchFamily="18" charset="0"/>
                                      <a:ea typeface="Cambria Math" panose="02040503050406030204" pitchFamily="18" charset="0"/>
                                    </a:rPr>
                                    <m:t>𝒂</m:t>
                                  </m:r>
                                </m:sub>
                              </m:sSub>
                            </m:e>
                            <m:e>
                              <m:r>
                                <a:rPr lang="it-IT" sz="1400" b="1" i="1" smtClean="0">
                                  <a:latin typeface="Cambria Math" panose="02040503050406030204" pitchFamily="18" charset="0"/>
                                </a:rPr>
                                <m:t>𝒚</m:t>
                              </m:r>
                              <m:r>
                                <a:rPr lang="it-IT" sz="1400" b="1" i="1" smtClean="0">
                                  <a:latin typeface="Cambria Math" panose="02040503050406030204" pitchFamily="18" charset="0"/>
                                </a:rPr>
                                <m:t>=</m:t>
                              </m:r>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𝒙</m:t>
                                  </m:r>
                                </m:e>
                                <m:sub>
                                  <m:r>
                                    <a:rPr lang="it-IT" sz="1400" b="1" i="1" smtClean="0">
                                      <a:latin typeface="Cambria Math" panose="02040503050406030204" pitchFamily="18" charset="0"/>
                                    </a:rPr>
                                    <m:t>𝟐</m:t>
                                  </m:r>
                                </m:sub>
                              </m:sSub>
                            </m:e>
                          </m:eqArr>
                        </m:e>
                      </m:d>
                    </m:oMath>
                  </m:oMathPara>
                </a14:m>
                <a:br>
                  <a:rPr lang="it-IT" sz="1400" dirty="0"/>
                </a:br>
                <a:br>
                  <a:rPr lang="it-IT" sz="1400" dirty="0"/>
                </a:br>
                <a:r>
                  <a:rPr lang="it-IT" sz="1400" dirty="0"/>
                  <a:t>Dove:</a:t>
                </a:r>
              </a:p>
              <a:p>
                <a:pPr marL="285750" indent="-285750">
                  <a:buFont typeface="Arial" panose="020B0604020202020204" pitchFamily="34" charset="0"/>
                  <a:buChar char="•"/>
                </a:pPr>
                <a:r>
                  <a:rPr lang="it-IT" sz="1400" b="1" dirty="0"/>
                  <a:t>Stato</a:t>
                </a:r>
                <a:r>
                  <a:rPr lang="it-IT" sz="1400" dirty="0"/>
                  <a:t>: </a:t>
                </a:r>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𝑥</m:t>
                        </m:r>
                      </m:e>
                      <m:sub>
                        <m:r>
                          <a:rPr lang="it-IT" sz="1400" b="0" i="1" smtClean="0">
                            <a:latin typeface="Cambria Math" panose="02040503050406030204" pitchFamily="18" charset="0"/>
                          </a:rPr>
                          <m:t>1</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rPr>
                          <m:t>𝑐</m:t>
                        </m:r>
                      </m:sub>
                    </m:sSub>
                    <m:r>
                      <a:rPr lang="it-IT" sz="1400" b="0" i="1" smtClean="0">
                        <a:latin typeface="Cambria Math" panose="02040503050406030204" pitchFamily="18" charset="0"/>
                      </a:rPr>
                      <m:t>=</m:t>
                    </m:r>
                  </m:oMath>
                </a14:m>
                <a:r>
                  <a:rPr lang="it-IT" sz="1400" b="1" dirty="0"/>
                  <a:t> </a:t>
                </a:r>
                <a:r>
                  <a:rPr lang="it-IT" sz="1400" dirty="0"/>
                  <a:t>temperatura condizionatore; </a:t>
                </a:r>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𝑥</m:t>
                        </m:r>
                      </m:e>
                      <m:sub>
                        <m:r>
                          <a:rPr lang="it-IT" sz="1400" b="0" i="1" smtClean="0">
                            <a:latin typeface="Cambria Math" panose="02040503050406030204" pitchFamily="18" charset="0"/>
                          </a:rPr>
                          <m:t>2</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𝑠</m:t>
                        </m:r>
                      </m:sub>
                    </m:sSub>
                    <m:r>
                      <a:rPr lang="it-IT" sz="1400" b="0" i="1" smtClean="0">
                        <a:latin typeface="Cambria Math" panose="02040503050406030204" pitchFamily="18" charset="0"/>
                      </a:rPr>
                      <m:t>= </m:t>
                    </m:r>
                  </m:oMath>
                </a14:m>
                <a:r>
                  <a:rPr lang="it-IT" sz="1400" dirty="0"/>
                  <a:t>temperatura stanza;</a:t>
                </a:r>
              </a:p>
              <a:p>
                <a:pPr marL="285750" indent="-285750">
                  <a:buFont typeface="Arial" panose="020B0604020202020204" pitchFamily="34" charset="0"/>
                  <a:buChar char="•"/>
                </a:pPr>
                <a:r>
                  <a:rPr lang="it-IT" sz="1400" b="1" dirty="0"/>
                  <a:t>Ingressi: </a:t>
                </a:r>
                <a14:m>
                  <m:oMath xmlns:m="http://schemas.openxmlformats.org/officeDocument/2006/math">
                    <m:r>
                      <m:rPr>
                        <m:sty m:val="p"/>
                      </m:rPr>
                      <a:rPr lang="it-IT" sz="1400" b="0" i="0" smtClean="0">
                        <a:latin typeface="Cambria Math" panose="02040503050406030204" pitchFamily="18" charset="0"/>
                      </a:rPr>
                      <m:t>u</m:t>
                    </m:r>
                    <m:r>
                      <a:rPr lang="it-IT" sz="1400" b="1" i="1" smtClean="0">
                        <a:latin typeface="Cambria Math" panose="02040503050406030204" pitchFamily="18" charset="0"/>
                      </a:rPr>
                      <m:t>=</m:t>
                    </m:r>
                    <m:r>
                      <a:rPr lang="it-IT" sz="1400" b="0" i="1" smtClean="0">
                        <a:latin typeface="Cambria Math" panose="02040503050406030204" pitchFamily="18" charset="0"/>
                      </a:rPr>
                      <m:t>𝑞</m:t>
                    </m:r>
                    <m:r>
                      <a:rPr lang="it-IT" sz="1400" b="0" i="1" smtClean="0">
                        <a:latin typeface="Cambria Math" panose="02040503050406030204" pitchFamily="18" charset="0"/>
                      </a:rPr>
                      <m:t>=</m:t>
                    </m:r>
                  </m:oMath>
                </a14:m>
                <a:r>
                  <a:rPr lang="it-IT" sz="1400" dirty="0"/>
                  <a:t> potenza termica; disturbo</a:t>
                </a:r>
                <a14:m>
                  <m:oMath xmlns:m="http://schemas.openxmlformats.org/officeDocument/2006/math">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rPr>
                          <m:t>𝑒</m:t>
                        </m:r>
                      </m:sub>
                    </m:sSub>
                    <m:r>
                      <a:rPr lang="it-IT" sz="1400" b="0" i="1" smtClean="0">
                        <a:latin typeface="Cambria Math" panose="02040503050406030204" pitchFamily="18" charset="0"/>
                      </a:rPr>
                      <m:t>=</m:t>
                    </m:r>
                  </m:oMath>
                </a14:m>
                <a:r>
                  <a:rPr lang="it-IT" sz="1400" dirty="0"/>
                  <a:t> temperatura esterna;</a:t>
                </a:r>
              </a:p>
              <a:p>
                <a:pPr marL="285750" indent="-285750">
                  <a:buFont typeface="Arial" panose="020B0604020202020204" pitchFamily="34" charset="0"/>
                  <a:buChar char="•"/>
                </a:pPr>
                <a:r>
                  <a:rPr lang="it-IT" sz="1400" b="1" dirty="0"/>
                  <a:t>Uscita: </a:t>
                </a:r>
                <a14:m>
                  <m:oMath xmlns:m="http://schemas.openxmlformats.org/officeDocument/2006/math">
                    <m:r>
                      <a:rPr lang="it-IT" sz="1400" b="0" i="1" smtClean="0">
                        <a:latin typeface="Cambria Math" panose="02040503050406030204" pitchFamily="18" charset="0"/>
                      </a:rPr>
                      <m:t>𝑦</m:t>
                    </m:r>
                    <m:d>
                      <m:dPr>
                        <m:ctrlPr>
                          <a:rPr lang="it-IT" sz="1400" i="1" smtClean="0">
                            <a:latin typeface="Cambria Math" panose="02040503050406030204" pitchFamily="18" charset="0"/>
                          </a:rPr>
                        </m:ctrlPr>
                      </m:dPr>
                      <m:e>
                        <m:r>
                          <a:rPr lang="it-IT" sz="1400" b="0" i="1" smtClean="0">
                            <a:latin typeface="Cambria Math" panose="02040503050406030204" pitchFamily="18" charset="0"/>
                          </a:rPr>
                          <m:t>𝑡</m:t>
                        </m:r>
                      </m:e>
                    </m:d>
                    <m:r>
                      <a:rPr lang="it-IT" sz="1400" b="1" i="1" smtClean="0">
                        <a:latin typeface="Cambria Math" panose="02040503050406030204" pitchFamily="18" charset="0"/>
                      </a:rPr>
                      <m:t>=</m:t>
                    </m:r>
                    <m:sSub>
                      <m:sSubPr>
                        <m:ctrlPr>
                          <a:rPr lang="it-IT" sz="1400" i="1" smtClean="0">
                            <a:latin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𝜃</m:t>
                        </m:r>
                      </m:e>
                      <m:sub>
                        <m:r>
                          <a:rPr lang="it-IT" sz="1400" b="0" i="1" smtClean="0">
                            <a:latin typeface="Cambria Math" panose="02040503050406030204" pitchFamily="18" charset="0"/>
                            <a:ea typeface="Cambria Math" panose="02040503050406030204" pitchFamily="18" charset="0"/>
                          </a:rPr>
                          <m:t>𝑠</m:t>
                        </m:r>
                      </m:sub>
                    </m:sSub>
                    <m:r>
                      <a:rPr lang="it-IT" sz="1400" b="0" i="1" smtClean="0">
                        <a:latin typeface="Cambria Math" panose="02040503050406030204" pitchFamily="18" charset="0"/>
                      </a:rPr>
                      <m:t>;</m:t>
                    </m:r>
                  </m:oMath>
                </a14:m>
                <a:endParaRPr lang="it-IT" sz="1400" b="0" dirty="0"/>
              </a:p>
              <a:p>
                <a:pPr marL="285750" indent="-285750">
                  <a:buFont typeface="Arial" panose="020B0604020202020204" pitchFamily="34" charset="0"/>
                  <a:buChar char="•"/>
                </a:pPr>
                <a:r>
                  <a:rPr lang="it-IT" sz="1400" b="1" dirty="0"/>
                  <a:t>Parametri: </a:t>
                </a:r>
                <a:r>
                  <a:rPr lang="it-IT" sz="1400" dirty="0"/>
                  <a:t>sopra riportati. </a:t>
                </a:r>
                <a:br>
                  <a:rPr lang="it-IT" sz="1400" dirty="0"/>
                </a:br>
                <a:endParaRPr lang="it-IT" sz="1400" b="1" dirty="0"/>
              </a:p>
              <a:p>
                <a:r>
                  <a:rPr lang="it-IT" sz="1600" b="1" dirty="0"/>
                  <a:t>RAPPRESENTAZIONE MATRICIALE</a:t>
                </a:r>
                <a:br>
                  <a:rPr lang="it-IT" sz="1400" b="1" dirty="0"/>
                </a:br>
                <a:endParaRPr lang="it-IT" sz="1400" dirty="0"/>
              </a:p>
              <a:p>
                <a:pPr/>
                <a14:m>
                  <m:oMathPara xmlns:m="http://schemas.openxmlformats.org/officeDocument/2006/math">
                    <m:oMathParaPr>
                      <m:jc m:val="center"/>
                    </m:oMathParaPr>
                    <m:oMath xmlns:m="http://schemas.openxmlformats.org/officeDocument/2006/math">
                      <m:d>
                        <m:dPr>
                          <m:begChr m:val="["/>
                          <m:endChr m:val="]"/>
                          <m:ctrlPr>
                            <a:rPr lang="it-IT" sz="1400" b="1" i="1" smtClean="0">
                              <a:latin typeface="Cambria Math" panose="02040503050406030204" pitchFamily="18" charset="0"/>
                            </a:rPr>
                          </m:ctrlPr>
                        </m:dPr>
                        <m:e>
                          <m:m>
                            <m:mPr>
                              <m:mcs>
                                <m:mc>
                                  <m:mcPr>
                                    <m:count m:val="1"/>
                                    <m:mcJc m:val="center"/>
                                  </m:mcPr>
                                </m:mc>
                              </m:mcs>
                              <m:ctrlPr>
                                <a:rPr lang="it-IT" sz="1400" b="1" i="1" smtClean="0">
                                  <a:latin typeface="Cambria Math" panose="02040503050406030204" pitchFamily="18" charset="0"/>
                                </a:rPr>
                              </m:ctrlPr>
                            </m:mPr>
                            <m:mr>
                              <m:e>
                                <m:acc>
                                  <m:accPr>
                                    <m:chr m:val="̇"/>
                                    <m:ctrlPr>
                                      <a:rPr lang="it-IT" sz="1400" b="1" i="1" smtClean="0">
                                        <a:latin typeface="Cambria Math" panose="02040503050406030204" pitchFamily="18" charset="0"/>
                                      </a:rPr>
                                    </m:ctrlPr>
                                  </m:accPr>
                                  <m:e>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𝒙</m:t>
                                        </m:r>
                                      </m:e>
                                      <m:sub>
                                        <m:r>
                                          <a:rPr lang="it-IT" sz="1400" b="1" i="1" smtClean="0">
                                            <a:latin typeface="Cambria Math" panose="02040503050406030204" pitchFamily="18" charset="0"/>
                                          </a:rPr>
                                          <m:t>𝟏</m:t>
                                        </m:r>
                                      </m:sub>
                                    </m:sSub>
                                  </m:e>
                                </m:acc>
                              </m:e>
                            </m:mr>
                            <m:mr>
                              <m:e>
                                <m:acc>
                                  <m:accPr>
                                    <m:chr m:val="̇"/>
                                    <m:ctrlPr>
                                      <a:rPr lang="it-IT" sz="1400" b="1" i="1" smtClean="0">
                                        <a:latin typeface="Cambria Math" panose="02040503050406030204" pitchFamily="18" charset="0"/>
                                      </a:rPr>
                                    </m:ctrlPr>
                                  </m:accPr>
                                  <m:e>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𝒙</m:t>
                                        </m:r>
                                      </m:e>
                                      <m:sub>
                                        <m:r>
                                          <a:rPr lang="it-IT" sz="1400" b="1" i="1" smtClean="0">
                                            <a:latin typeface="Cambria Math" panose="02040503050406030204" pitchFamily="18" charset="0"/>
                                          </a:rPr>
                                          <m:t>𝟐</m:t>
                                        </m:r>
                                      </m:sub>
                                    </m:sSub>
                                  </m:e>
                                </m:acc>
                              </m:e>
                            </m:mr>
                          </m:m>
                        </m:e>
                      </m:d>
                      <m:r>
                        <a:rPr lang="it-IT" sz="1400" b="1" i="1" smtClean="0">
                          <a:latin typeface="Cambria Math" panose="02040503050406030204" pitchFamily="18" charset="0"/>
                        </a:rPr>
                        <m:t>=</m:t>
                      </m:r>
                      <m:d>
                        <m:dPr>
                          <m:begChr m:val="["/>
                          <m:endChr m:val="]"/>
                          <m:ctrlPr>
                            <a:rPr lang="it-IT" sz="1400" b="1" i="1" smtClean="0">
                              <a:latin typeface="Cambria Math" panose="02040503050406030204" pitchFamily="18" charset="0"/>
                            </a:rPr>
                          </m:ctrlPr>
                        </m:dPr>
                        <m:e>
                          <m:m>
                            <m:mPr>
                              <m:mcs>
                                <m:mc>
                                  <m:mcPr>
                                    <m:count m:val="2"/>
                                    <m:mcJc m:val="center"/>
                                  </m:mcPr>
                                </m:mc>
                              </m:mcs>
                              <m:ctrlPr>
                                <a:rPr lang="it-IT" sz="1400" b="1" i="1" smtClean="0">
                                  <a:latin typeface="Cambria Math" panose="02040503050406030204" pitchFamily="18" charset="0"/>
                                </a:rPr>
                              </m:ctrlPr>
                            </m:mPr>
                            <m:mr>
                              <m:e>
                                <m:f>
                                  <m:fPr>
                                    <m:ctrlPr>
                                      <a:rPr lang="it-IT" sz="1400" b="1" i="1" smtClean="0">
                                        <a:latin typeface="Cambria Math" panose="02040503050406030204" pitchFamily="18" charset="0"/>
                                      </a:rPr>
                                    </m:ctrlPr>
                                  </m:fPr>
                                  <m:num>
                                    <m:r>
                                      <a:rPr lang="it-IT" sz="1400" b="1" i="1" smtClean="0">
                                        <a:latin typeface="Cambria Math" panose="02040503050406030204" pitchFamily="18" charset="0"/>
                                      </a:rPr>
                                      <m:t>−</m:t>
                                    </m:r>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ea typeface="Cambria Math" panose="02040503050406030204" pitchFamily="18" charset="0"/>
                                          </a:rPr>
                                          <m:t>𝜸</m:t>
                                        </m:r>
                                      </m:e>
                                      <m:sub>
                                        <m:r>
                                          <a:rPr lang="it-IT" sz="1400" b="1" i="1" smtClean="0">
                                            <a:latin typeface="Cambria Math" panose="02040503050406030204" pitchFamily="18" charset="0"/>
                                          </a:rPr>
                                          <m:t>𝒄𝒔</m:t>
                                        </m:r>
                                      </m:sub>
                                    </m:sSub>
                                  </m:num>
                                  <m:den>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𝑪</m:t>
                                        </m:r>
                                      </m:e>
                                      <m:sub>
                                        <m:r>
                                          <a:rPr lang="it-IT" sz="1400" b="1" i="1" smtClean="0">
                                            <a:latin typeface="Cambria Math" panose="02040503050406030204" pitchFamily="18" charset="0"/>
                                          </a:rPr>
                                          <m:t>𝒄</m:t>
                                        </m:r>
                                      </m:sub>
                                    </m:sSub>
                                  </m:den>
                                </m:f>
                              </m:e>
                              <m:e>
                                <m:f>
                                  <m:fPr>
                                    <m:ctrlPr>
                                      <a:rPr lang="it-IT" sz="1400" b="1" i="1" smtClean="0">
                                        <a:latin typeface="Cambria Math" panose="02040503050406030204" pitchFamily="18" charset="0"/>
                                      </a:rPr>
                                    </m:ctrlPr>
                                  </m:fPr>
                                  <m:num>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ea typeface="Cambria Math" panose="02040503050406030204" pitchFamily="18" charset="0"/>
                                          </a:rPr>
                                          <m:t>𝜸</m:t>
                                        </m:r>
                                      </m:e>
                                      <m:sub>
                                        <m:r>
                                          <a:rPr lang="it-IT" sz="1400" b="1" i="1" smtClean="0">
                                            <a:latin typeface="Cambria Math" panose="02040503050406030204" pitchFamily="18" charset="0"/>
                                          </a:rPr>
                                          <m:t>𝒄𝒔</m:t>
                                        </m:r>
                                      </m:sub>
                                    </m:sSub>
                                  </m:num>
                                  <m:den>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𝑪</m:t>
                                        </m:r>
                                      </m:e>
                                      <m:sub>
                                        <m:r>
                                          <a:rPr lang="it-IT" sz="1400" b="1" i="1" smtClean="0">
                                            <a:latin typeface="Cambria Math" panose="02040503050406030204" pitchFamily="18" charset="0"/>
                                          </a:rPr>
                                          <m:t>𝒄</m:t>
                                        </m:r>
                                      </m:sub>
                                    </m:sSub>
                                  </m:den>
                                </m:f>
                              </m:e>
                            </m:mr>
                            <m:mr>
                              <m:e>
                                <m:f>
                                  <m:fPr>
                                    <m:ctrlPr>
                                      <a:rPr lang="it-IT" sz="1400" b="1" i="1" smtClean="0">
                                        <a:latin typeface="Cambria Math" panose="02040503050406030204" pitchFamily="18" charset="0"/>
                                      </a:rPr>
                                    </m:ctrlPr>
                                  </m:fPr>
                                  <m:num>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ea typeface="Cambria Math" panose="02040503050406030204" pitchFamily="18" charset="0"/>
                                          </a:rPr>
                                          <m:t>𝜸</m:t>
                                        </m:r>
                                      </m:e>
                                      <m:sub>
                                        <m:r>
                                          <a:rPr lang="it-IT" sz="1400" b="1" i="1" smtClean="0">
                                            <a:latin typeface="Cambria Math" panose="02040503050406030204" pitchFamily="18" charset="0"/>
                                          </a:rPr>
                                          <m:t>𝒄𝒔</m:t>
                                        </m:r>
                                      </m:sub>
                                    </m:sSub>
                                  </m:num>
                                  <m:den>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𝑪</m:t>
                                        </m:r>
                                      </m:e>
                                      <m:sub>
                                        <m:r>
                                          <a:rPr lang="it-IT" sz="1400" b="1" i="1" smtClean="0">
                                            <a:latin typeface="Cambria Math" panose="02040503050406030204" pitchFamily="18" charset="0"/>
                                          </a:rPr>
                                          <m:t>𝒔</m:t>
                                        </m:r>
                                      </m:sub>
                                    </m:sSub>
                                  </m:den>
                                </m:f>
                              </m:e>
                              <m:e>
                                <m:r>
                                  <a:rPr lang="it-IT" sz="1400" b="1" i="1" smtClean="0">
                                    <a:latin typeface="Cambria Math" panose="02040503050406030204" pitchFamily="18" charset="0"/>
                                  </a:rPr>
                                  <m:t>−</m:t>
                                </m:r>
                                <m:f>
                                  <m:fPr>
                                    <m:ctrlPr>
                                      <a:rPr lang="it-IT" sz="1400" b="1" i="1" smtClean="0">
                                        <a:latin typeface="Cambria Math" panose="02040503050406030204" pitchFamily="18" charset="0"/>
                                      </a:rPr>
                                    </m:ctrlPr>
                                  </m:fPr>
                                  <m:num>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ea typeface="Cambria Math" panose="02040503050406030204" pitchFamily="18" charset="0"/>
                                          </a:rPr>
                                          <m:t>𝜸</m:t>
                                        </m:r>
                                      </m:e>
                                      <m:sub>
                                        <m:r>
                                          <a:rPr lang="it-IT" sz="1400" b="1" i="1" smtClean="0">
                                            <a:latin typeface="Cambria Math" panose="02040503050406030204" pitchFamily="18" charset="0"/>
                                          </a:rPr>
                                          <m:t>𝒄𝒔</m:t>
                                        </m:r>
                                      </m:sub>
                                    </m:sSub>
                                    <m:r>
                                      <a:rPr lang="it-IT" sz="1400" b="1" i="1" smtClean="0">
                                        <a:latin typeface="Cambria Math" panose="02040503050406030204" pitchFamily="18" charset="0"/>
                                      </a:rPr>
                                      <m:t>+</m:t>
                                    </m:r>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ea typeface="Cambria Math" panose="02040503050406030204" pitchFamily="18" charset="0"/>
                                          </a:rPr>
                                          <m:t>𝜸</m:t>
                                        </m:r>
                                      </m:e>
                                      <m:sub>
                                        <m:r>
                                          <a:rPr lang="it-IT" sz="1400" b="1" i="1" smtClean="0">
                                            <a:latin typeface="Cambria Math" panose="02040503050406030204" pitchFamily="18" charset="0"/>
                                            <a:ea typeface="Cambria Math" panose="02040503050406030204" pitchFamily="18" charset="0"/>
                                          </a:rPr>
                                          <m:t>𝒔𝒂</m:t>
                                        </m:r>
                                      </m:sub>
                                    </m:sSub>
                                  </m:num>
                                  <m:den>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𝑪</m:t>
                                        </m:r>
                                      </m:e>
                                      <m:sub>
                                        <m:r>
                                          <a:rPr lang="it-IT" sz="1400" b="1" i="1" smtClean="0">
                                            <a:latin typeface="Cambria Math" panose="02040503050406030204" pitchFamily="18" charset="0"/>
                                          </a:rPr>
                                          <m:t>𝒔</m:t>
                                        </m:r>
                                      </m:sub>
                                    </m:sSub>
                                  </m:den>
                                </m:f>
                              </m:e>
                            </m:mr>
                          </m:m>
                        </m:e>
                      </m:d>
                      <m:d>
                        <m:dPr>
                          <m:begChr m:val="["/>
                          <m:endChr m:val="]"/>
                          <m:ctrlPr>
                            <a:rPr lang="it-IT" sz="1400" b="1" i="1" smtClean="0">
                              <a:latin typeface="Cambria Math" panose="02040503050406030204" pitchFamily="18" charset="0"/>
                            </a:rPr>
                          </m:ctrlPr>
                        </m:dPr>
                        <m:e>
                          <m:m>
                            <m:mPr>
                              <m:mcs>
                                <m:mc>
                                  <m:mcPr>
                                    <m:count m:val="1"/>
                                    <m:mcJc m:val="center"/>
                                  </m:mcPr>
                                </m:mc>
                              </m:mcs>
                              <m:ctrlPr>
                                <a:rPr lang="it-IT" sz="1400" b="1" i="1" smtClean="0">
                                  <a:latin typeface="Cambria Math" panose="02040503050406030204" pitchFamily="18" charset="0"/>
                                </a:rPr>
                              </m:ctrlPr>
                            </m:mPr>
                            <m:mr>
                              <m:e>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𝒙</m:t>
                                    </m:r>
                                  </m:e>
                                  <m:sub>
                                    <m:r>
                                      <a:rPr lang="it-IT" sz="1400" b="1" i="1" smtClean="0">
                                        <a:latin typeface="Cambria Math" panose="02040503050406030204" pitchFamily="18" charset="0"/>
                                      </a:rPr>
                                      <m:t>𝟏</m:t>
                                    </m:r>
                                  </m:sub>
                                </m:sSub>
                              </m:e>
                            </m:mr>
                            <m:mr>
                              <m:e>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𝒙</m:t>
                                    </m:r>
                                  </m:e>
                                  <m:sub>
                                    <m:r>
                                      <a:rPr lang="it-IT" sz="1400" b="1" i="1" smtClean="0">
                                        <a:latin typeface="Cambria Math" panose="02040503050406030204" pitchFamily="18" charset="0"/>
                                      </a:rPr>
                                      <m:t>𝟐</m:t>
                                    </m:r>
                                  </m:sub>
                                </m:sSub>
                              </m:e>
                            </m:mr>
                          </m:m>
                        </m:e>
                      </m:d>
                      <m:r>
                        <a:rPr lang="it-IT" sz="1400" b="1" i="1" smtClean="0">
                          <a:latin typeface="Cambria Math" panose="02040503050406030204" pitchFamily="18" charset="0"/>
                        </a:rPr>
                        <m:t>+</m:t>
                      </m:r>
                      <m:d>
                        <m:dPr>
                          <m:begChr m:val="["/>
                          <m:endChr m:val="]"/>
                          <m:ctrlPr>
                            <a:rPr lang="it-IT" sz="1400" b="1" i="1" smtClean="0">
                              <a:latin typeface="Cambria Math" panose="02040503050406030204" pitchFamily="18" charset="0"/>
                            </a:rPr>
                          </m:ctrlPr>
                        </m:dPr>
                        <m:e>
                          <m:m>
                            <m:mPr>
                              <m:mcs>
                                <m:mc>
                                  <m:mcPr>
                                    <m:count m:val="1"/>
                                    <m:mcJc m:val="center"/>
                                  </m:mcPr>
                                </m:mc>
                              </m:mcs>
                              <m:ctrlPr>
                                <a:rPr lang="it-IT" sz="1400" b="1" i="1" smtClean="0">
                                  <a:latin typeface="Cambria Math" panose="02040503050406030204" pitchFamily="18" charset="0"/>
                                </a:rPr>
                              </m:ctrlPr>
                            </m:mPr>
                            <m:mr>
                              <m:e>
                                <m:f>
                                  <m:fPr>
                                    <m:ctrlPr>
                                      <a:rPr lang="it-IT" sz="1400" b="1" i="1">
                                        <a:latin typeface="Cambria Math" panose="02040503050406030204" pitchFamily="18" charset="0"/>
                                      </a:rPr>
                                    </m:ctrlPr>
                                  </m:fPr>
                                  <m:num>
                                    <m:r>
                                      <a:rPr lang="it-IT" sz="1400" b="1" i="1">
                                        <a:latin typeface="Cambria Math" panose="02040503050406030204" pitchFamily="18" charset="0"/>
                                      </a:rPr>
                                      <m:t>𝟏</m:t>
                                    </m:r>
                                  </m:num>
                                  <m:den>
                                    <m:sSub>
                                      <m:sSubPr>
                                        <m:ctrlPr>
                                          <a:rPr lang="it-IT" sz="1400" b="1" i="1">
                                            <a:latin typeface="Cambria Math" panose="02040503050406030204" pitchFamily="18" charset="0"/>
                                          </a:rPr>
                                        </m:ctrlPr>
                                      </m:sSubPr>
                                      <m:e>
                                        <m:r>
                                          <a:rPr lang="it-IT" sz="1400" b="1" i="1">
                                            <a:latin typeface="Cambria Math" panose="02040503050406030204" pitchFamily="18" charset="0"/>
                                          </a:rPr>
                                          <m:t>𝑪</m:t>
                                        </m:r>
                                      </m:e>
                                      <m:sub>
                                        <m:r>
                                          <a:rPr lang="it-IT" sz="1400" b="1" i="1">
                                            <a:latin typeface="Cambria Math" panose="02040503050406030204" pitchFamily="18" charset="0"/>
                                          </a:rPr>
                                          <m:t>𝒄</m:t>
                                        </m:r>
                                      </m:sub>
                                    </m:sSub>
                                  </m:den>
                                </m:f>
                              </m:e>
                            </m:mr>
                            <m:mr>
                              <m:e>
                                <m:r>
                                  <a:rPr lang="it-IT" sz="1400" b="1" i="1" smtClean="0">
                                    <a:latin typeface="Cambria Math" panose="02040503050406030204" pitchFamily="18" charset="0"/>
                                  </a:rPr>
                                  <m:t>𝟎</m:t>
                                </m:r>
                              </m:e>
                            </m:mr>
                          </m:m>
                        </m:e>
                      </m:d>
                      <m:r>
                        <a:rPr lang="it-IT" sz="1400" b="1" i="1" smtClean="0">
                          <a:latin typeface="Cambria Math" panose="02040503050406030204" pitchFamily="18" charset="0"/>
                        </a:rPr>
                        <m:t>𝒖</m:t>
                      </m:r>
                    </m:oMath>
                  </m:oMathPara>
                </a14:m>
                <a:endParaRPr lang="it-IT" sz="1400" b="1" dirty="0"/>
              </a:p>
              <a:p>
                <a:pPr>
                  <a:lnSpc>
                    <a:spcPct val="150000"/>
                  </a:lnSpc>
                  <a:spcBef>
                    <a:spcPts val="150"/>
                  </a:spcBef>
                </a:pPr>
                <a14:m>
                  <m:oMathPara xmlns:m="http://schemas.openxmlformats.org/officeDocument/2006/math">
                    <m:oMathParaPr>
                      <m:jc m:val="center"/>
                    </m:oMathParaPr>
                    <m:oMath xmlns:m="http://schemas.openxmlformats.org/officeDocument/2006/math">
                      <m:r>
                        <a:rPr lang="it-IT" sz="1400" b="1" i="1" smtClean="0">
                          <a:latin typeface="Cambria Math" panose="02040503050406030204" pitchFamily="18" charset="0"/>
                        </a:rPr>
                        <m:t>𝒚</m:t>
                      </m:r>
                      <m:r>
                        <a:rPr lang="it-IT" sz="1400" b="1" i="1" smtClean="0">
                          <a:latin typeface="Cambria Math" panose="02040503050406030204" pitchFamily="18" charset="0"/>
                        </a:rPr>
                        <m:t>=</m:t>
                      </m:r>
                      <m:d>
                        <m:dPr>
                          <m:begChr m:val="["/>
                          <m:endChr m:val="]"/>
                          <m:ctrlPr>
                            <a:rPr lang="it-IT" sz="1400" b="1" i="1" smtClean="0">
                              <a:latin typeface="Cambria Math" panose="02040503050406030204" pitchFamily="18" charset="0"/>
                            </a:rPr>
                          </m:ctrlPr>
                        </m:dPr>
                        <m:e>
                          <m:m>
                            <m:mPr>
                              <m:mcs>
                                <m:mc>
                                  <m:mcPr>
                                    <m:count m:val="2"/>
                                    <m:mcJc m:val="center"/>
                                  </m:mcPr>
                                </m:mc>
                              </m:mcs>
                              <m:ctrlPr>
                                <a:rPr lang="it-IT" sz="1400" b="1" i="1" smtClean="0">
                                  <a:latin typeface="Cambria Math" panose="02040503050406030204" pitchFamily="18" charset="0"/>
                                </a:rPr>
                              </m:ctrlPr>
                            </m:mPr>
                            <m:mr>
                              <m:e>
                                <m:r>
                                  <m:rPr>
                                    <m:brk m:alnAt="7"/>
                                  </m:rPr>
                                  <a:rPr lang="it-IT" sz="1400" b="1" i="1" smtClean="0">
                                    <a:latin typeface="Cambria Math" panose="02040503050406030204" pitchFamily="18" charset="0"/>
                                  </a:rPr>
                                  <m:t>𝟎</m:t>
                                </m:r>
                              </m:e>
                              <m:e>
                                <m:r>
                                  <a:rPr lang="it-IT" sz="1400" b="1" i="1" smtClean="0">
                                    <a:latin typeface="Cambria Math" panose="02040503050406030204" pitchFamily="18" charset="0"/>
                                  </a:rPr>
                                  <m:t>𝟏</m:t>
                                </m:r>
                              </m:e>
                            </m:mr>
                          </m:m>
                        </m:e>
                      </m:d>
                      <m:d>
                        <m:dPr>
                          <m:begChr m:val="["/>
                          <m:endChr m:val="]"/>
                          <m:ctrlPr>
                            <a:rPr lang="it-IT" sz="1400" b="1" i="1" smtClean="0">
                              <a:latin typeface="Cambria Math" panose="02040503050406030204" pitchFamily="18" charset="0"/>
                            </a:rPr>
                          </m:ctrlPr>
                        </m:dPr>
                        <m:e>
                          <m:m>
                            <m:mPr>
                              <m:mcs>
                                <m:mc>
                                  <m:mcPr>
                                    <m:count m:val="1"/>
                                    <m:mcJc m:val="center"/>
                                  </m:mcPr>
                                </m:mc>
                              </m:mcs>
                              <m:ctrlPr>
                                <a:rPr lang="it-IT" sz="1400" b="1" i="1" smtClean="0">
                                  <a:latin typeface="Cambria Math" panose="02040503050406030204" pitchFamily="18" charset="0"/>
                                </a:rPr>
                              </m:ctrlPr>
                            </m:mPr>
                            <m:mr>
                              <m:e>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𝒙</m:t>
                                    </m:r>
                                  </m:e>
                                  <m:sub>
                                    <m:r>
                                      <a:rPr lang="it-IT" sz="1400" b="1" i="1" smtClean="0">
                                        <a:latin typeface="Cambria Math" panose="02040503050406030204" pitchFamily="18" charset="0"/>
                                      </a:rPr>
                                      <m:t>𝟏</m:t>
                                    </m:r>
                                  </m:sub>
                                </m:sSub>
                              </m:e>
                            </m:mr>
                            <m:mr>
                              <m:e>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𝒙</m:t>
                                    </m:r>
                                  </m:e>
                                  <m:sub>
                                    <m:r>
                                      <a:rPr lang="it-IT" sz="1400" b="1" i="1" smtClean="0">
                                        <a:latin typeface="Cambria Math" panose="02040503050406030204" pitchFamily="18" charset="0"/>
                                      </a:rPr>
                                      <m:t>𝟐</m:t>
                                    </m:r>
                                  </m:sub>
                                </m:sSub>
                              </m:e>
                            </m:mr>
                          </m:m>
                        </m:e>
                      </m:d>
                    </m:oMath>
                  </m:oMathPara>
                </a14:m>
                <a:br>
                  <a:rPr lang="it-IT" sz="1400" b="1" dirty="0"/>
                </a:br>
                <a:endParaRPr lang="it-IT" sz="1400" b="1" dirty="0"/>
              </a:p>
              <a:p>
                <a:r>
                  <a:rPr lang="it-IT" sz="1400" dirty="0"/>
                  <a:t>Si considera una </a:t>
                </a:r>
                <a:r>
                  <a:rPr lang="it-IT" sz="1400" b="1" dirty="0"/>
                  <a:t>matrice ingresso-uscita (D) = 0</a:t>
                </a:r>
                <a:r>
                  <a:rPr lang="it-IT" sz="1400" dirty="0"/>
                  <a:t>. </a:t>
                </a:r>
              </a:p>
              <a:p>
                <a:endParaRPr lang="it-IT" sz="1400" b="1" dirty="0"/>
              </a:p>
            </p:txBody>
          </p:sp>
        </mc:Choice>
        <mc:Fallback xmlns="">
          <p:sp>
            <p:nvSpPr>
              <p:cNvPr id="5" name="CasellaDiTesto 4">
                <a:extLst>
                  <a:ext uri="{FF2B5EF4-FFF2-40B4-BE49-F238E27FC236}">
                    <a16:creationId xmlns:a16="http://schemas.microsoft.com/office/drawing/2014/main" id="{981F638A-962D-9256-F075-67461001A59F}"/>
                  </a:ext>
                </a:extLst>
              </p:cNvPr>
              <p:cNvSpPr txBox="1">
                <a:spLocks noRot="1" noChangeAspect="1" noMove="1" noResize="1" noEditPoints="1" noAdjustHandles="1" noChangeArrowheads="1" noChangeShapeType="1" noTextEdit="1"/>
              </p:cNvSpPr>
              <p:nvPr/>
            </p:nvSpPr>
            <p:spPr>
              <a:xfrm>
                <a:off x="171450" y="1142835"/>
                <a:ext cx="6515100" cy="10903626"/>
              </a:xfrm>
              <a:prstGeom prst="rect">
                <a:avLst/>
              </a:prstGeom>
              <a:blipFill>
                <a:blip r:embed="rId2"/>
                <a:stretch>
                  <a:fillRect l="-468" t="-168" r="-561"/>
                </a:stretch>
              </a:blipFill>
            </p:spPr>
            <p:txBody>
              <a:bodyPr/>
              <a:lstStyle/>
              <a:p>
                <a:r>
                  <a:rPr lang="it-IT">
                    <a:noFill/>
                  </a:rPr>
                  <a:t> </a:t>
                </a:r>
              </a:p>
            </p:txBody>
          </p:sp>
        </mc:Fallback>
      </mc:AlternateContent>
      <p:sp>
        <p:nvSpPr>
          <p:cNvPr id="6" name="CasellaDiTesto 5">
            <a:extLst>
              <a:ext uri="{FF2B5EF4-FFF2-40B4-BE49-F238E27FC236}">
                <a16:creationId xmlns:a16="http://schemas.microsoft.com/office/drawing/2014/main" id="{D9D785C9-974C-E2CF-1E72-C40FCE177867}"/>
              </a:ext>
            </a:extLst>
          </p:cNvPr>
          <p:cNvSpPr txBox="1"/>
          <p:nvPr/>
        </p:nvSpPr>
        <p:spPr>
          <a:xfrm>
            <a:off x="5327650" y="7668983"/>
            <a:ext cx="1291166" cy="461665"/>
          </a:xfrm>
          <a:prstGeom prst="rect">
            <a:avLst/>
          </a:prstGeom>
          <a:noFill/>
        </p:spPr>
        <p:txBody>
          <a:bodyPr wrap="square" rtlCol="0">
            <a:spAutoFit/>
          </a:bodyPr>
          <a:lstStyle/>
          <a:p>
            <a:pPr algn="ctr"/>
            <a:r>
              <a:rPr lang="it-IT" sz="1200" b="1" dirty="0"/>
              <a:t>Modello</a:t>
            </a:r>
            <a:br>
              <a:rPr lang="it-IT" sz="1200" b="1" dirty="0"/>
            </a:br>
            <a:r>
              <a:rPr lang="it-IT" sz="1200" b="1" dirty="0"/>
              <a:t>I-S-U</a:t>
            </a:r>
          </a:p>
        </p:txBody>
      </p:sp>
    </p:spTree>
    <p:extLst>
      <p:ext uri="{BB962C8B-B14F-4D97-AF65-F5344CB8AC3E}">
        <p14:creationId xmlns:p14="http://schemas.microsoft.com/office/powerpoint/2010/main" val="2786013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6991C848-5396-A4E2-F310-5679F866E025}"/>
                  </a:ext>
                </a:extLst>
              </p:cNvPr>
              <p:cNvSpPr txBox="1"/>
              <p:nvPr/>
            </p:nvSpPr>
            <p:spPr>
              <a:xfrm>
                <a:off x="192616" y="152400"/>
                <a:ext cx="6339418" cy="2904801"/>
              </a:xfrm>
              <a:prstGeom prst="rect">
                <a:avLst/>
              </a:prstGeom>
              <a:noFill/>
            </p:spPr>
            <p:txBody>
              <a:bodyPr wrap="square" rtlCol="0">
                <a:spAutoFit/>
              </a:bodyPr>
              <a:lstStyle/>
              <a:p>
                <a:r>
                  <a:rPr lang="it-IT" sz="1600" b="1" dirty="0"/>
                  <a:t>RISPOSTA DEL SISTEMA</a:t>
                </a:r>
              </a:p>
              <a:p>
                <a:pPr algn="just">
                  <a:spcBef>
                    <a:spcPts val="600"/>
                  </a:spcBef>
                  <a:spcAft>
                    <a:spcPts val="600"/>
                  </a:spcAft>
                </a:pPr>
                <a:r>
                  <a:rPr lang="it-IT" sz="1400" dirty="0"/>
                  <a:t>Essendo il sistema LTI a TC è stato possibile scomporre l’analisi della risposta del sistema nella somma della </a:t>
                </a:r>
                <a:r>
                  <a:rPr lang="it-IT" sz="1400" b="1" dirty="0"/>
                  <a:t>risposta libera</a:t>
                </a:r>
                <a:r>
                  <a:rPr lang="it-IT" sz="1400" dirty="0"/>
                  <a:t> e </a:t>
                </a:r>
                <a:r>
                  <a:rPr lang="it-IT" sz="1400" b="1" dirty="0"/>
                  <a:t>risposta forzata</a:t>
                </a:r>
                <a:r>
                  <a:rPr lang="it-IT" sz="1400" dirty="0"/>
                  <a:t>.</a:t>
                </a:r>
              </a:p>
              <a:p>
                <a:pPr algn="just">
                  <a:spcBef>
                    <a:spcPts val="600"/>
                  </a:spcBef>
                  <a:spcAft>
                    <a:spcPts val="600"/>
                  </a:spcAft>
                </a:pPr>
                <a:r>
                  <a:rPr lang="it-IT" sz="1400" dirty="0"/>
                  <a:t>Ricordiamo che la risposta libera è quella fornita dal sistema quando il forzamento è nullo e le condizioni iniziali sono </a:t>
                </a:r>
                <a14:m>
                  <m:oMath xmlns:m="http://schemas.openxmlformats.org/officeDocument/2006/math">
                    <m:r>
                      <a:rPr lang="it-IT" sz="140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0.</m:t>
                    </m:r>
                  </m:oMath>
                </a14:m>
                <a:r>
                  <a:rPr lang="it-IT" sz="1400" dirty="0"/>
                  <a:t> Al contrario la risposta forzata avrà forzamento </a:t>
                </a:r>
                <a14:m>
                  <m:oMath xmlns:m="http://schemas.openxmlformats.org/officeDocument/2006/math">
                    <m:r>
                      <a:rPr lang="it-IT" sz="140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0</m:t>
                    </m:r>
                  </m:oMath>
                </a14:m>
                <a:r>
                  <a:rPr lang="it-IT" sz="1400" dirty="0"/>
                  <a:t> e condizioni iniziali nulle.</a:t>
                </a:r>
              </a:p>
              <a:p>
                <a:pPr algn="just">
                  <a:spcAft>
                    <a:spcPts val="127"/>
                  </a:spcAft>
                </a:pPr>
                <a:r>
                  <a:rPr lang="it-IT" sz="1400" dirty="0"/>
                  <a:t>Supponendo come condizioni iniziali </a:t>
                </a:r>
                <a14:m>
                  <m:oMath xmlns:m="http://schemas.openxmlformats.org/officeDocument/2006/math">
                    <m:d>
                      <m:dPr>
                        <m:begChr m:val="["/>
                        <m:endChr m:val="]"/>
                        <m:ctrlPr>
                          <a:rPr lang="it-IT" sz="1400" b="1" i="1" smtClean="0">
                            <a:latin typeface="Cambria Math" panose="02040503050406030204" pitchFamily="18" charset="0"/>
                          </a:rPr>
                        </m:ctrlPr>
                      </m:dPr>
                      <m:e>
                        <m:m>
                          <m:mPr>
                            <m:mcs>
                              <m:mc>
                                <m:mcPr>
                                  <m:count m:val="1"/>
                                  <m:mcJc m:val="center"/>
                                </m:mcPr>
                              </m:mc>
                            </m:mcs>
                            <m:ctrlPr>
                              <a:rPr lang="it-IT" sz="1400" b="1" i="1" smtClean="0">
                                <a:latin typeface="Cambria Math" panose="02040503050406030204" pitchFamily="18" charset="0"/>
                              </a:rPr>
                            </m:ctrlPr>
                          </m:mPr>
                          <m:mr>
                            <m:e>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𝒙</m:t>
                                  </m:r>
                                </m:e>
                                <m:sub>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𝟎</m:t>
                                      </m:r>
                                    </m:e>
                                    <m:sub>
                                      <m:r>
                                        <a:rPr lang="it-IT" sz="1400" b="1" i="1" smtClean="0">
                                          <a:latin typeface="Cambria Math" panose="02040503050406030204" pitchFamily="18" charset="0"/>
                                        </a:rPr>
                                        <m:t>𝟏</m:t>
                                      </m:r>
                                    </m:sub>
                                  </m:sSub>
                                </m:sub>
                              </m:sSub>
                            </m:e>
                          </m:mr>
                          <m:mr>
                            <m:e>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𝒙</m:t>
                                  </m:r>
                                </m:e>
                                <m:sub>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𝟎</m:t>
                                      </m:r>
                                    </m:e>
                                    <m:sub>
                                      <m:r>
                                        <a:rPr lang="it-IT" sz="1400" b="1" i="1" smtClean="0">
                                          <a:latin typeface="Cambria Math" panose="02040503050406030204" pitchFamily="18" charset="0"/>
                                        </a:rPr>
                                        <m:t>𝟐</m:t>
                                      </m:r>
                                    </m:sub>
                                  </m:sSub>
                                </m:sub>
                              </m:sSub>
                            </m:e>
                          </m:mr>
                        </m:m>
                      </m:e>
                    </m:d>
                    <m:r>
                      <a:rPr lang="it-IT" sz="1400" b="1" i="1" smtClean="0">
                        <a:latin typeface="Cambria Math" panose="02040503050406030204" pitchFamily="18" charset="0"/>
                      </a:rPr>
                      <m:t>=</m:t>
                    </m:r>
                    <m:d>
                      <m:dPr>
                        <m:begChr m:val="["/>
                        <m:endChr m:val="]"/>
                        <m:ctrlPr>
                          <a:rPr lang="it-IT" sz="1400" b="1" i="1" smtClean="0">
                            <a:latin typeface="Cambria Math" panose="02040503050406030204" pitchFamily="18" charset="0"/>
                          </a:rPr>
                        </m:ctrlPr>
                      </m:dPr>
                      <m:e>
                        <m:m>
                          <m:mPr>
                            <m:mcs>
                              <m:mc>
                                <m:mcPr>
                                  <m:count m:val="1"/>
                                  <m:mcJc m:val="center"/>
                                </m:mcPr>
                              </m:mc>
                            </m:mcs>
                            <m:ctrlPr>
                              <a:rPr lang="it-IT" sz="1400" b="1" i="1" smtClean="0">
                                <a:latin typeface="Cambria Math" panose="02040503050406030204" pitchFamily="18" charset="0"/>
                              </a:rPr>
                            </m:ctrlPr>
                          </m:mPr>
                          <m:mr>
                            <m:e>
                              <m:r>
                                <m:rPr>
                                  <m:brk m:alnAt="7"/>
                                </m:rPr>
                                <a:rPr lang="it-IT" sz="1400" b="1" i="1" smtClean="0">
                                  <a:latin typeface="Cambria Math" panose="02040503050406030204" pitchFamily="18" charset="0"/>
                                </a:rPr>
                                <m:t>𝟐</m:t>
                              </m:r>
                              <m:r>
                                <a:rPr lang="it-IT" sz="1400" b="1" i="1" smtClean="0">
                                  <a:latin typeface="Cambria Math" panose="02040503050406030204" pitchFamily="18" charset="0"/>
                                </a:rPr>
                                <m:t>𝟑</m:t>
                              </m:r>
                            </m:e>
                          </m:mr>
                          <m:mr>
                            <m:e>
                              <m:r>
                                <a:rPr lang="it-IT" sz="1400" b="1" i="1" smtClean="0">
                                  <a:latin typeface="Cambria Math" panose="02040503050406030204" pitchFamily="18" charset="0"/>
                                </a:rPr>
                                <m:t>𝟐𝟓</m:t>
                              </m:r>
                            </m:e>
                          </m:mr>
                        </m:m>
                      </m:e>
                    </m:d>
                  </m:oMath>
                </a14:m>
                <a:r>
                  <a:rPr lang="it-IT" sz="1400" dirty="0"/>
                  <a:t> riportiamo di seguito l’analisi della risposta libera.</a:t>
                </a:r>
              </a:p>
              <a:p>
                <a:endParaRPr lang="it-IT" sz="1600" dirty="0"/>
              </a:p>
              <a:p>
                <a:endParaRPr lang="it-IT" sz="1400" dirty="0"/>
              </a:p>
            </p:txBody>
          </p:sp>
        </mc:Choice>
        <mc:Fallback xmlns="">
          <p:sp>
            <p:nvSpPr>
              <p:cNvPr id="4" name="CasellaDiTesto 3">
                <a:extLst>
                  <a:ext uri="{FF2B5EF4-FFF2-40B4-BE49-F238E27FC236}">
                    <a16:creationId xmlns:a16="http://schemas.microsoft.com/office/drawing/2014/main" id="{6991C848-5396-A4E2-F310-5679F866E025}"/>
                  </a:ext>
                </a:extLst>
              </p:cNvPr>
              <p:cNvSpPr txBox="1">
                <a:spLocks noRot="1" noChangeAspect="1" noMove="1" noResize="1" noEditPoints="1" noAdjustHandles="1" noChangeArrowheads="1" noChangeShapeType="1" noTextEdit="1"/>
              </p:cNvSpPr>
              <p:nvPr/>
            </p:nvSpPr>
            <p:spPr>
              <a:xfrm>
                <a:off x="192616" y="152400"/>
                <a:ext cx="6339418" cy="2904801"/>
              </a:xfrm>
              <a:prstGeom prst="rect">
                <a:avLst/>
              </a:prstGeom>
              <a:blipFill>
                <a:blip r:embed="rId2"/>
                <a:stretch>
                  <a:fillRect l="-577" t="-629" r="-288"/>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322F1508-9A9A-5696-9FBE-F483B0C848BB}"/>
              </a:ext>
            </a:extLst>
          </p:cNvPr>
          <p:cNvSpPr txBox="1"/>
          <p:nvPr/>
        </p:nvSpPr>
        <p:spPr>
          <a:xfrm>
            <a:off x="192615" y="8356601"/>
            <a:ext cx="6472767" cy="3385542"/>
          </a:xfrm>
          <a:prstGeom prst="rect">
            <a:avLst/>
          </a:prstGeom>
          <a:noFill/>
        </p:spPr>
        <p:txBody>
          <a:bodyPr wrap="square" rtlCol="0">
            <a:spAutoFit/>
          </a:bodyPr>
          <a:lstStyle/>
          <a:p>
            <a:r>
              <a:rPr lang="it-IT" sz="1400" dirty="0"/>
              <a:t>Dopo aver definito i parametri e le matrici, è necessario verificare l’asintotica stabilità del sistema; tramite il comando </a:t>
            </a:r>
            <a:r>
              <a:rPr lang="it-IT" sz="1400" i="1" dirty="0">
                <a:highlight>
                  <a:srgbClr val="C0C0C0"/>
                </a:highlight>
              </a:rPr>
              <a:t>eig</a:t>
            </a:r>
            <a:r>
              <a:rPr lang="it-IT" sz="1400" dirty="0"/>
              <a:t>, è stato possibile calcolare gli autovalori di A e verificare se questi fossero minori di zero, cosi da verificare la stabilità del sistema; in questo caso gli autovalori risultano reali, distinti e negativi per cui il sistema risulta </a:t>
            </a:r>
            <a:r>
              <a:rPr lang="it-IT" sz="1400" b="1" dirty="0"/>
              <a:t>asintoticamente stabile</a:t>
            </a:r>
            <a:r>
              <a:rPr lang="it-IT" sz="1400" dirty="0"/>
              <a:t>.</a:t>
            </a:r>
            <a:br>
              <a:rPr lang="it-IT" sz="1400" dirty="0"/>
            </a:br>
            <a:br>
              <a:rPr lang="it-IT" sz="1600" dirty="0"/>
            </a:br>
            <a:br>
              <a:rPr lang="it-IT" sz="1600" dirty="0"/>
            </a:br>
            <a:br>
              <a:rPr lang="it-IT" sz="1600" dirty="0"/>
            </a:br>
            <a:br>
              <a:rPr lang="it-IT" sz="1600" dirty="0"/>
            </a:br>
            <a:br>
              <a:rPr lang="it-IT" sz="1600" dirty="0"/>
            </a:br>
            <a:br>
              <a:rPr lang="it-IT" sz="1600" dirty="0"/>
            </a:br>
            <a:br>
              <a:rPr lang="it-IT" sz="1600" dirty="0"/>
            </a:br>
            <a:br>
              <a:rPr lang="it-IT" sz="1600" dirty="0"/>
            </a:br>
            <a:endParaRPr lang="it-IT" sz="1600" b="1" dirty="0"/>
          </a:p>
        </p:txBody>
      </p:sp>
      <p:pic>
        <p:nvPicPr>
          <p:cNvPr id="5" name="Immagine 4" descr="Immagine che contiene testo&#10;&#10;Descrizione generata automaticamente">
            <a:extLst>
              <a:ext uri="{FF2B5EF4-FFF2-40B4-BE49-F238E27FC236}">
                <a16:creationId xmlns:a16="http://schemas.microsoft.com/office/drawing/2014/main" id="{D5428C4F-2A00-6508-2777-DE77D06066C8}"/>
              </a:ext>
            </a:extLst>
          </p:cNvPr>
          <p:cNvPicPr>
            <a:picLocks noChangeAspect="1"/>
          </p:cNvPicPr>
          <p:nvPr/>
        </p:nvPicPr>
        <p:blipFill rotWithShape="1">
          <a:blip r:embed="rId3">
            <a:extLst>
              <a:ext uri="{28A0092B-C50C-407E-A947-70E740481C1C}">
                <a14:useLocalDpi xmlns:a14="http://schemas.microsoft.com/office/drawing/2010/main" val="0"/>
              </a:ext>
            </a:extLst>
          </a:blip>
          <a:srcRect r="26874" b="56938"/>
          <a:stretch/>
        </p:blipFill>
        <p:spPr>
          <a:xfrm>
            <a:off x="325966" y="2827828"/>
            <a:ext cx="5779694" cy="5435639"/>
          </a:xfrm>
          <a:prstGeom prst="rect">
            <a:avLst/>
          </a:prstGeom>
          <a:ln>
            <a:noFill/>
          </a:ln>
          <a:effectLst>
            <a:outerShdw blurRad="190500" algn="tl" rotWithShape="0">
              <a:srgbClr val="000000">
                <a:alpha val="70000"/>
              </a:srgbClr>
            </a:outerShdw>
          </a:effectLst>
        </p:spPr>
      </p:pic>
      <p:pic>
        <p:nvPicPr>
          <p:cNvPr id="8" name="Immagine 7" descr="Immagine che contiene testo&#10;&#10;Descrizione generata automaticamente">
            <a:extLst>
              <a:ext uri="{FF2B5EF4-FFF2-40B4-BE49-F238E27FC236}">
                <a16:creationId xmlns:a16="http://schemas.microsoft.com/office/drawing/2014/main" id="{9BA6E7CD-9B1D-E40B-49F0-E9DC0575E00C}"/>
              </a:ext>
            </a:extLst>
          </p:cNvPr>
          <p:cNvPicPr>
            <a:picLocks noChangeAspect="1"/>
          </p:cNvPicPr>
          <p:nvPr/>
        </p:nvPicPr>
        <p:blipFill rotWithShape="1">
          <a:blip r:embed="rId4">
            <a:extLst>
              <a:ext uri="{28A0092B-C50C-407E-A947-70E740481C1C}">
                <a14:useLocalDpi xmlns:a14="http://schemas.microsoft.com/office/drawing/2010/main" val="0"/>
              </a:ext>
            </a:extLst>
          </a:blip>
          <a:srcRect r="23827" b="56145"/>
          <a:stretch/>
        </p:blipFill>
        <p:spPr>
          <a:xfrm>
            <a:off x="259290" y="9741783"/>
            <a:ext cx="5913045" cy="172801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34324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0E3412-B99B-CBD7-84C3-D6CE12F2B7BA}"/>
              </a:ext>
            </a:extLst>
          </p:cNvPr>
          <p:cNvSpPr>
            <a:spLocks noGrp="1"/>
          </p:cNvSpPr>
          <p:nvPr>
            <p:ph type="title"/>
          </p:nvPr>
        </p:nvSpPr>
        <p:spPr>
          <a:xfrm>
            <a:off x="198439" y="635000"/>
            <a:ext cx="6456361" cy="1684867"/>
          </a:xfrm>
        </p:spPr>
        <p:txBody>
          <a:bodyPr>
            <a:normAutofit fontScale="90000"/>
          </a:bodyPr>
          <a:lstStyle/>
          <a:p>
            <a:pPr algn="just"/>
            <a:r>
              <a:rPr lang="it-IT" sz="1600" dirty="0">
                <a:latin typeface="+mn-lt"/>
              </a:rPr>
              <a:t>Essendo A una matrice verranno presi in considerazione gli autovalori, in quanto è possibile caratterizzare quantitativamente la risposta solo nel caso in cui gli autovalori siano minori di zero, come in questo caso. Essendo il sistema asintoticamente stabile possiamo dire che la risposta convergerà a 0. E’ possibile calcolare parametri caratteristici come il </a:t>
            </a:r>
            <a:r>
              <a:rPr lang="it-IT" sz="1600" b="1" dirty="0">
                <a:latin typeface="+mn-lt"/>
              </a:rPr>
              <a:t>tempo di assestamento</a:t>
            </a:r>
            <a:r>
              <a:rPr lang="it-IT" sz="1600" dirty="0">
                <a:latin typeface="+mn-lt"/>
              </a:rPr>
              <a:t>, ovvero il tempo impiegato affinché il sistema si porti a regime (1% del valore iniziale) e il </a:t>
            </a:r>
            <a:r>
              <a:rPr lang="it-IT" sz="1600" b="1" dirty="0">
                <a:latin typeface="+mn-lt"/>
              </a:rPr>
              <a:t>tempo di salita</a:t>
            </a:r>
            <a:r>
              <a:rPr lang="it-IT" sz="1600" dirty="0">
                <a:latin typeface="+mn-lt"/>
              </a:rPr>
              <a:t>, ovvero il tempo per cui il sistema si porta dal 90% al 10% del valore iniziale. </a:t>
            </a:r>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3EB69507-CFCC-513F-EE1E-C69EB1B3C99E}"/>
                  </a:ext>
                </a:extLst>
              </p:cNvPr>
              <p:cNvSpPr txBox="1"/>
              <p:nvPr/>
            </p:nvSpPr>
            <p:spPr>
              <a:xfrm>
                <a:off x="198438" y="2284322"/>
                <a:ext cx="6456361" cy="2542812"/>
              </a:xfrm>
              <a:prstGeom prst="rect">
                <a:avLst/>
              </a:prstGeom>
              <a:noFill/>
            </p:spPr>
            <p:txBody>
              <a:bodyPr wrap="square" rtlCol="0">
                <a:spAutoFit/>
              </a:bodyPr>
              <a:lstStyle/>
              <a:p>
                <a:r>
                  <a:rPr lang="it-IT" sz="1600" b="1" dirty="0"/>
                  <a:t>RISPOSTA FORZATA</a:t>
                </a:r>
                <a:endParaRPr lang="it-IT" sz="1400" b="1" dirty="0"/>
              </a:p>
              <a:p>
                <a:r>
                  <a:rPr lang="it-IT" sz="1400" dirty="0"/>
                  <a:t>Al fine di mostrare il comportamento del sistema in caso di forzamento si prenda in esame la risposta fornita dal sistema quando in ingresso viene posto un ingresso a gradino (</a:t>
                </a:r>
                <a:r>
                  <a:rPr lang="it-IT" sz="1400" b="1" dirty="0"/>
                  <a:t>risposta </a:t>
                </a:r>
                <a:r>
                  <a:rPr lang="it-IT" sz="1400" b="1" dirty="0" err="1"/>
                  <a:t>indiciale</a:t>
                </a:r>
                <a:r>
                  <a:rPr lang="it-IT" sz="1400" dirty="0"/>
                  <a:t>).</a:t>
                </a:r>
                <a:br>
                  <a:rPr lang="it-IT" sz="1400" dirty="0"/>
                </a:br>
                <a:r>
                  <a:rPr lang="it-IT" sz="1400" dirty="0"/>
                  <a:t>La risposta forzata è data dall’equazione: </a:t>
                </a:r>
              </a:p>
              <a:p>
                <a:endParaRPr lang="it-IT" sz="1400" b="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r>
                        <a:rPr lang="it-IT" sz="1400" b="1" i="1" smtClean="0">
                          <a:latin typeface="Cambria Math" panose="02040503050406030204" pitchFamily="18" charset="0"/>
                        </a:rPr>
                        <m:t>𝒙</m:t>
                      </m:r>
                      <m:d>
                        <m:dPr>
                          <m:ctrlPr>
                            <a:rPr lang="it-IT" sz="1400" b="1" i="1" smtClean="0">
                              <a:latin typeface="Cambria Math" panose="02040503050406030204" pitchFamily="18" charset="0"/>
                            </a:rPr>
                          </m:ctrlPr>
                        </m:dPr>
                        <m:e>
                          <m:r>
                            <a:rPr lang="it-IT" sz="1400" b="1" i="1" smtClean="0">
                              <a:latin typeface="Cambria Math" panose="02040503050406030204" pitchFamily="18" charset="0"/>
                            </a:rPr>
                            <m:t>𝒕</m:t>
                          </m:r>
                        </m:e>
                      </m:d>
                      <m:r>
                        <a:rPr lang="it-IT" sz="1400" b="1" i="1" smtClean="0">
                          <a:latin typeface="Cambria Math" panose="02040503050406030204" pitchFamily="18" charset="0"/>
                        </a:rPr>
                        <m:t>=</m:t>
                      </m:r>
                      <m:nary>
                        <m:naryPr>
                          <m:ctrlPr>
                            <a:rPr lang="it-IT" sz="1400" b="1" i="1" smtClean="0">
                              <a:latin typeface="Cambria Math" panose="02040503050406030204" pitchFamily="18" charset="0"/>
                            </a:rPr>
                          </m:ctrlPr>
                        </m:naryPr>
                        <m:sub>
                          <m:r>
                            <m:rPr>
                              <m:brk m:alnAt="23"/>
                            </m:rPr>
                            <a:rPr lang="it-IT" sz="1400" b="1" i="1" smtClean="0">
                              <a:latin typeface="Cambria Math" panose="02040503050406030204" pitchFamily="18" charset="0"/>
                            </a:rPr>
                            <m:t>𝟎</m:t>
                          </m:r>
                        </m:sub>
                        <m:sup>
                          <m:r>
                            <a:rPr lang="it-IT" sz="1400" b="1" i="1" smtClean="0">
                              <a:latin typeface="Cambria Math" panose="02040503050406030204" pitchFamily="18" charset="0"/>
                            </a:rPr>
                            <m:t>𝒕</m:t>
                          </m:r>
                        </m:sup>
                        <m:e>
                          <m:sSup>
                            <m:sSupPr>
                              <m:ctrlPr>
                                <a:rPr lang="it-IT" sz="1400" b="1" i="1" smtClean="0">
                                  <a:latin typeface="Cambria Math" panose="02040503050406030204" pitchFamily="18" charset="0"/>
                                </a:rPr>
                              </m:ctrlPr>
                            </m:sSupPr>
                            <m:e>
                              <m:r>
                                <a:rPr lang="it-IT" sz="1400" b="1" i="1" smtClean="0">
                                  <a:latin typeface="Cambria Math" panose="02040503050406030204" pitchFamily="18" charset="0"/>
                                </a:rPr>
                                <m:t>𝒆</m:t>
                              </m:r>
                            </m:e>
                            <m:sup>
                              <m:r>
                                <a:rPr lang="it-IT" sz="1400" b="1" i="1" smtClean="0">
                                  <a:latin typeface="Cambria Math" panose="02040503050406030204" pitchFamily="18" charset="0"/>
                                </a:rPr>
                                <m:t>𝑨</m:t>
                              </m:r>
                              <m:d>
                                <m:dPr>
                                  <m:ctrlPr>
                                    <a:rPr lang="it-IT" sz="1400" b="1" i="1" smtClean="0">
                                      <a:latin typeface="Cambria Math" panose="02040503050406030204" pitchFamily="18" charset="0"/>
                                    </a:rPr>
                                  </m:ctrlPr>
                                </m:dPr>
                                <m:e>
                                  <m:r>
                                    <a:rPr lang="it-IT" sz="1400" b="1" i="1" smtClean="0">
                                      <a:latin typeface="Cambria Math" panose="02040503050406030204" pitchFamily="18" charset="0"/>
                                    </a:rPr>
                                    <m:t>𝒕</m:t>
                                  </m:r>
                                  <m:r>
                                    <a:rPr lang="it-IT" sz="1400" b="1" i="1" smtClean="0">
                                      <a:latin typeface="Cambria Math" panose="02040503050406030204" pitchFamily="18" charset="0"/>
                                    </a:rPr>
                                    <m:t>−</m:t>
                                  </m:r>
                                  <m:r>
                                    <a:rPr lang="it-IT" sz="1400" b="1" i="1" smtClean="0">
                                      <a:latin typeface="Cambria Math" panose="02040503050406030204" pitchFamily="18" charset="0"/>
                                      <a:ea typeface="Cambria Math" panose="02040503050406030204" pitchFamily="18" charset="0"/>
                                    </a:rPr>
                                    <m:t>𝝉</m:t>
                                  </m:r>
                                </m:e>
                              </m:d>
                            </m:sup>
                          </m:sSup>
                        </m:e>
                      </m:nary>
                      <m:r>
                        <a:rPr lang="it-IT" sz="1400" b="1" i="1" smtClean="0">
                          <a:latin typeface="Cambria Math" panose="02040503050406030204" pitchFamily="18" charset="0"/>
                        </a:rPr>
                        <m:t>𝑩𝒖</m:t>
                      </m:r>
                      <m:d>
                        <m:dPr>
                          <m:ctrlPr>
                            <a:rPr lang="it-IT" sz="1400" b="1" i="1" smtClean="0">
                              <a:latin typeface="Cambria Math" panose="02040503050406030204" pitchFamily="18" charset="0"/>
                            </a:rPr>
                          </m:ctrlPr>
                        </m:dPr>
                        <m:e>
                          <m:r>
                            <a:rPr lang="it-IT" sz="1400" b="1" i="1" smtClean="0">
                              <a:latin typeface="Cambria Math" panose="02040503050406030204" pitchFamily="18" charset="0"/>
                              <a:ea typeface="Cambria Math" panose="02040503050406030204" pitchFamily="18" charset="0"/>
                            </a:rPr>
                            <m:t>𝝉</m:t>
                          </m:r>
                        </m:e>
                      </m:d>
                      <m:r>
                        <a:rPr lang="it-IT" sz="1400" b="1" i="1" smtClean="0">
                          <a:latin typeface="Cambria Math" panose="02040503050406030204" pitchFamily="18" charset="0"/>
                          <a:ea typeface="Cambria Math" panose="02040503050406030204" pitchFamily="18" charset="0"/>
                        </a:rPr>
                        <m:t>𝒅</m:t>
                      </m:r>
                      <m:r>
                        <a:rPr lang="it-IT" sz="1400" b="1" i="1" smtClean="0">
                          <a:latin typeface="Cambria Math" panose="02040503050406030204" pitchFamily="18" charset="0"/>
                          <a:ea typeface="Cambria Math" panose="02040503050406030204" pitchFamily="18" charset="0"/>
                        </a:rPr>
                        <m:t>𝝉</m:t>
                      </m:r>
                    </m:oMath>
                  </m:oMathPara>
                </a14:m>
                <a:br>
                  <a:rPr lang="it-IT" sz="1400" dirty="0"/>
                </a:br>
                <a:br>
                  <a:rPr lang="it-IT" sz="1400" dirty="0"/>
                </a:br>
                <a:r>
                  <a:rPr lang="it-IT" sz="1400" dirty="0"/>
                  <a:t>Quello che ci si aspetta è che dopo un tempo pari al tempo di assestamento il sistema segua quello che è il forzamento.</a:t>
                </a:r>
              </a:p>
            </p:txBody>
          </p:sp>
        </mc:Choice>
        <mc:Fallback xmlns="">
          <p:sp>
            <p:nvSpPr>
              <p:cNvPr id="4" name="CasellaDiTesto 3">
                <a:extLst>
                  <a:ext uri="{FF2B5EF4-FFF2-40B4-BE49-F238E27FC236}">
                    <a16:creationId xmlns:a16="http://schemas.microsoft.com/office/drawing/2014/main" id="{3EB69507-CFCC-513F-EE1E-C69EB1B3C99E}"/>
                  </a:ext>
                </a:extLst>
              </p:cNvPr>
              <p:cNvSpPr txBox="1">
                <a:spLocks noRot="1" noChangeAspect="1" noMove="1" noResize="1" noEditPoints="1" noAdjustHandles="1" noChangeArrowheads="1" noChangeShapeType="1" noTextEdit="1"/>
              </p:cNvSpPr>
              <p:nvPr/>
            </p:nvSpPr>
            <p:spPr>
              <a:xfrm>
                <a:off x="198438" y="2284322"/>
                <a:ext cx="6456361" cy="2542812"/>
              </a:xfrm>
              <a:prstGeom prst="rect">
                <a:avLst/>
              </a:prstGeom>
              <a:blipFill>
                <a:blip r:embed="rId3"/>
                <a:stretch>
                  <a:fillRect l="-567" t="-719" r="-283" b="-1439"/>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0C007DBD-4FF7-4179-10DD-D8C096571E76}"/>
              </a:ext>
            </a:extLst>
          </p:cNvPr>
          <p:cNvSpPr txBox="1"/>
          <p:nvPr/>
        </p:nvSpPr>
        <p:spPr>
          <a:xfrm>
            <a:off x="4923631" y="3567701"/>
            <a:ext cx="1270000" cy="461665"/>
          </a:xfrm>
          <a:prstGeom prst="rect">
            <a:avLst/>
          </a:prstGeom>
          <a:noFill/>
        </p:spPr>
        <p:txBody>
          <a:bodyPr wrap="square" rtlCol="0">
            <a:spAutoFit/>
          </a:bodyPr>
          <a:lstStyle/>
          <a:p>
            <a:pPr algn="ctr"/>
            <a:r>
              <a:rPr lang="it-IT" sz="1200" b="1" dirty="0"/>
              <a:t>Integrale di convoluzione</a:t>
            </a:r>
          </a:p>
        </p:txBody>
      </p:sp>
      <p:sp>
        <p:nvSpPr>
          <p:cNvPr id="3" name="CasellaDiTesto 2">
            <a:extLst>
              <a:ext uri="{FF2B5EF4-FFF2-40B4-BE49-F238E27FC236}">
                <a16:creationId xmlns:a16="http://schemas.microsoft.com/office/drawing/2014/main" id="{6F44E347-27A8-FBA1-1564-F97259061B49}"/>
              </a:ext>
            </a:extLst>
          </p:cNvPr>
          <p:cNvSpPr txBox="1"/>
          <p:nvPr/>
        </p:nvSpPr>
        <p:spPr>
          <a:xfrm>
            <a:off x="198438" y="5092235"/>
            <a:ext cx="4538133" cy="738664"/>
          </a:xfrm>
          <a:prstGeom prst="rect">
            <a:avLst/>
          </a:prstGeom>
          <a:noFill/>
        </p:spPr>
        <p:txBody>
          <a:bodyPr wrap="square" rtlCol="0">
            <a:spAutoFit/>
          </a:bodyPr>
          <a:lstStyle/>
          <a:p>
            <a:pPr algn="just"/>
            <a:r>
              <a:rPr lang="it-IT" sz="1400" dirty="0"/>
              <a:t>Qui di fianco è riportato il file </a:t>
            </a:r>
            <a:r>
              <a:rPr lang="it-IT" sz="1400" b="1" dirty="0"/>
              <a:t>.</a:t>
            </a:r>
            <a:r>
              <a:rPr lang="it-IT" sz="1400" b="1" dirty="0" err="1"/>
              <a:t>fig</a:t>
            </a:r>
            <a:r>
              <a:rPr lang="it-IT" sz="1400" dirty="0"/>
              <a:t> contenente lo scope inerente alla risposta complessiva del sistema in caso di ingresso segnale a gradino.</a:t>
            </a:r>
          </a:p>
        </p:txBody>
      </p:sp>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D8DB32F8-8C68-4CCE-328B-B8CA389B1DCF}"/>
                  </a:ext>
                </a:extLst>
              </p:cNvPr>
              <p:cNvSpPr txBox="1"/>
              <p:nvPr/>
            </p:nvSpPr>
            <p:spPr>
              <a:xfrm>
                <a:off x="198438" y="248163"/>
                <a:ext cx="6316132" cy="773673"/>
              </a:xfrm>
              <a:prstGeom prst="rect">
                <a:avLst/>
              </a:prstGeom>
              <a:noFill/>
            </p:spPr>
            <p:txBody>
              <a:bodyPr wrap="square" rtlCol="0">
                <a:spAutoFit/>
              </a:bodyPr>
              <a:lstStyle/>
              <a:p>
                <a:r>
                  <a:rPr lang="it-IT" sz="1600" b="1" dirty="0">
                    <a:latin typeface="+mn-lt"/>
                  </a:rPr>
                  <a:t>RISPOSTA LIBERA</a:t>
                </a:r>
                <a:br>
                  <a:rPr lang="it-IT" sz="1800" b="1" dirty="0">
                    <a:latin typeface="+mn-lt"/>
                  </a:rPr>
                </a:br>
                <a:r>
                  <a:rPr lang="it-IT" sz="1400" dirty="0"/>
                  <a:t>La risposta libera è fornita dall’espressione:  </a:t>
                </a:r>
                <a14:m>
                  <m:oMath xmlns:m="http://schemas.openxmlformats.org/officeDocument/2006/math">
                    <m:r>
                      <a:rPr lang="it-IT" sz="1400" b="1" i="1" smtClean="0">
                        <a:latin typeface="Cambria Math" panose="02040503050406030204" pitchFamily="18" charset="0"/>
                      </a:rPr>
                      <m:t>𝒙</m:t>
                    </m:r>
                    <m:d>
                      <m:dPr>
                        <m:ctrlPr>
                          <a:rPr lang="it-IT" sz="1400" b="1" i="1" smtClean="0">
                            <a:latin typeface="Cambria Math" panose="02040503050406030204" pitchFamily="18" charset="0"/>
                          </a:rPr>
                        </m:ctrlPr>
                      </m:dPr>
                      <m:e>
                        <m:r>
                          <a:rPr lang="it-IT" sz="1400" b="1" i="1" smtClean="0">
                            <a:latin typeface="Cambria Math" panose="02040503050406030204" pitchFamily="18" charset="0"/>
                          </a:rPr>
                          <m:t>𝒕</m:t>
                        </m:r>
                      </m:e>
                    </m:d>
                    <m:r>
                      <a:rPr lang="it-IT" sz="1400" b="1" i="1" smtClean="0">
                        <a:latin typeface="Cambria Math" panose="02040503050406030204" pitchFamily="18" charset="0"/>
                      </a:rPr>
                      <m:t>=</m:t>
                    </m:r>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𝒙</m:t>
                        </m:r>
                      </m:e>
                      <m:sub>
                        <m:r>
                          <a:rPr lang="it-IT" sz="1400" b="1" i="1" smtClean="0">
                            <a:latin typeface="Cambria Math" panose="02040503050406030204" pitchFamily="18" charset="0"/>
                          </a:rPr>
                          <m:t>𝟎</m:t>
                        </m:r>
                      </m:sub>
                    </m:sSub>
                    <m:sSup>
                      <m:sSupPr>
                        <m:ctrlPr>
                          <a:rPr lang="it-IT" sz="1400" b="1" i="1" smtClean="0">
                            <a:latin typeface="Cambria Math" panose="02040503050406030204" pitchFamily="18" charset="0"/>
                          </a:rPr>
                        </m:ctrlPr>
                      </m:sSupPr>
                      <m:e>
                        <m:r>
                          <a:rPr lang="it-IT" sz="1400" b="1" i="1" smtClean="0">
                            <a:latin typeface="Cambria Math" panose="02040503050406030204" pitchFamily="18" charset="0"/>
                          </a:rPr>
                          <m:t>𝒆</m:t>
                        </m:r>
                      </m:e>
                      <m:sup>
                        <m:r>
                          <a:rPr lang="it-IT" sz="1400" b="1" i="1" smtClean="0">
                            <a:latin typeface="Cambria Math" panose="02040503050406030204" pitchFamily="18" charset="0"/>
                          </a:rPr>
                          <m:t>𝑨𝒕</m:t>
                        </m:r>
                      </m:sup>
                    </m:sSup>
                  </m:oMath>
                </a14:m>
                <a:r>
                  <a:rPr lang="it-IT" sz="1400" dirty="0"/>
                  <a:t>.</a:t>
                </a:r>
                <a:br>
                  <a:rPr lang="it-IT" sz="1400" dirty="0"/>
                </a:br>
                <a:endParaRPr lang="it-IT" sz="1400" dirty="0"/>
              </a:p>
            </p:txBody>
          </p:sp>
        </mc:Choice>
        <mc:Fallback xmlns="">
          <p:sp>
            <p:nvSpPr>
              <p:cNvPr id="8" name="CasellaDiTesto 7">
                <a:extLst>
                  <a:ext uri="{FF2B5EF4-FFF2-40B4-BE49-F238E27FC236}">
                    <a16:creationId xmlns:a16="http://schemas.microsoft.com/office/drawing/2014/main" id="{D8DB32F8-8C68-4CCE-328B-B8CA389B1DCF}"/>
                  </a:ext>
                </a:extLst>
              </p:cNvPr>
              <p:cNvSpPr txBox="1">
                <a:spLocks noRot="1" noChangeAspect="1" noMove="1" noResize="1" noEditPoints="1" noAdjustHandles="1" noChangeArrowheads="1" noChangeShapeType="1" noTextEdit="1"/>
              </p:cNvSpPr>
              <p:nvPr/>
            </p:nvSpPr>
            <p:spPr>
              <a:xfrm>
                <a:off x="198438" y="248163"/>
                <a:ext cx="6316132" cy="773673"/>
              </a:xfrm>
              <a:prstGeom prst="rect">
                <a:avLst/>
              </a:prstGeom>
              <a:blipFill>
                <a:blip r:embed="rId7"/>
                <a:stretch>
                  <a:fillRect l="-579" t="-2362"/>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B54BD088-388B-285F-E757-0567D20EDE7A}"/>
              </a:ext>
            </a:extLst>
          </p:cNvPr>
          <p:cNvSpPr txBox="1"/>
          <p:nvPr/>
        </p:nvSpPr>
        <p:spPr>
          <a:xfrm>
            <a:off x="198438" y="6543334"/>
            <a:ext cx="6049478" cy="307777"/>
          </a:xfrm>
          <a:prstGeom prst="rect">
            <a:avLst/>
          </a:prstGeom>
          <a:noFill/>
        </p:spPr>
        <p:txBody>
          <a:bodyPr wrap="square" rtlCol="0">
            <a:spAutoFit/>
          </a:bodyPr>
          <a:lstStyle/>
          <a:p>
            <a:r>
              <a:rPr lang="it-IT" sz="1400" dirty="0"/>
              <a:t>Di seguito è riportato il simulink relativo alla risposta prima riportata:</a:t>
            </a:r>
          </a:p>
        </p:txBody>
      </p:sp>
      <p:sp>
        <p:nvSpPr>
          <p:cNvPr id="12" name="CasellaDiTesto 11">
            <a:extLst>
              <a:ext uri="{FF2B5EF4-FFF2-40B4-BE49-F238E27FC236}">
                <a16:creationId xmlns:a16="http://schemas.microsoft.com/office/drawing/2014/main" id="{39207E09-5E7E-291A-C8D4-AD1ADA85038D}"/>
              </a:ext>
            </a:extLst>
          </p:cNvPr>
          <p:cNvSpPr txBox="1"/>
          <p:nvPr/>
        </p:nvSpPr>
        <p:spPr>
          <a:xfrm>
            <a:off x="254442" y="10861482"/>
            <a:ext cx="6349116" cy="584775"/>
          </a:xfrm>
          <a:prstGeom prst="rect">
            <a:avLst/>
          </a:prstGeom>
          <a:noFill/>
        </p:spPr>
        <p:txBody>
          <a:bodyPr wrap="square" rtlCol="0">
            <a:spAutoFit/>
          </a:bodyPr>
          <a:lstStyle/>
          <a:p>
            <a:r>
              <a:rPr lang="it-IT" sz="1600" dirty="0"/>
              <a:t>Si precisa che il disturbo viene inserito tramite una somma con una costante, nonché la temperatura ambiente.</a:t>
            </a:r>
          </a:p>
        </p:txBody>
      </p:sp>
      <p:pic>
        <p:nvPicPr>
          <p:cNvPr id="11" name="Immagine 10">
            <a:extLst>
              <a:ext uri="{FF2B5EF4-FFF2-40B4-BE49-F238E27FC236}">
                <a16:creationId xmlns:a16="http://schemas.microsoft.com/office/drawing/2014/main" id="{A0CF5144-AAC3-1128-7F57-F72C4859DE1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5764" y="7137671"/>
            <a:ext cx="6401707" cy="3124789"/>
          </a:xfrm>
          <a:prstGeom prst="rect">
            <a:avLst/>
          </a:prstGeom>
          <a:ln>
            <a:noFill/>
          </a:ln>
          <a:effectLst>
            <a:outerShdw blurRad="190500" algn="tl" rotWithShape="0">
              <a:srgbClr val="000000">
                <a:alpha val="70000"/>
              </a:srgbClr>
            </a:outerShdw>
          </a:effectLst>
        </p:spPr>
      </p:pic>
      <p:graphicFrame>
        <p:nvGraphicFramePr>
          <p:cNvPr id="6" name="Oggetto 5">
            <a:extLst>
              <a:ext uri="{FF2B5EF4-FFF2-40B4-BE49-F238E27FC236}">
                <a16:creationId xmlns:a16="http://schemas.microsoft.com/office/drawing/2014/main" id="{F96330FD-DB6A-4BE9-FABC-9F10FB7C6D74}"/>
              </a:ext>
            </a:extLst>
          </p:cNvPr>
          <p:cNvGraphicFramePr>
            <a:graphicFrameLocks noChangeAspect="1"/>
          </p:cNvGraphicFramePr>
          <p:nvPr>
            <p:extLst>
              <p:ext uri="{D42A27DB-BD31-4B8C-83A1-F6EECF244321}">
                <p14:modId xmlns:p14="http://schemas.microsoft.com/office/powerpoint/2010/main" val="244162185"/>
              </p:ext>
            </p:extLst>
          </p:nvPr>
        </p:nvGraphicFramePr>
        <p:xfrm>
          <a:off x="4923631" y="5325445"/>
          <a:ext cx="1739929" cy="584119"/>
        </p:xfrm>
        <a:graphic>
          <a:graphicData uri="http://schemas.openxmlformats.org/presentationml/2006/ole">
            <mc:AlternateContent xmlns:mc="http://schemas.openxmlformats.org/markup-compatibility/2006">
              <mc:Choice xmlns:v="urn:schemas-microsoft-com:vml" Requires="v">
                <p:oleObj name="Oggetto shell Packager" showAsIcon="1" r:id="rId9" imgW="1333800" imgH="448200" progId="Package">
                  <p:embed/>
                </p:oleObj>
              </mc:Choice>
              <mc:Fallback>
                <p:oleObj name="Oggetto shell Packager" showAsIcon="1" r:id="rId9" imgW="1333800" imgH="448200" progId="Package">
                  <p:embed/>
                  <p:pic>
                    <p:nvPicPr>
                      <p:cNvPr id="0" name=""/>
                      <p:cNvPicPr/>
                      <p:nvPr/>
                    </p:nvPicPr>
                    <p:blipFill>
                      <a:blip r:embed="rId10"/>
                      <a:stretch>
                        <a:fillRect/>
                      </a:stretch>
                    </p:blipFill>
                    <p:spPr>
                      <a:xfrm>
                        <a:off x="4923631" y="5325445"/>
                        <a:ext cx="1739929" cy="584119"/>
                      </a:xfrm>
                      <a:prstGeom prst="rect">
                        <a:avLst/>
                      </a:prstGeom>
                    </p:spPr>
                  </p:pic>
                </p:oleObj>
              </mc:Fallback>
            </mc:AlternateContent>
          </a:graphicData>
        </a:graphic>
      </p:graphicFrame>
    </p:spTree>
    <p:extLst>
      <p:ext uri="{BB962C8B-B14F-4D97-AF65-F5344CB8AC3E}">
        <p14:creationId xmlns:p14="http://schemas.microsoft.com/office/powerpoint/2010/main" val="1483583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C0A446DE-3B45-87F0-62DE-6A5304B4EE96}"/>
                  </a:ext>
                </a:extLst>
              </p:cNvPr>
              <p:cNvSpPr txBox="1"/>
              <p:nvPr/>
            </p:nvSpPr>
            <p:spPr>
              <a:xfrm>
                <a:off x="270503" y="617552"/>
                <a:ext cx="6126162" cy="6275885"/>
              </a:xfrm>
              <a:prstGeom prst="rect">
                <a:avLst/>
              </a:prstGeom>
              <a:noFill/>
            </p:spPr>
            <p:txBody>
              <a:bodyPr wrap="square" rtlCol="0">
                <a:spAutoFit/>
              </a:bodyPr>
              <a:lstStyle/>
              <a:p>
                <a:r>
                  <a:rPr lang="it-IT" sz="1600" b="1" dirty="0"/>
                  <a:t>CONTROLLO IN RETROAZIONE DI STATO</a:t>
                </a:r>
                <a:endParaRPr lang="it-IT" sz="1600" dirty="0"/>
              </a:p>
              <a:p>
                <a:pPr algn="just"/>
                <a:r>
                  <a:rPr lang="it-IT" sz="1400" dirty="0"/>
                  <a:t>Al fine di ottimizzare il processo si è scelto di implementare un controllore in retroazione di stato tale che il tempo di assestamento del processo stesso sia minore di 600s (ossia 10 minuti), senza oscillazioni e con inseguimento di una temperatura costante definita da un ingresso gradino. Il primo passo è stato riprendere lo studio dell’analisi a ciclo aperto già svolta nella risposta libera. Una volta verificata la </a:t>
                </a:r>
                <a:r>
                  <a:rPr lang="it-IT" sz="1400" b="1" dirty="0"/>
                  <a:t>controllabilità</a:t>
                </a:r>
                <a:r>
                  <a:rPr lang="it-IT" sz="1400" dirty="0"/>
                  <a:t> del processo (verificando se il determinante della matrice di controllo fosse diverso da zero), abbiamo effettuato la traduzione dei parametri: </a:t>
                </a:r>
              </a:p>
              <a:p>
                <a:r>
                  <a:rPr lang="it-IT" sz="1400" b="1" dirty="0"/>
                  <a:t>Tempo di assestamento &lt; 600s (10 minuti)   </a:t>
                </a:r>
              </a:p>
              <a:p>
                <a:r>
                  <a:rPr lang="it-IT" sz="1400" dirty="0"/>
                  <a:t>Svolgendo i calcoli il massimo valore degli autovalori sarà -0,0079;</a:t>
                </a:r>
              </a:p>
              <a:p>
                <a:r>
                  <a:rPr lang="it-IT" sz="1400" b="1" dirty="0"/>
                  <a:t>No oscillazioni</a:t>
                </a:r>
              </a:p>
              <a:p>
                <a:r>
                  <a:rPr lang="it-IT" sz="1400" dirty="0"/>
                  <a:t>Si considerano autovalori reali e distinti.</a:t>
                </a:r>
              </a:p>
              <a:p>
                <a:endParaRPr lang="it-IT" sz="1400" dirty="0"/>
              </a:p>
              <a:p>
                <a:r>
                  <a:rPr lang="it-IT" sz="1400" dirty="0"/>
                  <a:t>Si è quindi scelto di utilizzare il seguente vettore di autovalori:          Autovalori_desiderati  = [-</a:t>
                </a:r>
                <a14:m>
                  <m:oMath xmlns:m="http://schemas.openxmlformats.org/officeDocument/2006/math">
                    <m:f>
                      <m:fPr>
                        <m:ctrlPr>
                          <a:rPr lang="it-IT" sz="1400" i="1" smtClean="0">
                            <a:latin typeface="Cambria Math" panose="02040503050406030204" pitchFamily="18" charset="0"/>
                          </a:rPr>
                        </m:ctrlPr>
                      </m:fPr>
                      <m:num>
                        <m:r>
                          <a:rPr lang="it-IT" sz="1400" b="0" i="1" smtClean="0">
                            <a:latin typeface="Cambria Math" panose="02040503050406030204" pitchFamily="18" charset="0"/>
                          </a:rPr>
                          <m:t>1</m:t>
                        </m:r>
                      </m:num>
                      <m:den>
                        <m:r>
                          <a:rPr lang="it-IT" sz="1400" b="0" i="1" smtClean="0">
                            <a:latin typeface="Cambria Math" panose="02040503050406030204" pitchFamily="18" charset="0"/>
                          </a:rPr>
                          <m:t>126</m:t>
                        </m:r>
                      </m:den>
                    </m:f>
                  </m:oMath>
                </a14:m>
                <a:r>
                  <a:rPr lang="it-IT" sz="1400" dirty="0"/>
                  <a:t> -</a:t>
                </a:r>
                <a14:m>
                  <m:oMath xmlns:m="http://schemas.openxmlformats.org/officeDocument/2006/math">
                    <m:f>
                      <m:fPr>
                        <m:ctrlPr>
                          <a:rPr lang="it-IT" sz="1400" i="1" smtClean="0">
                            <a:latin typeface="Cambria Math" panose="02040503050406030204" pitchFamily="18" charset="0"/>
                          </a:rPr>
                        </m:ctrlPr>
                      </m:fPr>
                      <m:num>
                        <m:r>
                          <a:rPr lang="it-IT" sz="1400" b="0" i="1" smtClean="0">
                            <a:latin typeface="Cambria Math" panose="02040503050406030204" pitchFamily="18" charset="0"/>
                          </a:rPr>
                          <m:t>1</m:t>
                        </m:r>
                      </m:num>
                      <m:den>
                        <m:r>
                          <a:rPr lang="it-IT" sz="1400" b="0" i="1" smtClean="0">
                            <a:latin typeface="Cambria Math" panose="02040503050406030204" pitchFamily="18" charset="0"/>
                          </a:rPr>
                          <m:t>120</m:t>
                        </m:r>
                      </m:den>
                    </m:f>
                  </m:oMath>
                </a14:m>
                <a:r>
                  <a:rPr lang="it-IT" sz="1400" dirty="0"/>
                  <a:t>].</a:t>
                </a:r>
              </a:p>
              <a:p>
                <a:endParaRPr lang="it-IT" sz="1400" dirty="0"/>
              </a:p>
              <a:p>
                <a:r>
                  <a:rPr lang="it-IT" sz="1400" dirty="0"/>
                  <a:t>Per ottenere un errore a regime nullo, si è scelto di dividere il controllo nella somma di due azioni (</a:t>
                </a:r>
                <a:r>
                  <a:rPr lang="it-IT" sz="1400" i="1" dirty="0"/>
                  <a:t>AZIONI DI FEEDBACK E FEEDFORWARD</a:t>
                </a:r>
                <a:r>
                  <a:rPr lang="it-IT" sz="1400" dirty="0"/>
                  <a:t>).</a:t>
                </a:r>
              </a:p>
              <a:p>
                <a:endParaRPr lang="it-IT" sz="1400" dirty="0"/>
              </a:p>
              <a:p>
                <a:r>
                  <a:rPr lang="it-IT" sz="1400" b="1" i="1" dirty="0"/>
                  <a:t>AZIONE FEEDBACK: </a:t>
                </a:r>
                <a:r>
                  <a:rPr lang="it-IT" sz="1400" dirty="0"/>
                  <a:t>attraverso il comando </a:t>
                </a:r>
                <a:r>
                  <a:rPr lang="it-IT" sz="1400" i="1" dirty="0">
                    <a:highlight>
                      <a:srgbClr val="C0C0C0"/>
                    </a:highlight>
                  </a:rPr>
                  <a:t>place</a:t>
                </a:r>
                <a:r>
                  <a:rPr lang="it-IT" sz="1400" i="1" dirty="0"/>
                  <a:t> (A,B,Autovalori_desiderati)</a:t>
                </a:r>
                <a:r>
                  <a:rPr lang="it-IT" sz="1400" dirty="0"/>
                  <a:t>, il software fornirà un vettore k tale che gli autovalori della matrice A-B*k siano quelli desiderati;</a:t>
                </a:r>
              </a:p>
              <a:p>
                <a:r>
                  <a:rPr lang="it-IT" sz="1400" b="1" i="1" dirty="0"/>
                  <a:t>AZIONE FEEDFORWARD</a:t>
                </a:r>
                <a:r>
                  <a:rPr lang="it-IT" sz="1400" dirty="0"/>
                  <a:t>: tramite la formula:</a:t>
                </a:r>
              </a:p>
              <a:p>
                <a:endParaRPr lang="it-IT" sz="1400" dirty="0"/>
              </a:p>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it-IT" sz="1400" b="1" i="1" smtClean="0">
                              <a:latin typeface="Cambria Math" panose="02040503050406030204" pitchFamily="18" charset="0"/>
                            </a:rPr>
                            <m:t>𝒌</m:t>
                          </m:r>
                        </m:e>
                        <m:sub>
                          <m:r>
                            <a:rPr lang="it-IT" sz="1400" b="1" i="1" smtClean="0">
                              <a:latin typeface="Cambria Math" panose="02040503050406030204" pitchFamily="18" charset="0"/>
                            </a:rPr>
                            <m:t>𝒓</m:t>
                          </m:r>
                        </m:sub>
                      </m:sSub>
                      <m:r>
                        <a:rPr lang="it-IT" sz="1400" b="1" i="1" smtClean="0">
                          <a:latin typeface="Cambria Math" panose="02040503050406030204" pitchFamily="18" charset="0"/>
                        </a:rPr>
                        <m:t>=</m:t>
                      </m:r>
                      <m:f>
                        <m:fPr>
                          <m:ctrlPr>
                            <a:rPr lang="it-IT" sz="1400" b="1" i="1">
                              <a:latin typeface="Cambria Math" panose="02040503050406030204" pitchFamily="18" charset="0"/>
                            </a:rPr>
                          </m:ctrlPr>
                        </m:fPr>
                        <m:num>
                          <m:r>
                            <a:rPr lang="it-IT" sz="1400" b="1" i="1">
                              <a:latin typeface="Cambria Math" panose="02040503050406030204" pitchFamily="18" charset="0"/>
                            </a:rPr>
                            <m:t>−</m:t>
                          </m:r>
                          <m:r>
                            <a:rPr lang="it-IT" sz="1400" b="1" i="1">
                              <a:latin typeface="Cambria Math" panose="02040503050406030204" pitchFamily="18" charset="0"/>
                            </a:rPr>
                            <m:t>𝟏</m:t>
                          </m:r>
                        </m:num>
                        <m:den>
                          <m:r>
                            <a:rPr lang="it-IT" sz="1400" b="1" i="1">
                              <a:latin typeface="Cambria Math" panose="02040503050406030204" pitchFamily="18" charset="0"/>
                            </a:rPr>
                            <m:t>𝑪</m:t>
                          </m:r>
                          <m:r>
                            <a:rPr lang="it-IT" sz="1400" b="1" i="1">
                              <a:latin typeface="Cambria Math" panose="02040503050406030204" pitchFamily="18" charset="0"/>
                              <a:ea typeface="Cambria Math" panose="02040503050406030204" pitchFamily="18" charset="0"/>
                            </a:rPr>
                            <m:t>×</m:t>
                          </m:r>
                          <m:sSup>
                            <m:sSupPr>
                              <m:ctrlPr>
                                <a:rPr lang="it-IT" sz="1400" b="1" i="1">
                                  <a:latin typeface="Cambria Math" panose="02040503050406030204" pitchFamily="18" charset="0"/>
                                  <a:ea typeface="Cambria Math" panose="02040503050406030204" pitchFamily="18" charset="0"/>
                                </a:rPr>
                              </m:ctrlPr>
                            </m:sSupPr>
                            <m:e>
                              <m:r>
                                <a:rPr lang="it-IT" sz="1400" b="1" i="1">
                                  <a:latin typeface="Cambria Math" panose="02040503050406030204" pitchFamily="18" charset="0"/>
                                  <a:ea typeface="Cambria Math" panose="02040503050406030204" pitchFamily="18" charset="0"/>
                                </a:rPr>
                                <m:t>(</m:t>
                              </m:r>
                              <m:r>
                                <a:rPr lang="it-IT" sz="1400" b="1" i="1">
                                  <a:latin typeface="Cambria Math" panose="02040503050406030204" pitchFamily="18" charset="0"/>
                                  <a:ea typeface="Cambria Math" panose="02040503050406030204" pitchFamily="18" charset="0"/>
                                </a:rPr>
                                <m:t>𝑨</m:t>
                              </m:r>
                              <m:r>
                                <a:rPr lang="it-IT" sz="1400" b="1" i="1">
                                  <a:latin typeface="Cambria Math" panose="02040503050406030204" pitchFamily="18" charset="0"/>
                                  <a:ea typeface="Cambria Math" panose="02040503050406030204" pitchFamily="18" charset="0"/>
                                </a:rPr>
                                <m:t>−</m:t>
                              </m:r>
                              <m:r>
                                <a:rPr lang="it-IT" sz="1400" b="1" i="1">
                                  <a:latin typeface="Cambria Math" panose="02040503050406030204" pitchFamily="18" charset="0"/>
                                  <a:ea typeface="Cambria Math" panose="02040503050406030204" pitchFamily="18" charset="0"/>
                                </a:rPr>
                                <m:t>𝑩</m:t>
                              </m:r>
                              <m:r>
                                <a:rPr lang="it-IT" sz="1400" b="1" i="1">
                                  <a:latin typeface="Cambria Math" panose="02040503050406030204" pitchFamily="18" charset="0"/>
                                  <a:ea typeface="Cambria Math" panose="02040503050406030204" pitchFamily="18" charset="0"/>
                                </a:rPr>
                                <m:t>×</m:t>
                              </m:r>
                              <m:r>
                                <a:rPr lang="it-IT" sz="1400" b="1" i="1">
                                  <a:latin typeface="Cambria Math" panose="02040503050406030204" pitchFamily="18" charset="0"/>
                                  <a:ea typeface="Cambria Math" panose="02040503050406030204" pitchFamily="18" charset="0"/>
                                </a:rPr>
                                <m:t>𝒌</m:t>
                              </m:r>
                              <m:r>
                                <a:rPr lang="it-IT" sz="1400" b="1" i="1">
                                  <a:latin typeface="Cambria Math" panose="02040503050406030204" pitchFamily="18" charset="0"/>
                                  <a:ea typeface="Cambria Math" panose="02040503050406030204" pitchFamily="18" charset="0"/>
                                </a:rPr>
                                <m:t>)</m:t>
                              </m:r>
                            </m:e>
                            <m:sup>
                              <m:r>
                                <a:rPr lang="it-IT" sz="1400" b="1" i="1">
                                  <a:latin typeface="Cambria Math" panose="02040503050406030204" pitchFamily="18" charset="0"/>
                                  <a:ea typeface="Cambria Math" panose="02040503050406030204" pitchFamily="18" charset="0"/>
                                </a:rPr>
                                <m:t>−</m:t>
                              </m:r>
                              <m:r>
                                <a:rPr lang="it-IT" sz="1400" b="1" i="1">
                                  <a:latin typeface="Cambria Math" panose="02040503050406030204" pitchFamily="18" charset="0"/>
                                  <a:ea typeface="Cambria Math" panose="02040503050406030204" pitchFamily="18" charset="0"/>
                                </a:rPr>
                                <m:t>𝟏</m:t>
                              </m:r>
                            </m:sup>
                          </m:sSup>
                          <m:r>
                            <a:rPr lang="it-IT" sz="1400" b="1" i="1">
                              <a:latin typeface="Cambria Math" panose="02040503050406030204" pitchFamily="18" charset="0"/>
                              <a:ea typeface="Cambria Math" panose="02040503050406030204" pitchFamily="18" charset="0"/>
                            </a:rPr>
                            <m:t>×</m:t>
                          </m:r>
                          <m:r>
                            <a:rPr lang="it-IT" sz="1400" b="1" i="1">
                              <a:latin typeface="Cambria Math" panose="02040503050406030204" pitchFamily="18" charset="0"/>
                              <a:ea typeface="Cambria Math" panose="02040503050406030204" pitchFamily="18" charset="0"/>
                            </a:rPr>
                            <m:t>𝑩</m:t>
                          </m:r>
                        </m:den>
                      </m:f>
                    </m:oMath>
                  </m:oMathPara>
                </a14:m>
                <a:endParaRPr lang="it-IT" sz="1400" b="1" dirty="0"/>
              </a:p>
              <a:p>
                <a:endParaRPr lang="it-IT" sz="1400" dirty="0"/>
              </a:p>
            </p:txBody>
          </p:sp>
        </mc:Choice>
        <mc:Fallback xmlns="">
          <p:sp>
            <p:nvSpPr>
              <p:cNvPr id="4" name="CasellaDiTesto 3">
                <a:extLst>
                  <a:ext uri="{FF2B5EF4-FFF2-40B4-BE49-F238E27FC236}">
                    <a16:creationId xmlns:a16="http://schemas.microsoft.com/office/drawing/2014/main" id="{C0A446DE-3B45-87F0-62DE-6A5304B4EE96}"/>
                  </a:ext>
                </a:extLst>
              </p:cNvPr>
              <p:cNvSpPr txBox="1">
                <a:spLocks noRot="1" noChangeAspect="1" noMove="1" noResize="1" noEditPoints="1" noAdjustHandles="1" noChangeArrowheads="1" noChangeShapeType="1" noTextEdit="1"/>
              </p:cNvSpPr>
              <p:nvPr/>
            </p:nvSpPr>
            <p:spPr>
              <a:xfrm>
                <a:off x="270503" y="617552"/>
                <a:ext cx="6126162" cy="6275885"/>
              </a:xfrm>
              <a:prstGeom prst="rect">
                <a:avLst/>
              </a:prstGeom>
              <a:blipFill>
                <a:blip r:embed="rId2"/>
                <a:stretch>
                  <a:fillRect l="-498" t="-291" r="-299"/>
                </a:stretch>
              </a:blipFill>
            </p:spPr>
            <p:txBody>
              <a:bodyPr/>
              <a:lstStyle/>
              <a:p>
                <a:r>
                  <a:rPr lang="it-IT">
                    <a:noFill/>
                  </a:rPr>
                  <a:t> </a:t>
                </a:r>
              </a:p>
            </p:txBody>
          </p:sp>
        </mc:Fallback>
      </mc:AlternateContent>
      <p:sp>
        <p:nvSpPr>
          <p:cNvPr id="3" name="CasellaDiTesto 2">
            <a:extLst>
              <a:ext uri="{FF2B5EF4-FFF2-40B4-BE49-F238E27FC236}">
                <a16:creationId xmlns:a16="http://schemas.microsoft.com/office/drawing/2014/main" id="{58C3F987-58F1-12FF-C18C-6B8AC3938C62}"/>
              </a:ext>
            </a:extLst>
          </p:cNvPr>
          <p:cNvSpPr txBox="1"/>
          <p:nvPr/>
        </p:nvSpPr>
        <p:spPr>
          <a:xfrm>
            <a:off x="276300" y="7248454"/>
            <a:ext cx="6314800" cy="769441"/>
          </a:xfrm>
          <a:prstGeom prst="rect">
            <a:avLst/>
          </a:prstGeom>
          <a:noFill/>
        </p:spPr>
        <p:txBody>
          <a:bodyPr wrap="square" rtlCol="0">
            <a:spAutoFit/>
          </a:bodyPr>
          <a:lstStyle/>
          <a:p>
            <a:r>
              <a:rPr lang="it-IT" sz="1600" b="1" dirty="0"/>
              <a:t>IPOTESI: Stato accessibile </a:t>
            </a:r>
            <a:br>
              <a:rPr lang="it-IT" sz="1400" dirty="0"/>
            </a:br>
            <a:r>
              <a:rPr lang="it-IT" sz="1400" dirty="0"/>
              <a:t>Si considera anzitutto di conoscere lo stato, escludendo la necessità di implementare l’osservatore di stato che verrà inserito successivamente.</a:t>
            </a:r>
          </a:p>
        </p:txBody>
      </p:sp>
      <p:pic>
        <p:nvPicPr>
          <p:cNvPr id="5" name="Immagine 4" descr="Immagine che contiene testo&#10;&#10;Descrizione generata automaticamente">
            <a:extLst>
              <a:ext uri="{FF2B5EF4-FFF2-40B4-BE49-F238E27FC236}">
                <a16:creationId xmlns:a16="http://schemas.microsoft.com/office/drawing/2014/main" id="{37254475-58C3-EB84-0FE2-27391908A398}"/>
              </a:ext>
            </a:extLst>
          </p:cNvPr>
          <p:cNvPicPr>
            <a:picLocks noChangeAspect="1"/>
          </p:cNvPicPr>
          <p:nvPr/>
        </p:nvPicPr>
        <p:blipFill rotWithShape="1">
          <a:blip r:embed="rId3">
            <a:extLst>
              <a:ext uri="{28A0092B-C50C-407E-A947-70E740481C1C}">
                <a14:useLocalDpi xmlns:a14="http://schemas.microsoft.com/office/drawing/2010/main" val="0"/>
              </a:ext>
            </a:extLst>
          </a:blip>
          <a:srcRect l="6213" r="4902" b="13704"/>
          <a:stretch/>
        </p:blipFill>
        <p:spPr>
          <a:xfrm>
            <a:off x="273167" y="8127531"/>
            <a:ext cx="6311666" cy="344691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81328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magine 10">
            <a:extLst>
              <a:ext uri="{FF2B5EF4-FFF2-40B4-BE49-F238E27FC236}">
                <a16:creationId xmlns:a16="http://schemas.microsoft.com/office/drawing/2014/main" id="{B57E2DC3-C772-FEF0-02E7-DD213F2C7A31}"/>
              </a:ext>
            </a:extLst>
          </p:cNvPr>
          <p:cNvPicPr>
            <a:picLocks noChangeAspect="1"/>
          </p:cNvPicPr>
          <p:nvPr/>
        </p:nvPicPr>
        <p:blipFill rotWithShape="1">
          <a:blip r:embed="rId3">
            <a:extLst>
              <a:ext uri="{28A0092B-C50C-407E-A947-70E740481C1C}">
                <a14:useLocalDpi xmlns:a14="http://schemas.microsoft.com/office/drawing/2010/main" val="0"/>
              </a:ext>
            </a:extLst>
          </a:blip>
          <a:srcRect r="20139" b="36296"/>
          <a:stretch/>
        </p:blipFill>
        <p:spPr>
          <a:xfrm>
            <a:off x="340368" y="279667"/>
            <a:ext cx="6096515" cy="2735481"/>
          </a:xfrm>
          <a:prstGeom prst="rect">
            <a:avLst/>
          </a:prstGeom>
          <a:ln>
            <a:noFill/>
          </a:ln>
          <a:effectLst>
            <a:outerShdw blurRad="190500" algn="tl" rotWithShape="0">
              <a:srgbClr val="000000">
                <a:alpha val="70000"/>
              </a:srgbClr>
            </a:outerShdw>
          </a:effectLst>
        </p:spPr>
      </p:pic>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9F51B6A7-CC84-A9CF-76F0-6C76BA7B04FD}"/>
                  </a:ext>
                </a:extLst>
              </p:cNvPr>
              <p:cNvSpPr txBox="1"/>
              <p:nvPr/>
            </p:nvSpPr>
            <p:spPr>
              <a:xfrm>
                <a:off x="286216" y="3852402"/>
                <a:ext cx="6429374" cy="3785652"/>
              </a:xfrm>
              <a:prstGeom prst="rect">
                <a:avLst/>
              </a:prstGeom>
              <a:ln>
                <a:noFill/>
              </a:ln>
            </p:spPr>
            <p:style>
              <a:lnRef idx="1">
                <a:schemeClr val="dk1"/>
              </a:lnRef>
              <a:fillRef idx="0">
                <a:schemeClr val="dk1"/>
              </a:fillRef>
              <a:effectRef idx="0">
                <a:schemeClr val="dk1"/>
              </a:effectRef>
              <a:fontRef idx="minor">
                <a:schemeClr val="tx1"/>
              </a:fontRef>
            </p:style>
            <p:txBody>
              <a:bodyPr wrap="square" rtlCol="0">
                <a:spAutoFit/>
              </a:bodyPr>
              <a:lstStyle/>
              <a:p>
                <a:r>
                  <a:rPr lang="it-IT" sz="1600" b="1" dirty="0"/>
                  <a:t>IPOTESI: Stato non accessibile</a:t>
                </a:r>
              </a:p>
              <a:p>
                <a:pPr algn="just"/>
                <a:r>
                  <a:rPr lang="it-IT" sz="1400" dirty="0"/>
                  <a:t>Si  suppone ora che lo stato del sistema non sia accessibile, ragion per cui si è deciso di progettare un osservatore in grado di stimare lo stato del sistema tale da garantire l’implementabilità del controllo in retroazione di stato realizzato precedentemente.</a:t>
                </a:r>
              </a:p>
              <a:p>
                <a:pPr algn="just"/>
                <a:r>
                  <a:rPr lang="it-IT" sz="1400" dirty="0"/>
                  <a:t>Per prima cosa è stata verificata l’</a:t>
                </a:r>
                <a:r>
                  <a:rPr lang="it-IT" sz="1400" b="1" dirty="0"/>
                  <a:t>osservabilità</a:t>
                </a:r>
                <a:r>
                  <a:rPr lang="it-IT" sz="1400" dirty="0"/>
                  <a:t> del processo (la matrice di osservabilità deve avere il rango pari al numero di stati del sistema). Per quanto riguarda gli autovalori non è stata data una specifica sul tempo di assestamento dell’osservatore, per cui sono stati scelti valori più piccoli degli autovalori di controllabilità, rispettando il </a:t>
                </a:r>
                <a:r>
                  <a:rPr lang="it-IT" sz="1400" b="1" dirty="0"/>
                  <a:t>principio di separazione</a:t>
                </a:r>
                <a:r>
                  <a:rPr lang="it-IT" sz="1400" dirty="0"/>
                  <a:t>.</a:t>
                </a:r>
              </a:p>
              <a:p>
                <a:r>
                  <a:rPr lang="it-IT" sz="1400" dirty="0"/>
                  <a:t>L’osservatore è caratterizzato da due azioni: </a:t>
                </a:r>
              </a:p>
              <a:p>
                <a:pPr marL="285750" indent="-285750">
                  <a:buFont typeface="Arial" panose="020B0604020202020204" pitchFamily="34" charset="0"/>
                  <a:buChar char="•"/>
                </a:pPr>
                <a:r>
                  <a:rPr lang="it-IT" sz="1400" b="1" dirty="0"/>
                  <a:t>AZIONE PREDITTIVA</a:t>
                </a:r>
                <a:r>
                  <a:rPr lang="it-IT" sz="1400" dirty="0"/>
                  <a:t>: per stimare il trend di x(t);           </a:t>
                </a:r>
                <a14:m>
                  <m:oMath xmlns:m="http://schemas.openxmlformats.org/officeDocument/2006/math">
                    <m:r>
                      <a:rPr lang="it-IT" sz="1400" b="0" i="0" smtClean="0">
                        <a:latin typeface="Cambria Math" panose="02040503050406030204" pitchFamily="18" charset="0"/>
                      </a:rPr>
                      <m:t>                </m:t>
                    </m:r>
                    <m:r>
                      <a:rPr lang="it-IT" sz="1400" b="1" i="1" smtClean="0">
                        <a:latin typeface="Cambria Math" panose="02040503050406030204" pitchFamily="18" charset="0"/>
                      </a:rPr>
                      <m:t>𝑨</m:t>
                    </m:r>
                    <m:acc>
                      <m:accPr>
                        <m:chr m:val="̂"/>
                        <m:ctrlPr>
                          <a:rPr lang="it-IT" sz="1400" b="1" i="1" smtClean="0">
                            <a:latin typeface="Cambria Math" panose="02040503050406030204" pitchFamily="18" charset="0"/>
                          </a:rPr>
                        </m:ctrlPr>
                      </m:accPr>
                      <m:e>
                        <m:r>
                          <a:rPr lang="it-IT" sz="1400" b="1" i="1" smtClean="0">
                            <a:latin typeface="Cambria Math" panose="02040503050406030204" pitchFamily="18" charset="0"/>
                          </a:rPr>
                          <m:t>𝒙</m:t>
                        </m:r>
                        <m:r>
                          <a:rPr lang="it-IT" sz="1400" b="1" i="1" smtClean="0">
                            <a:latin typeface="Cambria Math" panose="02040503050406030204" pitchFamily="18" charset="0"/>
                          </a:rPr>
                          <m:t> </m:t>
                        </m:r>
                      </m:e>
                    </m:acc>
                    <m:d>
                      <m:dPr>
                        <m:ctrlPr>
                          <a:rPr lang="it-IT" sz="1400" b="1" i="1" smtClean="0">
                            <a:latin typeface="Cambria Math" panose="02040503050406030204" pitchFamily="18" charset="0"/>
                          </a:rPr>
                        </m:ctrlPr>
                      </m:dPr>
                      <m:e>
                        <m:r>
                          <a:rPr lang="it-IT" sz="1400" b="1" i="1" smtClean="0">
                            <a:latin typeface="Cambria Math" panose="02040503050406030204" pitchFamily="18" charset="0"/>
                          </a:rPr>
                          <m:t>𝒕</m:t>
                        </m:r>
                      </m:e>
                    </m:d>
                    <m:r>
                      <a:rPr lang="it-IT" sz="1400" b="1" i="0" smtClean="0">
                        <a:latin typeface="Cambria Math" panose="02040503050406030204" pitchFamily="18" charset="0"/>
                      </a:rPr>
                      <m:t>+</m:t>
                    </m:r>
                    <m:r>
                      <a:rPr lang="it-IT" sz="1400" b="1" i="0" smtClean="0">
                        <a:latin typeface="Cambria Math" panose="02040503050406030204" pitchFamily="18" charset="0"/>
                      </a:rPr>
                      <m:t>𝐁𝐮</m:t>
                    </m:r>
                    <m:d>
                      <m:dPr>
                        <m:ctrlPr>
                          <a:rPr lang="it-IT" sz="1400" b="1" i="1" smtClean="0">
                            <a:latin typeface="Cambria Math" panose="02040503050406030204" pitchFamily="18" charset="0"/>
                          </a:rPr>
                        </m:ctrlPr>
                      </m:dPr>
                      <m:e>
                        <m:r>
                          <a:rPr lang="it-IT" sz="1400" b="1" i="0" smtClean="0">
                            <a:latin typeface="Cambria Math" panose="02040503050406030204" pitchFamily="18" charset="0"/>
                          </a:rPr>
                          <m:t>𝐭</m:t>
                        </m:r>
                      </m:e>
                    </m:d>
                  </m:oMath>
                </a14:m>
                <a:endParaRPr lang="it-IT" sz="1400" b="1" dirty="0"/>
              </a:p>
              <a:p>
                <a:pPr marL="285750" indent="-285750">
                  <a:buFont typeface="Arial" panose="020B0604020202020204" pitchFamily="34" charset="0"/>
                  <a:buChar char="•"/>
                </a:pPr>
                <a:r>
                  <a:rPr lang="it-IT" sz="1400" b="1" dirty="0"/>
                  <a:t>AZIONE DI CORREZIONE</a:t>
                </a:r>
                <a:r>
                  <a:rPr lang="it-IT" sz="1400" dirty="0"/>
                  <a:t>: per correggere la stima e </a:t>
                </a:r>
              </a:p>
              <a:p>
                <a:r>
                  <a:rPr lang="it-IT" sz="1400" dirty="0"/>
                  <a:t>portarla sul vero valore di x(t); </a:t>
                </a:r>
                <a14:m>
                  <m:oMath xmlns:m="http://schemas.openxmlformats.org/officeDocument/2006/math">
                    <m:r>
                      <a:rPr lang="it-IT" sz="1400" b="0" i="0" smtClean="0">
                        <a:highlight>
                          <a:srgbClr val="C0C0C0"/>
                        </a:highlight>
                        <a:latin typeface="Cambria Math" panose="02040503050406030204" pitchFamily="18" charset="0"/>
                      </a:rPr>
                      <m:t>                                         </m:t>
                    </m:r>
                    <m:r>
                      <a:rPr lang="it-IT" sz="1400" b="0" i="1" smtClean="0">
                        <a:highlight>
                          <a:srgbClr val="C0C0C0"/>
                        </a:highlight>
                        <a:latin typeface="Cambria Math" panose="02040503050406030204" pitchFamily="18" charset="0"/>
                      </a:rPr>
                      <m:t>                </m:t>
                    </m:r>
                    <m:r>
                      <a:rPr lang="it-IT" sz="1400" b="1" i="1" smtClean="0">
                        <a:highlight>
                          <a:srgbClr val="C0C0C0"/>
                        </a:highlight>
                        <a:latin typeface="Cambria Math" panose="02040503050406030204" pitchFamily="18" charset="0"/>
                      </a:rPr>
                      <m:t>       </m:t>
                    </m:r>
                    <m:r>
                      <a:rPr lang="it-IT" sz="1400" b="1" i="1">
                        <a:latin typeface="Cambria Math" panose="02040503050406030204" pitchFamily="18" charset="0"/>
                      </a:rPr>
                      <m:t>𝑴</m:t>
                    </m:r>
                    <m:d>
                      <m:dPr>
                        <m:begChr m:val="["/>
                        <m:endChr m:val="]"/>
                        <m:ctrlPr>
                          <a:rPr lang="it-IT" sz="1400" b="1" i="1">
                            <a:latin typeface="Cambria Math" panose="02040503050406030204" pitchFamily="18" charset="0"/>
                          </a:rPr>
                        </m:ctrlPr>
                      </m:dPr>
                      <m:e>
                        <m:r>
                          <a:rPr lang="it-IT" sz="1400" b="1" i="1">
                            <a:latin typeface="Cambria Math" panose="02040503050406030204" pitchFamily="18" charset="0"/>
                          </a:rPr>
                          <m:t>𝒚</m:t>
                        </m:r>
                        <m:d>
                          <m:dPr>
                            <m:ctrlPr>
                              <a:rPr lang="it-IT" sz="1400" b="1" i="1">
                                <a:latin typeface="Cambria Math" panose="02040503050406030204" pitchFamily="18" charset="0"/>
                              </a:rPr>
                            </m:ctrlPr>
                          </m:dPr>
                          <m:e>
                            <m:r>
                              <a:rPr lang="it-IT" sz="1400" b="1" i="1">
                                <a:latin typeface="Cambria Math" panose="02040503050406030204" pitchFamily="18" charset="0"/>
                              </a:rPr>
                              <m:t>𝒕</m:t>
                            </m:r>
                          </m:e>
                        </m:d>
                        <m:r>
                          <a:rPr lang="it-IT" sz="1400" b="1" i="1">
                            <a:latin typeface="Cambria Math" panose="02040503050406030204" pitchFamily="18" charset="0"/>
                          </a:rPr>
                          <m:t>−</m:t>
                        </m:r>
                        <m:acc>
                          <m:accPr>
                            <m:chr m:val="̂"/>
                            <m:ctrlPr>
                              <a:rPr lang="it-IT" sz="1400" b="1" i="1">
                                <a:latin typeface="Cambria Math" panose="02040503050406030204" pitchFamily="18" charset="0"/>
                              </a:rPr>
                            </m:ctrlPr>
                          </m:accPr>
                          <m:e>
                            <m:r>
                              <a:rPr lang="it-IT" sz="1400" b="1" i="1">
                                <a:latin typeface="Cambria Math" panose="02040503050406030204" pitchFamily="18" charset="0"/>
                              </a:rPr>
                              <m:t>𝒚</m:t>
                            </m:r>
                          </m:e>
                        </m:acc>
                        <m:r>
                          <a:rPr lang="it-IT" sz="1400" b="1" i="1">
                            <a:latin typeface="Cambria Math" panose="02040503050406030204" pitchFamily="18" charset="0"/>
                          </a:rPr>
                          <m:t>(</m:t>
                        </m:r>
                        <m:r>
                          <a:rPr lang="it-IT" sz="1400" b="1" i="1">
                            <a:latin typeface="Cambria Math" panose="02040503050406030204" pitchFamily="18" charset="0"/>
                          </a:rPr>
                          <m:t>𝒕</m:t>
                        </m:r>
                        <m:r>
                          <a:rPr lang="it-IT" sz="1400" b="1" i="1">
                            <a:latin typeface="Cambria Math" panose="02040503050406030204" pitchFamily="18" charset="0"/>
                          </a:rPr>
                          <m:t>)</m:t>
                        </m:r>
                      </m:e>
                    </m:d>
                  </m:oMath>
                </a14:m>
                <a:endParaRPr lang="it-IT" sz="1400" b="1" dirty="0"/>
              </a:p>
              <a:p>
                <a:r>
                  <a:rPr lang="it-IT" sz="1400" dirty="0"/>
                  <a:t>                                                                                                           </a:t>
                </a:r>
              </a:p>
              <a:p>
                <a:pPr algn="just"/>
                <a:r>
                  <a:rPr lang="it-IT" sz="1400" dirty="0"/>
                  <a:t>dove M è un guadagno calcolato mediante il comando place, fornendo in ingresso gli autovalori desiderati. Successivamente è illustrata l’implementazione software.</a:t>
                </a:r>
              </a:p>
              <a:p>
                <a:endParaRPr lang="it-IT" sz="1400" b="1" dirty="0"/>
              </a:p>
            </p:txBody>
          </p:sp>
        </mc:Choice>
        <mc:Fallback xmlns="">
          <p:sp>
            <p:nvSpPr>
              <p:cNvPr id="15" name="CasellaDiTesto 14">
                <a:extLst>
                  <a:ext uri="{FF2B5EF4-FFF2-40B4-BE49-F238E27FC236}">
                    <a16:creationId xmlns:a16="http://schemas.microsoft.com/office/drawing/2014/main" id="{9F51B6A7-CC84-A9CF-76F0-6C76BA7B04FD}"/>
                  </a:ext>
                </a:extLst>
              </p:cNvPr>
              <p:cNvSpPr txBox="1">
                <a:spLocks noRot="1" noChangeAspect="1" noMove="1" noResize="1" noEditPoints="1" noAdjustHandles="1" noChangeArrowheads="1" noChangeShapeType="1" noTextEdit="1"/>
              </p:cNvSpPr>
              <p:nvPr/>
            </p:nvSpPr>
            <p:spPr>
              <a:xfrm>
                <a:off x="286216" y="3852402"/>
                <a:ext cx="6429374" cy="3785652"/>
              </a:xfrm>
              <a:prstGeom prst="rect">
                <a:avLst/>
              </a:prstGeom>
              <a:blipFill>
                <a:blip r:embed="rId4"/>
                <a:stretch>
                  <a:fillRect l="-569" t="-483" r="-190"/>
                </a:stretch>
              </a:blipFill>
              <a:ln>
                <a:noFill/>
              </a:ln>
            </p:spPr>
            <p:txBody>
              <a:bodyPr/>
              <a:lstStyle/>
              <a:p>
                <a:r>
                  <a:rPr lang="it-IT">
                    <a:noFill/>
                  </a:rPr>
                  <a:t> </a:t>
                </a:r>
              </a:p>
            </p:txBody>
          </p:sp>
        </mc:Fallback>
      </mc:AlternateContent>
      <p:graphicFrame>
        <p:nvGraphicFramePr>
          <p:cNvPr id="12" name="Oggetto 11">
            <a:extLst>
              <a:ext uri="{FF2B5EF4-FFF2-40B4-BE49-F238E27FC236}">
                <a16:creationId xmlns:a16="http://schemas.microsoft.com/office/drawing/2014/main" id="{3BB642D3-5493-C709-6B58-68BF1710422D}"/>
              </a:ext>
            </a:extLst>
          </p:cNvPr>
          <p:cNvGraphicFramePr>
            <a:graphicFrameLocks noChangeAspect="1"/>
          </p:cNvGraphicFramePr>
          <p:nvPr>
            <p:extLst>
              <p:ext uri="{D42A27DB-BD31-4B8C-83A1-F6EECF244321}">
                <p14:modId xmlns:p14="http://schemas.microsoft.com/office/powerpoint/2010/main" val="2370381093"/>
              </p:ext>
            </p:extLst>
          </p:nvPr>
        </p:nvGraphicFramePr>
        <p:xfrm>
          <a:off x="5283132" y="3325352"/>
          <a:ext cx="928688" cy="527050"/>
        </p:xfrm>
        <a:graphic>
          <a:graphicData uri="http://schemas.openxmlformats.org/presentationml/2006/ole">
            <mc:AlternateContent xmlns:mc="http://schemas.openxmlformats.org/markup-compatibility/2006">
              <mc:Choice xmlns:v="urn:schemas-microsoft-com:vml" Requires="v">
                <p:oleObj name="Oggetto shell Packager" showAsIcon="1" r:id="rId5" imgW="928080" imgH="527400" progId="Package">
                  <p:embed/>
                </p:oleObj>
              </mc:Choice>
              <mc:Fallback>
                <p:oleObj name="Oggetto shell Packager" showAsIcon="1" r:id="rId5" imgW="928080" imgH="527400" progId="Package">
                  <p:embed/>
                  <p:pic>
                    <p:nvPicPr>
                      <p:cNvPr id="0" name=""/>
                      <p:cNvPicPr/>
                      <p:nvPr/>
                    </p:nvPicPr>
                    <p:blipFill>
                      <a:blip r:embed="rId6"/>
                      <a:stretch>
                        <a:fillRect/>
                      </a:stretch>
                    </p:blipFill>
                    <p:spPr>
                      <a:xfrm>
                        <a:off x="5283132" y="3325352"/>
                        <a:ext cx="928688" cy="527050"/>
                      </a:xfrm>
                      <a:prstGeom prst="rect">
                        <a:avLst/>
                      </a:prstGeom>
                    </p:spPr>
                  </p:pic>
                </p:oleObj>
              </mc:Fallback>
            </mc:AlternateContent>
          </a:graphicData>
        </a:graphic>
      </p:graphicFrame>
      <p:sp>
        <p:nvSpPr>
          <p:cNvPr id="16" name="CasellaDiTesto 15">
            <a:extLst>
              <a:ext uri="{FF2B5EF4-FFF2-40B4-BE49-F238E27FC236}">
                <a16:creationId xmlns:a16="http://schemas.microsoft.com/office/drawing/2014/main" id="{0E40452C-7136-65BB-DD62-236C46B02B0E}"/>
              </a:ext>
            </a:extLst>
          </p:cNvPr>
          <p:cNvSpPr txBox="1"/>
          <p:nvPr/>
        </p:nvSpPr>
        <p:spPr>
          <a:xfrm>
            <a:off x="286216" y="3434989"/>
            <a:ext cx="4589911" cy="307777"/>
          </a:xfrm>
          <a:prstGeom prst="rect">
            <a:avLst/>
          </a:prstGeom>
          <a:noFill/>
        </p:spPr>
        <p:txBody>
          <a:bodyPr wrap="none" rtlCol="0">
            <a:spAutoFit/>
          </a:bodyPr>
          <a:lstStyle/>
          <a:p>
            <a:r>
              <a:rPr lang="it-IT" sz="1400" dirty="0"/>
              <a:t>Di seguito l’andamento temporale della risposta del sistema:</a:t>
            </a:r>
          </a:p>
        </p:txBody>
      </p:sp>
      <p:cxnSp>
        <p:nvCxnSpPr>
          <p:cNvPr id="3" name="Connettore 2 2">
            <a:extLst>
              <a:ext uri="{FF2B5EF4-FFF2-40B4-BE49-F238E27FC236}">
                <a16:creationId xmlns:a16="http://schemas.microsoft.com/office/drawing/2014/main" id="{5BA8B1AD-7D8B-7B89-969C-8A45526766A5}"/>
              </a:ext>
            </a:extLst>
          </p:cNvPr>
          <p:cNvCxnSpPr/>
          <p:nvPr/>
        </p:nvCxnSpPr>
        <p:spPr>
          <a:xfrm>
            <a:off x="4178903" y="6182208"/>
            <a:ext cx="8636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Connettore 2 8">
            <a:extLst>
              <a:ext uri="{FF2B5EF4-FFF2-40B4-BE49-F238E27FC236}">
                <a16:creationId xmlns:a16="http://schemas.microsoft.com/office/drawing/2014/main" id="{BE8EE723-E83D-4828-0FEA-E1F09BE7D3D8}"/>
              </a:ext>
            </a:extLst>
          </p:cNvPr>
          <p:cNvCxnSpPr/>
          <p:nvPr/>
        </p:nvCxnSpPr>
        <p:spPr>
          <a:xfrm>
            <a:off x="2629503" y="6614008"/>
            <a:ext cx="24130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8" name="Immagine 17" descr="Immagine che contiene testo&#10;&#10;Descrizione generata automaticamente">
            <a:extLst>
              <a:ext uri="{FF2B5EF4-FFF2-40B4-BE49-F238E27FC236}">
                <a16:creationId xmlns:a16="http://schemas.microsoft.com/office/drawing/2014/main" id="{6158E2F9-C783-FFEF-7D16-CD919ECC8CEB}"/>
              </a:ext>
            </a:extLst>
          </p:cNvPr>
          <p:cNvPicPr>
            <a:picLocks noChangeAspect="1"/>
          </p:cNvPicPr>
          <p:nvPr/>
        </p:nvPicPr>
        <p:blipFill rotWithShape="1">
          <a:blip r:embed="rId7">
            <a:extLst>
              <a:ext uri="{28A0092B-C50C-407E-A947-70E740481C1C}">
                <a14:useLocalDpi xmlns:a14="http://schemas.microsoft.com/office/drawing/2010/main" val="0"/>
              </a:ext>
            </a:extLst>
          </a:blip>
          <a:srcRect l="18195" t="71482" r="27083" b="11975"/>
          <a:stretch/>
        </p:blipFill>
        <p:spPr>
          <a:xfrm>
            <a:off x="142410" y="10683130"/>
            <a:ext cx="6470057" cy="1312917"/>
          </a:xfrm>
          <a:prstGeom prst="rect">
            <a:avLst/>
          </a:prstGeom>
          <a:ln>
            <a:noFill/>
          </a:ln>
          <a:effectLst>
            <a:outerShdw blurRad="190500" algn="tl" rotWithShape="0">
              <a:srgbClr val="000000">
                <a:alpha val="70000"/>
              </a:srgbClr>
            </a:outerShdw>
          </a:effectLst>
        </p:spPr>
      </p:pic>
      <p:pic>
        <p:nvPicPr>
          <p:cNvPr id="19" name="Immagine 18" descr="Immagine che contiene testo&#10;&#10;Descrizione generata automaticamente">
            <a:extLst>
              <a:ext uri="{FF2B5EF4-FFF2-40B4-BE49-F238E27FC236}">
                <a16:creationId xmlns:a16="http://schemas.microsoft.com/office/drawing/2014/main" id="{3D9A1A8F-37C9-CCE9-73E1-10DAC2233134}"/>
              </a:ext>
            </a:extLst>
          </p:cNvPr>
          <p:cNvPicPr>
            <a:picLocks noChangeAspect="1"/>
          </p:cNvPicPr>
          <p:nvPr/>
        </p:nvPicPr>
        <p:blipFill rotWithShape="1">
          <a:blip r:embed="rId8">
            <a:extLst>
              <a:ext uri="{28A0092B-C50C-407E-A947-70E740481C1C}">
                <a14:useLocalDpi xmlns:a14="http://schemas.microsoft.com/office/drawing/2010/main" val="0"/>
              </a:ext>
            </a:extLst>
          </a:blip>
          <a:srcRect l="4167" b="31585"/>
          <a:stretch/>
        </p:blipFill>
        <p:spPr>
          <a:xfrm>
            <a:off x="142410" y="7663544"/>
            <a:ext cx="6612467" cy="273611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4310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ED37C76-22B0-4BE3-1AEC-98C19A79ADDA}"/>
              </a:ext>
            </a:extLst>
          </p:cNvPr>
          <p:cNvPicPr>
            <a:picLocks noChangeAspect="1"/>
          </p:cNvPicPr>
          <p:nvPr/>
        </p:nvPicPr>
        <p:blipFill rotWithShape="1">
          <a:blip r:embed="rId2">
            <a:extLst>
              <a:ext uri="{28A0092B-C50C-407E-A947-70E740481C1C}">
                <a14:useLocalDpi xmlns:a14="http://schemas.microsoft.com/office/drawing/2010/main" val="0"/>
              </a:ext>
            </a:extLst>
          </a:blip>
          <a:srcRect l="334" t="-836" r="20550" b="38941"/>
          <a:stretch/>
        </p:blipFill>
        <p:spPr>
          <a:xfrm>
            <a:off x="357315" y="1475200"/>
            <a:ext cx="6143370" cy="2837414"/>
          </a:xfrm>
          <a:prstGeom prst="rect">
            <a:avLst/>
          </a:prstGeom>
          <a:ln>
            <a:noFill/>
          </a:ln>
          <a:effectLst>
            <a:outerShdw blurRad="190500" algn="tl" rotWithShape="0">
              <a:srgbClr val="000000">
                <a:alpha val="70000"/>
              </a:srgbClr>
            </a:outerShdw>
          </a:effectLst>
        </p:spPr>
      </p:pic>
      <p:sp>
        <p:nvSpPr>
          <p:cNvPr id="12" name="CasellaDiTesto 11">
            <a:extLst>
              <a:ext uri="{FF2B5EF4-FFF2-40B4-BE49-F238E27FC236}">
                <a16:creationId xmlns:a16="http://schemas.microsoft.com/office/drawing/2014/main" id="{98F10239-6FEC-6B4C-AC43-DBD822D13252}"/>
              </a:ext>
            </a:extLst>
          </p:cNvPr>
          <p:cNvSpPr txBox="1"/>
          <p:nvPr/>
        </p:nvSpPr>
        <p:spPr>
          <a:xfrm>
            <a:off x="301457" y="969699"/>
            <a:ext cx="4670339" cy="307777"/>
          </a:xfrm>
          <a:prstGeom prst="rect">
            <a:avLst/>
          </a:prstGeom>
          <a:noFill/>
        </p:spPr>
        <p:txBody>
          <a:bodyPr wrap="square" rtlCol="0">
            <a:spAutoFit/>
          </a:bodyPr>
          <a:lstStyle/>
          <a:p>
            <a:r>
              <a:rPr lang="it-IT" sz="1400" dirty="0"/>
              <a:t>Lo schema implementato in simulink:</a:t>
            </a:r>
          </a:p>
        </p:txBody>
      </p:sp>
      <p:pic>
        <p:nvPicPr>
          <p:cNvPr id="13" name="Immagine 12">
            <a:extLst>
              <a:ext uri="{FF2B5EF4-FFF2-40B4-BE49-F238E27FC236}">
                <a16:creationId xmlns:a16="http://schemas.microsoft.com/office/drawing/2014/main" id="{6ADA88D5-D454-D52A-1DFF-9349CFEFAE4E}"/>
              </a:ext>
            </a:extLst>
          </p:cNvPr>
          <p:cNvPicPr>
            <a:picLocks noChangeAspect="1"/>
          </p:cNvPicPr>
          <p:nvPr/>
        </p:nvPicPr>
        <p:blipFill rotWithShape="1">
          <a:blip r:embed="rId3">
            <a:extLst>
              <a:ext uri="{28A0092B-C50C-407E-A947-70E740481C1C}">
                <a14:useLocalDpi xmlns:a14="http://schemas.microsoft.com/office/drawing/2010/main" val="0"/>
              </a:ext>
            </a:extLst>
          </a:blip>
          <a:srcRect l="2020" t="1875" r="44949" b="30426"/>
          <a:stretch/>
        </p:blipFill>
        <p:spPr>
          <a:xfrm>
            <a:off x="401163" y="4469047"/>
            <a:ext cx="5554896" cy="3402264"/>
          </a:xfrm>
          <a:prstGeom prst="rect">
            <a:avLst/>
          </a:prstGeom>
          <a:ln>
            <a:noFill/>
          </a:ln>
          <a:effectLst>
            <a:outerShdw blurRad="190500" algn="tl" rotWithShape="0">
              <a:srgbClr val="000000">
                <a:alpha val="70000"/>
              </a:srgbClr>
            </a:outerShdw>
          </a:effectLst>
        </p:spPr>
      </p:pic>
      <p:cxnSp>
        <p:nvCxnSpPr>
          <p:cNvPr id="14" name="Connettore 2 13">
            <a:extLst>
              <a:ext uri="{FF2B5EF4-FFF2-40B4-BE49-F238E27FC236}">
                <a16:creationId xmlns:a16="http://schemas.microsoft.com/office/drawing/2014/main" id="{1F62BC5D-E388-B9F1-9C91-E39003D2DA33}"/>
              </a:ext>
            </a:extLst>
          </p:cNvPr>
          <p:cNvCxnSpPr>
            <a:cxnSpLocks/>
          </p:cNvCxnSpPr>
          <p:nvPr/>
        </p:nvCxnSpPr>
        <p:spPr>
          <a:xfrm>
            <a:off x="3380014" y="4225744"/>
            <a:ext cx="0" cy="48660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CasellaDiTesto 7">
            <a:extLst>
              <a:ext uri="{FF2B5EF4-FFF2-40B4-BE49-F238E27FC236}">
                <a16:creationId xmlns:a16="http://schemas.microsoft.com/office/drawing/2014/main" id="{E2272505-84FA-A3A7-921F-4CC9FCF9D9D4}"/>
              </a:ext>
            </a:extLst>
          </p:cNvPr>
          <p:cNvSpPr txBox="1"/>
          <p:nvPr/>
        </p:nvSpPr>
        <p:spPr>
          <a:xfrm>
            <a:off x="209504" y="10699081"/>
            <a:ext cx="6438992" cy="523220"/>
          </a:xfrm>
          <a:prstGeom prst="rect">
            <a:avLst/>
          </a:prstGeom>
          <a:noFill/>
        </p:spPr>
        <p:txBody>
          <a:bodyPr wrap="square" rtlCol="0">
            <a:spAutoFit/>
          </a:bodyPr>
          <a:lstStyle/>
          <a:p>
            <a:pPr algn="just"/>
            <a:r>
              <a:rPr lang="it-IT" sz="1400" dirty="0"/>
              <a:t>Si può notare come la risposta non cambi nel controllo con osservatore e senza osservatore.</a:t>
            </a:r>
          </a:p>
        </p:txBody>
      </p:sp>
      <p:sp>
        <p:nvSpPr>
          <p:cNvPr id="10" name="CasellaDiTesto 9">
            <a:extLst>
              <a:ext uri="{FF2B5EF4-FFF2-40B4-BE49-F238E27FC236}">
                <a16:creationId xmlns:a16="http://schemas.microsoft.com/office/drawing/2014/main" id="{66495459-D3A4-F7AD-2AE6-0EAAD33C0AE0}"/>
              </a:ext>
            </a:extLst>
          </p:cNvPr>
          <p:cNvSpPr txBox="1"/>
          <p:nvPr/>
        </p:nvSpPr>
        <p:spPr>
          <a:xfrm>
            <a:off x="209504" y="9737359"/>
            <a:ext cx="4670339" cy="523220"/>
          </a:xfrm>
          <a:prstGeom prst="rect">
            <a:avLst/>
          </a:prstGeom>
          <a:noFill/>
        </p:spPr>
        <p:txBody>
          <a:bodyPr wrap="square" rtlCol="0">
            <a:spAutoFit/>
          </a:bodyPr>
          <a:lstStyle/>
          <a:p>
            <a:pPr algn="just"/>
            <a:r>
              <a:rPr lang="it-IT" sz="1400" dirty="0"/>
              <a:t>Di seguito viene riportato lo scope della risposta del sistema considerando l’osservatore:</a:t>
            </a:r>
          </a:p>
        </p:txBody>
      </p:sp>
      <p:graphicFrame>
        <p:nvGraphicFramePr>
          <p:cNvPr id="11" name="Oggetto 10">
            <a:extLst>
              <a:ext uri="{FF2B5EF4-FFF2-40B4-BE49-F238E27FC236}">
                <a16:creationId xmlns:a16="http://schemas.microsoft.com/office/drawing/2014/main" id="{B8C68A74-308C-C420-404C-A97BF50362A9}"/>
              </a:ext>
            </a:extLst>
          </p:cNvPr>
          <p:cNvGraphicFramePr>
            <a:graphicFrameLocks noChangeAspect="1"/>
          </p:cNvGraphicFramePr>
          <p:nvPr>
            <p:extLst>
              <p:ext uri="{D42A27DB-BD31-4B8C-83A1-F6EECF244321}">
                <p14:modId xmlns:p14="http://schemas.microsoft.com/office/powerpoint/2010/main" val="826657213"/>
              </p:ext>
            </p:extLst>
          </p:nvPr>
        </p:nvGraphicFramePr>
        <p:xfrm>
          <a:off x="4935627" y="9737359"/>
          <a:ext cx="1629865" cy="619125"/>
        </p:xfrm>
        <a:graphic>
          <a:graphicData uri="http://schemas.openxmlformats.org/presentationml/2006/ole">
            <mc:AlternateContent xmlns:mc="http://schemas.openxmlformats.org/markup-compatibility/2006">
              <mc:Choice xmlns:v="urn:schemas-microsoft-com:vml" Requires="v">
                <p:oleObj name="Oggetto shell Packager" showAsIcon="1" r:id="rId4" imgW="1387080" imgH="527400" progId="Package">
                  <p:embed/>
                </p:oleObj>
              </mc:Choice>
              <mc:Fallback>
                <p:oleObj name="Oggetto shell Packager" showAsIcon="1" r:id="rId4" imgW="1387080" imgH="527400" progId="Package">
                  <p:embed/>
                  <p:pic>
                    <p:nvPicPr>
                      <p:cNvPr id="12" name="Oggetto 11">
                        <a:extLst>
                          <a:ext uri="{FF2B5EF4-FFF2-40B4-BE49-F238E27FC236}">
                            <a16:creationId xmlns:a16="http://schemas.microsoft.com/office/drawing/2014/main" id="{3D4A31BC-7C20-98B1-C741-A05B692DFE6E}"/>
                          </a:ext>
                        </a:extLst>
                      </p:cNvPr>
                      <p:cNvPicPr/>
                      <p:nvPr/>
                    </p:nvPicPr>
                    <p:blipFill>
                      <a:blip r:embed="rId5"/>
                      <a:stretch>
                        <a:fillRect/>
                      </a:stretch>
                    </p:blipFill>
                    <p:spPr>
                      <a:xfrm>
                        <a:off x="4935627" y="9737359"/>
                        <a:ext cx="1629865" cy="619125"/>
                      </a:xfrm>
                      <a:prstGeom prst="rect">
                        <a:avLst/>
                      </a:prstGeom>
                    </p:spPr>
                  </p:pic>
                </p:oleObj>
              </mc:Fallback>
            </mc:AlternateContent>
          </a:graphicData>
        </a:graphic>
      </p:graphicFrame>
    </p:spTree>
    <p:extLst>
      <p:ext uri="{BB962C8B-B14F-4D97-AF65-F5344CB8AC3E}">
        <p14:creationId xmlns:p14="http://schemas.microsoft.com/office/powerpoint/2010/main" val="2111304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A6D945D8-E67F-5496-B49E-DD3D9AC2CB0F}"/>
              </a:ext>
            </a:extLst>
          </p:cNvPr>
          <p:cNvSpPr txBox="1"/>
          <p:nvPr/>
        </p:nvSpPr>
        <p:spPr>
          <a:xfrm>
            <a:off x="209504" y="700385"/>
            <a:ext cx="6438992" cy="800219"/>
          </a:xfrm>
          <a:prstGeom prst="rect">
            <a:avLst/>
          </a:prstGeom>
          <a:noFill/>
        </p:spPr>
        <p:txBody>
          <a:bodyPr wrap="square" rtlCol="0">
            <a:spAutoFit/>
          </a:bodyPr>
          <a:lstStyle/>
          <a:p>
            <a:r>
              <a:rPr lang="it-IT" b="1" dirty="0"/>
              <a:t>CONTROLLORE A RELAY</a:t>
            </a:r>
          </a:p>
          <a:p>
            <a:pPr algn="just"/>
            <a:r>
              <a:rPr lang="it-IT" sz="1400" dirty="0"/>
              <a:t>Si considera ora l’implementazione del controllo a </a:t>
            </a:r>
            <a:r>
              <a:rPr lang="it-IT" sz="1400" dirty="0" err="1"/>
              <a:t>relay</a:t>
            </a:r>
            <a:r>
              <a:rPr lang="it-IT" sz="1400" dirty="0"/>
              <a:t> nel sistema dinamico analizzato, si ricorda che il controllore a </a:t>
            </a:r>
            <a:r>
              <a:rPr lang="it-IT" sz="1400" dirty="0" err="1"/>
              <a:t>relay</a:t>
            </a:r>
            <a:r>
              <a:rPr lang="it-IT" sz="1400" dirty="0"/>
              <a:t> ha un comportamento </a:t>
            </a:r>
            <a:r>
              <a:rPr lang="it-IT" sz="1400" dirty="0" err="1"/>
              <a:t>isteretico</a:t>
            </a:r>
            <a:r>
              <a:rPr lang="it-IT" sz="1400" dirty="0"/>
              <a:t> del tipo:</a:t>
            </a:r>
            <a:endParaRPr lang="it-IT" sz="1600" dirty="0"/>
          </a:p>
        </p:txBody>
      </p:sp>
      <p:cxnSp>
        <p:nvCxnSpPr>
          <p:cNvPr id="13" name="Connettore 2 12">
            <a:extLst>
              <a:ext uri="{FF2B5EF4-FFF2-40B4-BE49-F238E27FC236}">
                <a16:creationId xmlns:a16="http://schemas.microsoft.com/office/drawing/2014/main" id="{F028D3AD-363E-CAA1-D48F-706EB2D2352C}"/>
              </a:ext>
            </a:extLst>
          </p:cNvPr>
          <p:cNvCxnSpPr>
            <a:cxnSpLocks/>
          </p:cNvCxnSpPr>
          <p:nvPr/>
        </p:nvCxnSpPr>
        <p:spPr>
          <a:xfrm flipV="1">
            <a:off x="3300361" y="2065045"/>
            <a:ext cx="0" cy="19764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9A5556DE-F574-D023-B71F-26FB162BF3BE}"/>
              </a:ext>
            </a:extLst>
          </p:cNvPr>
          <p:cNvCxnSpPr>
            <a:cxnSpLocks/>
          </p:cNvCxnSpPr>
          <p:nvPr/>
        </p:nvCxnSpPr>
        <p:spPr>
          <a:xfrm>
            <a:off x="2109736" y="3789070"/>
            <a:ext cx="22091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ttore diritto 18">
            <a:extLst>
              <a:ext uri="{FF2B5EF4-FFF2-40B4-BE49-F238E27FC236}">
                <a16:creationId xmlns:a16="http://schemas.microsoft.com/office/drawing/2014/main" id="{505B8437-F406-0295-5B74-3309C958E960}"/>
              </a:ext>
            </a:extLst>
          </p:cNvPr>
          <p:cNvCxnSpPr>
            <a:cxnSpLocks/>
          </p:cNvCxnSpPr>
          <p:nvPr/>
        </p:nvCxnSpPr>
        <p:spPr>
          <a:xfrm>
            <a:off x="2330171" y="3789070"/>
            <a:ext cx="5891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ttore diritto 20">
            <a:extLst>
              <a:ext uri="{FF2B5EF4-FFF2-40B4-BE49-F238E27FC236}">
                <a16:creationId xmlns:a16="http://schemas.microsoft.com/office/drawing/2014/main" id="{9B980DBF-1BC2-6077-DC8D-234103242248}"/>
              </a:ext>
            </a:extLst>
          </p:cNvPr>
          <p:cNvCxnSpPr>
            <a:cxnSpLocks/>
          </p:cNvCxnSpPr>
          <p:nvPr/>
        </p:nvCxnSpPr>
        <p:spPr>
          <a:xfrm>
            <a:off x="3735109" y="2322220"/>
            <a:ext cx="4148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diritto 24">
            <a:extLst>
              <a:ext uri="{FF2B5EF4-FFF2-40B4-BE49-F238E27FC236}">
                <a16:creationId xmlns:a16="http://schemas.microsoft.com/office/drawing/2014/main" id="{A241D8EC-E0D1-93C4-615F-1114F326F47A}"/>
              </a:ext>
            </a:extLst>
          </p:cNvPr>
          <p:cNvCxnSpPr>
            <a:cxnSpLocks/>
          </p:cNvCxnSpPr>
          <p:nvPr/>
        </p:nvCxnSpPr>
        <p:spPr>
          <a:xfrm flipV="1">
            <a:off x="2919361" y="2312695"/>
            <a:ext cx="0" cy="1476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ttore diritto 27">
            <a:extLst>
              <a:ext uri="{FF2B5EF4-FFF2-40B4-BE49-F238E27FC236}">
                <a16:creationId xmlns:a16="http://schemas.microsoft.com/office/drawing/2014/main" id="{A1630466-4AF3-1724-B3E3-F20DFCB7875D}"/>
              </a:ext>
            </a:extLst>
          </p:cNvPr>
          <p:cNvCxnSpPr>
            <a:cxnSpLocks/>
          </p:cNvCxnSpPr>
          <p:nvPr/>
        </p:nvCxnSpPr>
        <p:spPr>
          <a:xfrm flipV="1">
            <a:off x="3735109" y="2322220"/>
            <a:ext cx="0" cy="1476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nettore diritto 28">
            <a:extLst>
              <a:ext uri="{FF2B5EF4-FFF2-40B4-BE49-F238E27FC236}">
                <a16:creationId xmlns:a16="http://schemas.microsoft.com/office/drawing/2014/main" id="{1141CCA9-FBAD-F180-BF20-65CC7B874EAE}"/>
              </a:ext>
            </a:extLst>
          </p:cNvPr>
          <p:cNvCxnSpPr>
            <a:cxnSpLocks/>
          </p:cNvCxnSpPr>
          <p:nvPr/>
        </p:nvCxnSpPr>
        <p:spPr>
          <a:xfrm>
            <a:off x="2868334" y="3789070"/>
            <a:ext cx="8667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ttore diritto 31">
            <a:extLst>
              <a:ext uri="{FF2B5EF4-FFF2-40B4-BE49-F238E27FC236}">
                <a16:creationId xmlns:a16="http://schemas.microsoft.com/office/drawing/2014/main" id="{17B81AB7-8A5F-9AA0-F98C-A20EE479208D}"/>
              </a:ext>
            </a:extLst>
          </p:cNvPr>
          <p:cNvCxnSpPr>
            <a:cxnSpLocks/>
          </p:cNvCxnSpPr>
          <p:nvPr/>
        </p:nvCxnSpPr>
        <p:spPr>
          <a:xfrm>
            <a:off x="2919361" y="2322220"/>
            <a:ext cx="866775"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CasellaDiTesto 32">
                <a:extLst>
                  <a:ext uri="{FF2B5EF4-FFF2-40B4-BE49-F238E27FC236}">
                    <a16:creationId xmlns:a16="http://schemas.microsoft.com/office/drawing/2014/main" id="{F3DA66D4-1BC0-86F7-34ED-F102A861356B}"/>
                  </a:ext>
                </a:extLst>
              </p:cNvPr>
              <p:cNvSpPr txBox="1"/>
              <p:nvPr/>
            </p:nvSpPr>
            <p:spPr>
              <a:xfrm>
                <a:off x="3681361" y="2916902"/>
                <a:ext cx="373820"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100" b="0" i="1" smtClean="0">
                          <a:latin typeface="Cambria Math" panose="02040503050406030204" pitchFamily="18" charset="0"/>
                        </a:rPr>
                        <m:t>21</m:t>
                      </m:r>
                    </m:oMath>
                  </m:oMathPara>
                </a14:m>
                <a:endParaRPr lang="it-IT" sz="1100" dirty="0"/>
              </a:p>
            </p:txBody>
          </p:sp>
        </mc:Choice>
        <mc:Fallback xmlns="">
          <p:sp>
            <p:nvSpPr>
              <p:cNvPr id="33" name="CasellaDiTesto 32">
                <a:extLst>
                  <a:ext uri="{FF2B5EF4-FFF2-40B4-BE49-F238E27FC236}">
                    <a16:creationId xmlns:a16="http://schemas.microsoft.com/office/drawing/2014/main" id="{F3DA66D4-1BC0-86F7-34ED-F102A861356B}"/>
                  </a:ext>
                </a:extLst>
              </p:cNvPr>
              <p:cNvSpPr txBox="1">
                <a:spLocks noRot="1" noChangeAspect="1" noMove="1" noResize="1" noEditPoints="1" noAdjustHandles="1" noChangeArrowheads="1" noChangeShapeType="1" noTextEdit="1"/>
              </p:cNvSpPr>
              <p:nvPr/>
            </p:nvSpPr>
            <p:spPr>
              <a:xfrm>
                <a:off x="3681361" y="2916902"/>
                <a:ext cx="373820" cy="261610"/>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4" name="CasellaDiTesto 33">
                <a:extLst>
                  <a:ext uri="{FF2B5EF4-FFF2-40B4-BE49-F238E27FC236}">
                    <a16:creationId xmlns:a16="http://schemas.microsoft.com/office/drawing/2014/main" id="{0D9CC127-2DCE-4D2C-EAD6-B13C923FD6D4}"/>
                  </a:ext>
                </a:extLst>
              </p:cNvPr>
              <p:cNvSpPr txBox="1"/>
              <p:nvPr/>
            </p:nvSpPr>
            <p:spPr>
              <a:xfrm>
                <a:off x="2627677" y="2916902"/>
                <a:ext cx="373820"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100" b="0" i="1" smtClean="0">
                          <a:latin typeface="Cambria Math" panose="02040503050406030204" pitchFamily="18" charset="0"/>
                        </a:rPr>
                        <m:t>19</m:t>
                      </m:r>
                    </m:oMath>
                  </m:oMathPara>
                </a14:m>
                <a:endParaRPr lang="it-IT" sz="1100" dirty="0"/>
              </a:p>
            </p:txBody>
          </p:sp>
        </mc:Choice>
        <mc:Fallback xmlns="">
          <p:sp>
            <p:nvSpPr>
              <p:cNvPr id="34" name="CasellaDiTesto 33">
                <a:extLst>
                  <a:ext uri="{FF2B5EF4-FFF2-40B4-BE49-F238E27FC236}">
                    <a16:creationId xmlns:a16="http://schemas.microsoft.com/office/drawing/2014/main" id="{0D9CC127-2DCE-4D2C-EAD6-B13C923FD6D4}"/>
                  </a:ext>
                </a:extLst>
              </p:cNvPr>
              <p:cNvSpPr txBox="1">
                <a:spLocks noRot="1" noChangeAspect="1" noMove="1" noResize="1" noEditPoints="1" noAdjustHandles="1" noChangeArrowheads="1" noChangeShapeType="1" noTextEdit="1"/>
              </p:cNvSpPr>
              <p:nvPr/>
            </p:nvSpPr>
            <p:spPr>
              <a:xfrm>
                <a:off x="2627677" y="2916902"/>
                <a:ext cx="373820" cy="261610"/>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5" name="CasellaDiTesto 34">
                <a:extLst>
                  <a:ext uri="{FF2B5EF4-FFF2-40B4-BE49-F238E27FC236}">
                    <a16:creationId xmlns:a16="http://schemas.microsoft.com/office/drawing/2014/main" id="{C3ECF718-64AD-6300-E84E-05432DFF0B49}"/>
                  </a:ext>
                </a:extLst>
              </p:cNvPr>
              <p:cNvSpPr txBox="1"/>
              <p:nvPr/>
            </p:nvSpPr>
            <p:spPr>
              <a:xfrm>
                <a:off x="3321642" y="2099037"/>
                <a:ext cx="373820"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sz="1100" b="0" i="1" smtClean="0">
                          <a:latin typeface="Cambria Math" panose="02040503050406030204" pitchFamily="18" charset="0"/>
                        </a:rPr>
                        <m:t>55</m:t>
                      </m:r>
                    </m:oMath>
                  </m:oMathPara>
                </a14:m>
                <a:endParaRPr lang="it-IT" sz="1100" dirty="0"/>
              </a:p>
            </p:txBody>
          </p:sp>
        </mc:Choice>
        <mc:Fallback xmlns="">
          <p:sp>
            <p:nvSpPr>
              <p:cNvPr id="35" name="CasellaDiTesto 34">
                <a:extLst>
                  <a:ext uri="{FF2B5EF4-FFF2-40B4-BE49-F238E27FC236}">
                    <a16:creationId xmlns:a16="http://schemas.microsoft.com/office/drawing/2014/main" id="{C3ECF718-64AD-6300-E84E-05432DFF0B49}"/>
                  </a:ext>
                </a:extLst>
              </p:cNvPr>
              <p:cNvSpPr txBox="1">
                <a:spLocks noRot="1" noChangeAspect="1" noMove="1" noResize="1" noEditPoints="1" noAdjustHandles="1" noChangeArrowheads="1" noChangeShapeType="1" noTextEdit="1"/>
              </p:cNvSpPr>
              <p:nvPr/>
            </p:nvSpPr>
            <p:spPr>
              <a:xfrm>
                <a:off x="3321642" y="2099037"/>
                <a:ext cx="373820" cy="261610"/>
              </a:xfrm>
              <a:prstGeom prst="rect">
                <a:avLst/>
              </a:prstGeom>
              <a:blipFill>
                <a:blip r:embed="rId4"/>
                <a:stretch>
                  <a:fillRect/>
                </a:stretch>
              </a:blipFill>
            </p:spPr>
            <p:txBody>
              <a:bodyPr/>
              <a:lstStyle/>
              <a:p>
                <a:r>
                  <a:rPr lang="it-IT">
                    <a:noFill/>
                  </a:rPr>
                  <a:t> </a:t>
                </a:r>
              </a:p>
            </p:txBody>
          </p:sp>
        </mc:Fallback>
      </mc:AlternateContent>
      <p:sp>
        <p:nvSpPr>
          <p:cNvPr id="38" name="CasellaDiTesto 37">
            <a:extLst>
              <a:ext uri="{FF2B5EF4-FFF2-40B4-BE49-F238E27FC236}">
                <a16:creationId xmlns:a16="http://schemas.microsoft.com/office/drawing/2014/main" id="{C4BE512E-C978-34EA-BA45-6738D7384AE0}"/>
              </a:ext>
            </a:extLst>
          </p:cNvPr>
          <p:cNvSpPr txBox="1"/>
          <p:nvPr/>
        </p:nvSpPr>
        <p:spPr>
          <a:xfrm>
            <a:off x="1656763" y="4154412"/>
            <a:ext cx="3329758" cy="261610"/>
          </a:xfrm>
          <a:prstGeom prst="rect">
            <a:avLst/>
          </a:prstGeom>
          <a:noFill/>
        </p:spPr>
        <p:txBody>
          <a:bodyPr wrap="none" rtlCol="0">
            <a:spAutoFit/>
          </a:bodyPr>
          <a:lstStyle/>
          <a:p>
            <a:r>
              <a:rPr lang="it-IT" sz="1100" dirty="0"/>
              <a:t>Comportamento </a:t>
            </a:r>
            <a:r>
              <a:rPr lang="it-IT" sz="1100" dirty="0" err="1"/>
              <a:t>isteretico</a:t>
            </a:r>
            <a:r>
              <a:rPr lang="it-IT" sz="1100" dirty="0"/>
              <a:t> con estremo inferiore nullo.</a:t>
            </a:r>
          </a:p>
        </p:txBody>
      </p:sp>
      <p:pic>
        <p:nvPicPr>
          <p:cNvPr id="40" name="Immagine 39">
            <a:extLst>
              <a:ext uri="{FF2B5EF4-FFF2-40B4-BE49-F238E27FC236}">
                <a16:creationId xmlns:a16="http://schemas.microsoft.com/office/drawing/2014/main" id="{780E7AE7-2990-5330-20B0-F7C8A49C6CD6}"/>
              </a:ext>
            </a:extLst>
          </p:cNvPr>
          <p:cNvPicPr>
            <a:picLocks noChangeAspect="1"/>
          </p:cNvPicPr>
          <p:nvPr/>
        </p:nvPicPr>
        <p:blipFill rotWithShape="1">
          <a:blip r:embed="rId5">
            <a:extLst>
              <a:ext uri="{28A0092B-C50C-407E-A947-70E740481C1C}">
                <a14:useLocalDpi xmlns:a14="http://schemas.microsoft.com/office/drawing/2010/main" val="0"/>
              </a:ext>
            </a:extLst>
          </a:blip>
          <a:srcRect b="19617"/>
          <a:stretch/>
        </p:blipFill>
        <p:spPr>
          <a:xfrm>
            <a:off x="272990" y="5371770"/>
            <a:ext cx="6438992" cy="2347075"/>
          </a:xfrm>
          <a:prstGeom prst="rect">
            <a:avLst/>
          </a:prstGeom>
          <a:ln>
            <a:noFill/>
          </a:ln>
          <a:effectLst>
            <a:outerShdw blurRad="190500" algn="tl" rotWithShape="0">
              <a:srgbClr val="000000">
                <a:alpha val="70000"/>
              </a:srgbClr>
            </a:outerShdw>
          </a:effectLst>
        </p:spPr>
      </p:pic>
      <p:sp>
        <p:nvSpPr>
          <p:cNvPr id="41" name="CasellaDiTesto 40">
            <a:extLst>
              <a:ext uri="{FF2B5EF4-FFF2-40B4-BE49-F238E27FC236}">
                <a16:creationId xmlns:a16="http://schemas.microsoft.com/office/drawing/2014/main" id="{6B21399E-683B-FB02-49B7-57549A6727D4}"/>
              </a:ext>
            </a:extLst>
          </p:cNvPr>
          <p:cNvSpPr txBox="1"/>
          <p:nvPr/>
        </p:nvSpPr>
        <p:spPr>
          <a:xfrm>
            <a:off x="209504" y="4930046"/>
            <a:ext cx="4272645" cy="307777"/>
          </a:xfrm>
          <a:prstGeom prst="rect">
            <a:avLst/>
          </a:prstGeom>
          <a:noFill/>
        </p:spPr>
        <p:txBody>
          <a:bodyPr wrap="none" rtlCol="0">
            <a:spAutoFit/>
          </a:bodyPr>
          <a:lstStyle/>
          <a:p>
            <a:r>
              <a:rPr lang="it-IT" sz="1400" dirty="0"/>
              <a:t>Di seguito è rappresentato lo schema simulink del </a:t>
            </a:r>
            <a:r>
              <a:rPr lang="it-IT" sz="1400" dirty="0" err="1"/>
              <a:t>Relay</a:t>
            </a:r>
            <a:r>
              <a:rPr lang="it-IT" sz="1400" dirty="0"/>
              <a:t>.</a:t>
            </a:r>
          </a:p>
        </p:txBody>
      </p:sp>
      <p:graphicFrame>
        <p:nvGraphicFramePr>
          <p:cNvPr id="44" name="Oggetto 43">
            <a:extLst>
              <a:ext uri="{FF2B5EF4-FFF2-40B4-BE49-F238E27FC236}">
                <a16:creationId xmlns:a16="http://schemas.microsoft.com/office/drawing/2014/main" id="{4A7D4AF2-F993-A38E-E857-3DCB39C9C78E}"/>
              </a:ext>
            </a:extLst>
          </p:cNvPr>
          <p:cNvGraphicFramePr>
            <a:graphicFrameLocks noChangeAspect="1"/>
          </p:cNvGraphicFramePr>
          <p:nvPr>
            <p:extLst>
              <p:ext uri="{D42A27DB-BD31-4B8C-83A1-F6EECF244321}">
                <p14:modId xmlns:p14="http://schemas.microsoft.com/office/powerpoint/2010/main" val="2808644444"/>
              </p:ext>
            </p:extLst>
          </p:nvPr>
        </p:nvGraphicFramePr>
        <p:xfrm>
          <a:off x="5584642" y="8303421"/>
          <a:ext cx="591777" cy="602669"/>
        </p:xfrm>
        <a:graphic>
          <a:graphicData uri="http://schemas.openxmlformats.org/presentationml/2006/ole">
            <mc:AlternateContent xmlns:mc="http://schemas.openxmlformats.org/markup-compatibility/2006">
              <mc:Choice xmlns:v="urn:schemas-microsoft-com:vml" Requires="v">
                <p:oleObj name="Oggetto shell Packager" showAsIcon="1" r:id="rId6" imgW="517680" imgH="527400" progId="Package">
                  <p:embed/>
                </p:oleObj>
              </mc:Choice>
              <mc:Fallback>
                <p:oleObj name="Oggetto shell Packager" showAsIcon="1" r:id="rId6" imgW="517680" imgH="527400" progId="Package">
                  <p:embed/>
                  <p:pic>
                    <p:nvPicPr>
                      <p:cNvPr id="0" name=""/>
                      <p:cNvPicPr/>
                      <p:nvPr/>
                    </p:nvPicPr>
                    <p:blipFill>
                      <a:blip r:embed="rId7"/>
                      <a:stretch>
                        <a:fillRect/>
                      </a:stretch>
                    </p:blipFill>
                    <p:spPr>
                      <a:xfrm>
                        <a:off x="5584642" y="8303421"/>
                        <a:ext cx="591777" cy="602669"/>
                      </a:xfrm>
                      <a:prstGeom prst="rect">
                        <a:avLst/>
                      </a:prstGeom>
                    </p:spPr>
                  </p:pic>
                </p:oleObj>
              </mc:Fallback>
            </mc:AlternateContent>
          </a:graphicData>
        </a:graphic>
      </p:graphicFrame>
      <p:sp>
        <p:nvSpPr>
          <p:cNvPr id="45" name="CasellaDiTesto 44">
            <a:extLst>
              <a:ext uri="{FF2B5EF4-FFF2-40B4-BE49-F238E27FC236}">
                <a16:creationId xmlns:a16="http://schemas.microsoft.com/office/drawing/2014/main" id="{C1E5E0A3-18C8-DB13-85AD-113165746F0B}"/>
              </a:ext>
            </a:extLst>
          </p:cNvPr>
          <p:cNvSpPr txBox="1"/>
          <p:nvPr/>
        </p:nvSpPr>
        <p:spPr>
          <a:xfrm>
            <a:off x="437365" y="8248946"/>
            <a:ext cx="4822961" cy="523220"/>
          </a:xfrm>
          <a:prstGeom prst="rect">
            <a:avLst/>
          </a:prstGeom>
          <a:noFill/>
        </p:spPr>
        <p:txBody>
          <a:bodyPr wrap="square" rtlCol="0">
            <a:spAutoFit/>
          </a:bodyPr>
          <a:lstStyle/>
          <a:p>
            <a:pPr algn="just"/>
            <a:r>
              <a:rPr lang="it-IT" sz="1400" dirty="0"/>
              <a:t>Di fianco riportato l’andamento temporale dell’ingresso controllato e della temperatura relativa al </a:t>
            </a:r>
            <a:r>
              <a:rPr lang="it-IT" sz="1400" dirty="0" err="1"/>
              <a:t>relay</a:t>
            </a:r>
            <a:r>
              <a:rPr lang="it-IT" sz="1400" dirty="0"/>
              <a:t>.</a:t>
            </a:r>
          </a:p>
        </p:txBody>
      </p:sp>
    </p:spTree>
    <p:extLst>
      <p:ext uri="{BB962C8B-B14F-4D97-AF65-F5344CB8AC3E}">
        <p14:creationId xmlns:p14="http://schemas.microsoft.com/office/powerpoint/2010/main" val="3738402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8E9B490-51DD-C700-F75E-E49A615DACE6}"/>
              </a:ext>
            </a:extLst>
          </p:cNvPr>
          <p:cNvSpPr txBox="1"/>
          <p:nvPr/>
        </p:nvSpPr>
        <p:spPr>
          <a:xfrm>
            <a:off x="207962" y="483674"/>
            <a:ext cx="6342434" cy="338554"/>
          </a:xfrm>
          <a:prstGeom prst="rect">
            <a:avLst/>
          </a:prstGeom>
          <a:noFill/>
        </p:spPr>
        <p:txBody>
          <a:bodyPr wrap="square" rtlCol="0">
            <a:spAutoFit/>
          </a:bodyPr>
          <a:lstStyle/>
          <a:p>
            <a:r>
              <a:rPr lang="it-IT" sz="1600" b="1" dirty="0"/>
              <a:t>CONTROLLO IN RETROAZIONE DI USCITA</a:t>
            </a:r>
          </a:p>
        </p:txBody>
      </p:sp>
      <p:sp>
        <p:nvSpPr>
          <p:cNvPr id="3" name="CasellaDiTesto 2">
            <a:extLst>
              <a:ext uri="{FF2B5EF4-FFF2-40B4-BE49-F238E27FC236}">
                <a16:creationId xmlns:a16="http://schemas.microsoft.com/office/drawing/2014/main" id="{AC1EBC61-B20D-4320-6C11-4BA95B9C9AE6}"/>
              </a:ext>
            </a:extLst>
          </p:cNvPr>
          <p:cNvSpPr txBox="1"/>
          <p:nvPr/>
        </p:nvSpPr>
        <p:spPr>
          <a:xfrm>
            <a:off x="207962" y="742939"/>
            <a:ext cx="6118698" cy="1815882"/>
          </a:xfrm>
          <a:prstGeom prst="rect">
            <a:avLst/>
          </a:prstGeom>
          <a:noFill/>
        </p:spPr>
        <p:txBody>
          <a:bodyPr wrap="square" rtlCol="0">
            <a:spAutoFit/>
          </a:bodyPr>
          <a:lstStyle/>
          <a:p>
            <a:pPr algn="just"/>
            <a:r>
              <a:rPr lang="it-IT" sz="1400" dirty="0"/>
              <a:t>Inerente alla relazione I-S-U del sistema dinamico riportata precedentemente è stata scelta un’azione di controllo PID al fine di ottenere un errore a regime nullo e un’ attenuazione delle oscillazioni nel transitorio.</a:t>
            </a:r>
          </a:p>
          <a:p>
            <a:pPr algn="just"/>
            <a:br>
              <a:rPr lang="it-IT" sz="1400" dirty="0"/>
            </a:br>
            <a:r>
              <a:rPr lang="it-IT" sz="1400" dirty="0"/>
              <a:t>I guadagni del PID sono stati scelti secondo il metodo del </a:t>
            </a:r>
            <a:r>
              <a:rPr lang="it-IT" sz="1400" b="1" dirty="0"/>
              <a:t>Trial-and-</a:t>
            </a:r>
            <a:r>
              <a:rPr lang="it-IT" sz="1400" b="1" dirty="0" err="1"/>
              <a:t>Error</a:t>
            </a:r>
            <a:r>
              <a:rPr lang="it-IT" sz="1400" dirty="0"/>
              <a:t>.</a:t>
            </a:r>
          </a:p>
          <a:p>
            <a:pPr algn="just"/>
            <a:endParaRPr lang="it-IT" sz="1400" dirty="0"/>
          </a:p>
          <a:p>
            <a:r>
              <a:rPr lang="it-IT" sz="1400" dirty="0"/>
              <a:t>Di seguito è riportato lo schema simulink del controllore in retroazione di uscita:</a:t>
            </a:r>
          </a:p>
          <a:p>
            <a:endParaRPr lang="it-IT" sz="1400" dirty="0"/>
          </a:p>
        </p:txBody>
      </p:sp>
      <p:sp>
        <p:nvSpPr>
          <p:cNvPr id="10" name="CasellaDiTesto 9">
            <a:extLst>
              <a:ext uri="{FF2B5EF4-FFF2-40B4-BE49-F238E27FC236}">
                <a16:creationId xmlns:a16="http://schemas.microsoft.com/office/drawing/2014/main" id="{E2E73702-4154-B790-287D-BA1D251862F4}"/>
              </a:ext>
            </a:extLst>
          </p:cNvPr>
          <p:cNvSpPr txBox="1"/>
          <p:nvPr/>
        </p:nvSpPr>
        <p:spPr>
          <a:xfrm>
            <a:off x="207962" y="6936002"/>
            <a:ext cx="4152371" cy="738664"/>
          </a:xfrm>
          <a:prstGeom prst="rect">
            <a:avLst/>
          </a:prstGeom>
          <a:noFill/>
        </p:spPr>
        <p:txBody>
          <a:bodyPr wrap="square" rtlCol="0">
            <a:spAutoFit/>
          </a:bodyPr>
          <a:lstStyle/>
          <a:p>
            <a:pPr algn="just"/>
            <a:r>
              <a:rPr lang="it-IT" sz="1400" dirty="0"/>
              <a:t>Di fianco viene invece riportato lo scope della temperatura e quello della potenza termica. </a:t>
            </a:r>
            <a:br>
              <a:rPr lang="it-IT" sz="1400" dirty="0"/>
            </a:br>
            <a:r>
              <a:rPr lang="it-IT" sz="1400" dirty="0"/>
              <a:t>Come si può vedere l’errore a regime sarà pari a zero.</a:t>
            </a:r>
          </a:p>
        </p:txBody>
      </p:sp>
      <p:pic>
        <p:nvPicPr>
          <p:cNvPr id="9" name="Immagine 8">
            <a:extLst>
              <a:ext uri="{FF2B5EF4-FFF2-40B4-BE49-F238E27FC236}">
                <a16:creationId xmlns:a16="http://schemas.microsoft.com/office/drawing/2014/main" id="{41B61698-D2FB-7AED-C72E-AB98E497D55F}"/>
              </a:ext>
            </a:extLst>
          </p:cNvPr>
          <p:cNvPicPr>
            <a:picLocks noChangeAspect="1"/>
          </p:cNvPicPr>
          <p:nvPr/>
        </p:nvPicPr>
        <p:blipFill rotWithShape="1">
          <a:blip r:embed="rId2">
            <a:extLst>
              <a:ext uri="{28A0092B-C50C-407E-A947-70E740481C1C}">
                <a14:useLocalDpi xmlns:a14="http://schemas.microsoft.com/office/drawing/2010/main" val="0"/>
              </a:ext>
            </a:extLst>
          </a:blip>
          <a:srcRect b="18544"/>
          <a:stretch/>
        </p:blipFill>
        <p:spPr>
          <a:xfrm>
            <a:off x="97631" y="2818086"/>
            <a:ext cx="6650038" cy="2860722"/>
          </a:xfrm>
          <a:prstGeom prst="rect">
            <a:avLst/>
          </a:prstGeom>
          <a:ln>
            <a:noFill/>
          </a:ln>
          <a:effectLst>
            <a:outerShdw blurRad="190500" algn="tl" rotWithShape="0">
              <a:srgbClr val="000000">
                <a:alpha val="70000"/>
              </a:srgbClr>
            </a:outerShdw>
          </a:effectLst>
        </p:spPr>
      </p:pic>
      <p:graphicFrame>
        <p:nvGraphicFramePr>
          <p:cNvPr id="13" name="Oggetto 12">
            <a:extLst>
              <a:ext uri="{FF2B5EF4-FFF2-40B4-BE49-F238E27FC236}">
                <a16:creationId xmlns:a16="http://schemas.microsoft.com/office/drawing/2014/main" id="{86726944-C3F2-B40D-0AE4-41087B72E565}"/>
              </a:ext>
            </a:extLst>
          </p:cNvPr>
          <p:cNvGraphicFramePr>
            <a:graphicFrameLocks noChangeAspect="1"/>
          </p:cNvGraphicFramePr>
          <p:nvPr>
            <p:extLst>
              <p:ext uri="{D42A27DB-BD31-4B8C-83A1-F6EECF244321}">
                <p14:modId xmlns:p14="http://schemas.microsoft.com/office/powerpoint/2010/main" val="3339565465"/>
              </p:ext>
            </p:extLst>
          </p:nvPr>
        </p:nvGraphicFramePr>
        <p:xfrm>
          <a:off x="5075608" y="6672477"/>
          <a:ext cx="1474788" cy="527050"/>
        </p:xfrm>
        <a:graphic>
          <a:graphicData uri="http://schemas.openxmlformats.org/presentationml/2006/ole">
            <mc:AlternateContent xmlns:mc="http://schemas.openxmlformats.org/markup-compatibility/2006">
              <mc:Choice xmlns:v="urn:schemas-microsoft-com:vml" Requires="v">
                <p:oleObj name="Oggetto shell Packager" showAsIcon="1" r:id="rId3" imgW="1474920" imgH="527400" progId="Package">
                  <p:embed/>
                </p:oleObj>
              </mc:Choice>
              <mc:Fallback>
                <p:oleObj name="Oggetto shell Packager" showAsIcon="1" r:id="rId3" imgW="1474920" imgH="527400" progId="Package">
                  <p:embed/>
                  <p:pic>
                    <p:nvPicPr>
                      <p:cNvPr id="0" name=""/>
                      <p:cNvPicPr/>
                      <p:nvPr/>
                    </p:nvPicPr>
                    <p:blipFill>
                      <a:blip r:embed="rId4"/>
                      <a:stretch>
                        <a:fillRect/>
                      </a:stretch>
                    </p:blipFill>
                    <p:spPr>
                      <a:xfrm>
                        <a:off x="5075608" y="6672477"/>
                        <a:ext cx="1474788" cy="527050"/>
                      </a:xfrm>
                      <a:prstGeom prst="rect">
                        <a:avLst/>
                      </a:prstGeom>
                    </p:spPr>
                  </p:pic>
                </p:oleObj>
              </mc:Fallback>
            </mc:AlternateContent>
          </a:graphicData>
        </a:graphic>
      </p:graphicFrame>
      <p:graphicFrame>
        <p:nvGraphicFramePr>
          <p:cNvPr id="14" name="Oggetto 13">
            <a:extLst>
              <a:ext uri="{FF2B5EF4-FFF2-40B4-BE49-F238E27FC236}">
                <a16:creationId xmlns:a16="http://schemas.microsoft.com/office/drawing/2014/main" id="{A11769D1-E693-DB33-6D1D-4AB7549BFE5A}"/>
              </a:ext>
            </a:extLst>
          </p:cNvPr>
          <p:cNvGraphicFramePr>
            <a:graphicFrameLocks noChangeAspect="1"/>
          </p:cNvGraphicFramePr>
          <p:nvPr>
            <p:extLst>
              <p:ext uri="{D42A27DB-BD31-4B8C-83A1-F6EECF244321}">
                <p14:modId xmlns:p14="http://schemas.microsoft.com/office/powerpoint/2010/main" val="734597111"/>
              </p:ext>
            </p:extLst>
          </p:nvPr>
        </p:nvGraphicFramePr>
        <p:xfrm>
          <a:off x="5281613" y="7453313"/>
          <a:ext cx="1063625" cy="439737"/>
        </p:xfrm>
        <a:graphic>
          <a:graphicData uri="http://schemas.openxmlformats.org/presentationml/2006/ole">
            <mc:AlternateContent xmlns:mc="http://schemas.openxmlformats.org/markup-compatibility/2006">
              <mc:Choice xmlns:v="urn:schemas-microsoft-com:vml" Requires="v">
                <p:oleObj name="Oggetto shell Packager" showAsIcon="1" r:id="rId5" imgW="1064160" imgH="439560" progId="Package">
                  <p:embed/>
                </p:oleObj>
              </mc:Choice>
              <mc:Fallback>
                <p:oleObj name="Oggetto shell Packager" showAsIcon="1" r:id="rId5" imgW="1064160" imgH="439560" progId="Package">
                  <p:embed/>
                  <p:pic>
                    <p:nvPicPr>
                      <p:cNvPr id="0" name=""/>
                      <p:cNvPicPr/>
                      <p:nvPr/>
                    </p:nvPicPr>
                    <p:blipFill>
                      <a:blip r:embed="rId6"/>
                      <a:stretch>
                        <a:fillRect/>
                      </a:stretch>
                    </p:blipFill>
                    <p:spPr>
                      <a:xfrm>
                        <a:off x="5281613" y="7453313"/>
                        <a:ext cx="1063625" cy="439737"/>
                      </a:xfrm>
                      <a:prstGeom prst="rect">
                        <a:avLst/>
                      </a:prstGeom>
                    </p:spPr>
                  </p:pic>
                </p:oleObj>
              </mc:Fallback>
            </mc:AlternateContent>
          </a:graphicData>
        </a:graphic>
      </p:graphicFrame>
    </p:spTree>
    <p:extLst>
      <p:ext uri="{BB962C8B-B14F-4D97-AF65-F5344CB8AC3E}">
        <p14:creationId xmlns:p14="http://schemas.microsoft.com/office/powerpoint/2010/main" val="2890657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la 2">
            <a:extLst>
              <a:ext uri="{FF2B5EF4-FFF2-40B4-BE49-F238E27FC236}">
                <a16:creationId xmlns:a16="http://schemas.microsoft.com/office/drawing/2014/main" id="{B565EABF-EE35-F64E-4C36-97A65FDB6C49}"/>
              </a:ext>
            </a:extLst>
          </p:cNvPr>
          <p:cNvGraphicFramePr>
            <a:graphicFrameLocks noGrp="1"/>
          </p:cNvGraphicFramePr>
          <p:nvPr>
            <p:extLst>
              <p:ext uri="{D42A27DB-BD31-4B8C-83A1-F6EECF244321}">
                <p14:modId xmlns:p14="http://schemas.microsoft.com/office/powerpoint/2010/main" val="2165933015"/>
              </p:ext>
            </p:extLst>
          </p:nvPr>
        </p:nvGraphicFramePr>
        <p:xfrm>
          <a:off x="634578" y="9663049"/>
          <a:ext cx="5588843" cy="1936285"/>
        </p:xfrm>
        <a:graphic>
          <a:graphicData uri="http://schemas.openxmlformats.org/drawingml/2006/table">
            <a:tbl>
              <a:tblPr/>
              <a:tblGrid>
                <a:gridCol w="733536">
                  <a:extLst>
                    <a:ext uri="{9D8B030D-6E8A-4147-A177-3AD203B41FA5}">
                      <a16:colId xmlns:a16="http://schemas.microsoft.com/office/drawing/2014/main" val="3426347828"/>
                    </a:ext>
                  </a:extLst>
                </a:gridCol>
                <a:gridCol w="2183142">
                  <a:extLst>
                    <a:ext uri="{9D8B030D-6E8A-4147-A177-3AD203B41FA5}">
                      <a16:colId xmlns:a16="http://schemas.microsoft.com/office/drawing/2014/main" val="1154091456"/>
                    </a:ext>
                  </a:extLst>
                </a:gridCol>
                <a:gridCol w="2672165">
                  <a:extLst>
                    <a:ext uri="{9D8B030D-6E8A-4147-A177-3AD203B41FA5}">
                      <a16:colId xmlns:a16="http://schemas.microsoft.com/office/drawing/2014/main" val="1401224814"/>
                    </a:ext>
                  </a:extLst>
                </a:gridCol>
              </a:tblGrid>
              <a:tr h="408077">
                <a:tc>
                  <a:txBody>
                    <a:bodyPr/>
                    <a:lstStyle/>
                    <a:p>
                      <a:pPr algn="ctr" rtl="0" fontAlgn="base"/>
                      <a:r>
                        <a:rPr lang="it-IT" sz="1000" b="1" i="1">
                          <a:effectLst/>
                          <a:latin typeface="Calibri" panose="020F0502020204030204" pitchFamily="34" charset="0"/>
                        </a:rPr>
                        <a:t>Nome</a:t>
                      </a:r>
                      <a:r>
                        <a:rPr lang="it-IT" sz="1000" b="0" i="0">
                          <a:effectLst/>
                          <a:latin typeface="Calibri" panose="020F0502020204030204" pitchFamily="34" charset="0"/>
                        </a:rPr>
                        <a:t> </a:t>
                      </a:r>
                      <a:endParaRPr lang="it-IT" sz="1300" b="0" i="0">
                        <a:effectLst/>
                      </a:endParaRPr>
                    </a:p>
                  </a:txBody>
                  <a:tcPr marL="88725" marR="88725" marT="44363" marB="44363">
                    <a:lnL w="9525" cap="flat" cmpd="sng" algn="ctr">
                      <a:solidFill>
                        <a:srgbClr val="D0342E"/>
                      </a:solidFill>
                      <a:prstDash val="solid"/>
                      <a:round/>
                      <a:headEnd type="none" w="med" len="med"/>
                      <a:tailEnd type="none" w="med" len="med"/>
                    </a:lnL>
                    <a:lnR w="9525" cap="flat" cmpd="sng" algn="ctr">
                      <a:solidFill>
                        <a:srgbClr val="30452E"/>
                      </a:solidFill>
                      <a:prstDash val="solid"/>
                      <a:round/>
                      <a:headEnd type="none" w="med" len="med"/>
                      <a:tailEnd type="none" w="med" len="med"/>
                    </a:lnR>
                    <a:lnT w="9525" cap="flat" cmpd="sng" algn="ctr">
                      <a:solidFill>
                        <a:srgbClr val="D0342E"/>
                      </a:solidFill>
                      <a:prstDash val="solid"/>
                      <a:round/>
                      <a:headEnd type="none" w="med" len="med"/>
                      <a:tailEnd type="none" w="med" len="med"/>
                    </a:lnT>
                    <a:lnB w="9525" cap="flat" cmpd="sng" algn="ctr">
                      <a:solidFill>
                        <a:srgbClr val="70562E"/>
                      </a:solidFill>
                      <a:prstDash val="solid"/>
                      <a:round/>
                      <a:headEnd type="none" w="med" len="med"/>
                      <a:tailEnd type="none" w="med" len="med"/>
                    </a:lnB>
                  </a:tcPr>
                </a:tc>
                <a:tc>
                  <a:txBody>
                    <a:bodyPr/>
                    <a:lstStyle/>
                    <a:p>
                      <a:pPr algn="ctr" rtl="0" fontAlgn="base"/>
                      <a:r>
                        <a:rPr lang="it-IT" sz="1000" b="1" i="1">
                          <a:effectLst/>
                          <a:latin typeface="Calibri" panose="020F0502020204030204" pitchFamily="34" charset="0"/>
                        </a:rPr>
                        <a:t>Cognome</a:t>
                      </a:r>
                      <a:r>
                        <a:rPr lang="it-IT" sz="1000" b="0" i="0">
                          <a:effectLst/>
                          <a:latin typeface="Calibri" panose="020F0502020204030204" pitchFamily="34" charset="0"/>
                        </a:rPr>
                        <a:t> </a:t>
                      </a:r>
                      <a:endParaRPr lang="it-IT" sz="1300" b="0" i="0">
                        <a:effectLst/>
                      </a:endParaRPr>
                    </a:p>
                  </a:txBody>
                  <a:tcPr marL="88725" marR="88725" marT="44363" marB="44363">
                    <a:lnL w="9525" cap="flat" cmpd="sng" algn="ctr">
                      <a:solidFill>
                        <a:srgbClr val="30452E"/>
                      </a:solidFill>
                      <a:prstDash val="solid"/>
                      <a:round/>
                      <a:headEnd type="none" w="med" len="med"/>
                      <a:tailEnd type="none" w="med" len="med"/>
                    </a:lnL>
                    <a:lnR w="9525" cap="flat" cmpd="sng" algn="ctr">
                      <a:solidFill>
                        <a:srgbClr val="F0532E"/>
                      </a:solidFill>
                      <a:prstDash val="solid"/>
                      <a:round/>
                      <a:headEnd type="none" w="med" len="med"/>
                      <a:tailEnd type="none" w="med" len="med"/>
                    </a:lnR>
                    <a:lnT w="9525" cap="flat" cmpd="sng" algn="ctr">
                      <a:solidFill>
                        <a:srgbClr val="30452E"/>
                      </a:solidFill>
                      <a:prstDash val="solid"/>
                      <a:round/>
                      <a:headEnd type="none" w="med" len="med"/>
                      <a:tailEnd type="none" w="med" len="med"/>
                    </a:lnT>
                    <a:lnB w="9525" cap="flat" cmpd="sng" algn="ctr">
                      <a:solidFill>
                        <a:srgbClr val="305B2E"/>
                      </a:solidFill>
                      <a:prstDash val="solid"/>
                      <a:round/>
                      <a:headEnd type="none" w="med" len="med"/>
                      <a:tailEnd type="none" w="med" len="med"/>
                    </a:lnB>
                  </a:tcPr>
                </a:tc>
                <a:tc>
                  <a:txBody>
                    <a:bodyPr/>
                    <a:lstStyle/>
                    <a:p>
                      <a:pPr algn="ctr" rtl="0" fontAlgn="base"/>
                      <a:r>
                        <a:rPr lang="it-IT" sz="1000" b="1" i="1" dirty="0">
                          <a:effectLst/>
                          <a:latin typeface="Calibri" panose="020F0502020204030204" pitchFamily="34" charset="0"/>
                        </a:rPr>
                        <a:t>Matricola</a:t>
                      </a:r>
                      <a:r>
                        <a:rPr lang="it-IT" sz="1000" b="0" i="0" dirty="0">
                          <a:effectLst/>
                          <a:latin typeface="Calibri" panose="020F0502020204030204" pitchFamily="34" charset="0"/>
                        </a:rPr>
                        <a:t> </a:t>
                      </a:r>
                      <a:endParaRPr lang="it-IT" sz="1300" b="0" i="0" dirty="0">
                        <a:effectLst/>
                      </a:endParaRPr>
                    </a:p>
                  </a:txBody>
                  <a:tcPr marL="88725" marR="88725" marT="44363" marB="44363">
                    <a:lnL w="9525" cap="flat" cmpd="sng" algn="ctr">
                      <a:solidFill>
                        <a:srgbClr val="F0532E"/>
                      </a:solidFill>
                      <a:prstDash val="solid"/>
                      <a:round/>
                      <a:headEnd type="none" w="med" len="med"/>
                      <a:tailEnd type="none" w="med" len="med"/>
                    </a:lnL>
                    <a:lnR w="9525" cap="flat" cmpd="sng" algn="ctr">
                      <a:solidFill>
                        <a:srgbClr val="F0532E"/>
                      </a:solidFill>
                      <a:prstDash val="solid"/>
                      <a:round/>
                      <a:headEnd type="none" w="med" len="med"/>
                      <a:tailEnd type="none" w="med" len="med"/>
                    </a:lnR>
                    <a:lnT w="9525" cap="flat" cmpd="sng" algn="ctr">
                      <a:solidFill>
                        <a:srgbClr val="F0532E"/>
                      </a:solidFill>
                      <a:prstDash val="solid"/>
                      <a:round/>
                      <a:headEnd type="none" w="med" len="med"/>
                      <a:tailEnd type="none" w="med" len="med"/>
                    </a:lnT>
                    <a:lnB w="9525" cap="flat" cmpd="sng" algn="ctr">
                      <a:solidFill>
                        <a:srgbClr val="50592E"/>
                      </a:solidFill>
                      <a:prstDash val="solid"/>
                      <a:round/>
                      <a:headEnd type="none" w="med" len="med"/>
                      <a:tailEnd type="none" w="med" len="med"/>
                    </a:lnB>
                  </a:tcPr>
                </a:tc>
                <a:extLst>
                  <a:ext uri="{0D108BD9-81ED-4DB2-BD59-A6C34878D82A}">
                    <a16:rowId xmlns:a16="http://schemas.microsoft.com/office/drawing/2014/main" val="2490535273"/>
                  </a:ext>
                </a:extLst>
              </a:tr>
              <a:tr h="566112">
                <a:tc>
                  <a:txBody>
                    <a:bodyPr/>
                    <a:lstStyle/>
                    <a:p>
                      <a:pPr algn="ctr" rtl="0" fontAlgn="base"/>
                      <a:r>
                        <a:rPr lang="it-IT" sz="1000" b="1" i="0">
                          <a:effectLst/>
                          <a:latin typeface="Calibri" panose="020F0502020204030204" pitchFamily="34" charset="0"/>
                        </a:rPr>
                        <a:t>Daniele</a:t>
                      </a:r>
                      <a:r>
                        <a:rPr lang="it-IT" sz="1000" b="0" i="0">
                          <a:effectLst/>
                          <a:latin typeface="WordVisiCarriageReturn_MSFontService"/>
                        </a:rPr>
                        <a:t> </a:t>
                      </a:r>
                      <a:br>
                        <a:rPr lang="it-IT" sz="1000" b="0" i="0">
                          <a:effectLst/>
                          <a:latin typeface="WordVisiCarriageReturn_MSFontService"/>
                        </a:rPr>
                      </a:br>
                      <a:r>
                        <a:rPr lang="it-IT" sz="1000" b="0" i="0">
                          <a:effectLst/>
                          <a:latin typeface="Calibri" panose="020F0502020204030204" pitchFamily="34" charset="0"/>
                        </a:rPr>
                        <a:t> </a:t>
                      </a:r>
                      <a:endParaRPr lang="it-IT" sz="1300" b="0" i="0">
                        <a:effectLst/>
                      </a:endParaRPr>
                    </a:p>
                  </a:txBody>
                  <a:tcPr marL="88725" marR="88725" marT="44363" marB="44363">
                    <a:lnL w="9525" cap="flat" cmpd="sng" algn="ctr">
                      <a:solidFill>
                        <a:srgbClr val="70562E"/>
                      </a:solidFill>
                      <a:prstDash val="solid"/>
                      <a:round/>
                      <a:headEnd type="none" w="med" len="med"/>
                      <a:tailEnd type="none" w="med" len="med"/>
                    </a:lnL>
                    <a:lnR w="9525" cap="flat" cmpd="sng" algn="ctr">
                      <a:solidFill>
                        <a:srgbClr val="305B2E"/>
                      </a:solidFill>
                      <a:prstDash val="solid"/>
                      <a:round/>
                      <a:headEnd type="none" w="med" len="med"/>
                      <a:tailEnd type="none" w="med" len="med"/>
                    </a:lnR>
                    <a:lnT w="9525" cap="flat" cmpd="sng" algn="ctr">
                      <a:solidFill>
                        <a:srgbClr val="70562E"/>
                      </a:solidFill>
                      <a:prstDash val="solid"/>
                      <a:round/>
                      <a:headEnd type="none" w="med" len="med"/>
                      <a:tailEnd type="none" w="med" len="med"/>
                    </a:lnT>
                    <a:lnB w="9525" cap="flat" cmpd="sng" algn="ctr">
                      <a:solidFill>
                        <a:srgbClr val="F05A2E"/>
                      </a:solidFill>
                      <a:prstDash val="solid"/>
                      <a:round/>
                      <a:headEnd type="none" w="med" len="med"/>
                      <a:tailEnd type="none" w="med" len="med"/>
                    </a:lnB>
                  </a:tcPr>
                </a:tc>
                <a:tc>
                  <a:txBody>
                    <a:bodyPr/>
                    <a:lstStyle/>
                    <a:p>
                      <a:pPr algn="ctr" rtl="0" fontAlgn="base"/>
                      <a:r>
                        <a:rPr lang="it-IT" sz="1000" b="1" i="0" dirty="0">
                          <a:effectLst/>
                          <a:latin typeface="Calibri" panose="020F0502020204030204" pitchFamily="34" charset="0"/>
                        </a:rPr>
                        <a:t>Fontana</a:t>
                      </a:r>
                      <a:r>
                        <a:rPr lang="it-IT" sz="1000" b="0" i="0" dirty="0">
                          <a:effectLst/>
                          <a:latin typeface="Calibri" panose="020F0502020204030204" pitchFamily="34" charset="0"/>
                        </a:rPr>
                        <a:t> </a:t>
                      </a:r>
                      <a:endParaRPr lang="it-IT" sz="1300" b="0" i="0" dirty="0">
                        <a:effectLst/>
                      </a:endParaRPr>
                    </a:p>
                  </a:txBody>
                  <a:tcPr marL="88725" marR="88725" marT="44363" marB="44363">
                    <a:lnL w="9525" cap="flat" cmpd="sng" algn="ctr">
                      <a:solidFill>
                        <a:srgbClr val="305B2E"/>
                      </a:solidFill>
                      <a:prstDash val="solid"/>
                      <a:round/>
                      <a:headEnd type="none" w="med" len="med"/>
                      <a:tailEnd type="none" w="med" len="med"/>
                    </a:lnL>
                    <a:lnR w="9525" cap="flat" cmpd="sng" algn="ctr">
                      <a:solidFill>
                        <a:srgbClr val="50592E"/>
                      </a:solidFill>
                      <a:prstDash val="solid"/>
                      <a:round/>
                      <a:headEnd type="none" w="med" len="med"/>
                      <a:tailEnd type="none" w="med" len="med"/>
                    </a:lnR>
                    <a:lnT w="9525" cap="flat" cmpd="sng" algn="ctr">
                      <a:solidFill>
                        <a:srgbClr val="305B2E"/>
                      </a:solidFill>
                      <a:prstDash val="solid"/>
                      <a:round/>
                      <a:headEnd type="none" w="med" len="med"/>
                      <a:tailEnd type="none" w="med" len="med"/>
                    </a:lnT>
                    <a:lnB w="9525" cap="flat" cmpd="sng" algn="ctr">
                      <a:solidFill>
                        <a:srgbClr val="705C2E"/>
                      </a:solidFill>
                      <a:prstDash val="solid"/>
                      <a:round/>
                      <a:headEnd type="none" w="med" len="med"/>
                      <a:tailEnd type="none" w="med" len="med"/>
                    </a:lnB>
                  </a:tcPr>
                </a:tc>
                <a:tc>
                  <a:txBody>
                    <a:bodyPr/>
                    <a:lstStyle/>
                    <a:p>
                      <a:pPr algn="ctr" rtl="0" fontAlgn="base"/>
                      <a:r>
                        <a:rPr lang="en-US" sz="1000" b="1" i="0">
                          <a:effectLst/>
                          <a:latin typeface="Calibri" panose="020F0502020204030204" pitchFamily="34" charset="0"/>
                        </a:rPr>
                        <a:t>P27000117</a:t>
                      </a:r>
                      <a:r>
                        <a:rPr lang="en-US" sz="1000" b="0" i="0">
                          <a:effectLst/>
                          <a:latin typeface="Calibri" panose="020F0502020204030204" pitchFamily="34" charset="0"/>
                        </a:rPr>
                        <a:t> </a:t>
                      </a:r>
                      <a:endParaRPr lang="en-US" sz="1300" b="0" i="0">
                        <a:effectLst/>
                      </a:endParaRPr>
                    </a:p>
                  </a:txBody>
                  <a:tcPr marL="88725" marR="88725" marT="44363" marB="44363">
                    <a:lnL w="9525" cap="flat" cmpd="sng" algn="ctr">
                      <a:solidFill>
                        <a:srgbClr val="50592E"/>
                      </a:solidFill>
                      <a:prstDash val="solid"/>
                      <a:round/>
                      <a:headEnd type="none" w="med" len="med"/>
                      <a:tailEnd type="none" w="med" len="med"/>
                    </a:lnL>
                    <a:lnR w="9525" cap="flat" cmpd="sng" algn="ctr">
                      <a:solidFill>
                        <a:srgbClr val="50592E"/>
                      </a:solidFill>
                      <a:prstDash val="solid"/>
                      <a:round/>
                      <a:headEnd type="none" w="med" len="med"/>
                      <a:tailEnd type="none" w="med" len="med"/>
                    </a:lnR>
                    <a:lnT w="9525" cap="flat" cmpd="sng" algn="ctr">
                      <a:solidFill>
                        <a:srgbClr val="50592E"/>
                      </a:solidFill>
                      <a:prstDash val="solid"/>
                      <a:round/>
                      <a:headEnd type="none" w="med" len="med"/>
                      <a:tailEnd type="none" w="med" len="med"/>
                    </a:lnT>
                    <a:lnB w="9525" cap="flat" cmpd="sng" algn="ctr">
                      <a:solidFill>
                        <a:srgbClr val="10622E"/>
                      </a:solidFill>
                      <a:prstDash val="solid"/>
                      <a:round/>
                      <a:headEnd type="none" w="med" len="med"/>
                      <a:tailEnd type="none" w="med" len="med"/>
                    </a:lnB>
                  </a:tcPr>
                </a:tc>
                <a:extLst>
                  <a:ext uri="{0D108BD9-81ED-4DB2-BD59-A6C34878D82A}">
                    <a16:rowId xmlns:a16="http://schemas.microsoft.com/office/drawing/2014/main" val="2442256405"/>
                  </a:ext>
                </a:extLst>
              </a:tr>
              <a:tr h="566112">
                <a:tc>
                  <a:txBody>
                    <a:bodyPr/>
                    <a:lstStyle/>
                    <a:p>
                      <a:pPr algn="ctr" rtl="0" fontAlgn="base"/>
                      <a:r>
                        <a:rPr lang="it-IT" sz="1000" b="1" i="0">
                          <a:effectLst/>
                          <a:latin typeface="Calibri" panose="020F0502020204030204" pitchFamily="34" charset="0"/>
                        </a:rPr>
                        <a:t>Mattia</a:t>
                      </a:r>
                      <a:r>
                        <a:rPr lang="it-IT" sz="1000" b="0" i="0">
                          <a:effectLst/>
                          <a:latin typeface="WordVisiCarriageReturn_MSFontService"/>
                        </a:rPr>
                        <a:t> </a:t>
                      </a:r>
                      <a:br>
                        <a:rPr lang="it-IT" sz="1000" b="0" i="0">
                          <a:effectLst/>
                          <a:latin typeface="WordVisiCarriageReturn_MSFontService"/>
                        </a:rPr>
                      </a:br>
                      <a:r>
                        <a:rPr lang="it-IT" sz="1000" b="0" i="0">
                          <a:effectLst/>
                          <a:latin typeface="Calibri" panose="020F0502020204030204" pitchFamily="34" charset="0"/>
                        </a:rPr>
                        <a:t> </a:t>
                      </a:r>
                      <a:endParaRPr lang="it-IT" sz="1300" b="0" i="0">
                        <a:effectLst/>
                      </a:endParaRPr>
                    </a:p>
                  </a:txBody>
                  <a:tcPr marL="88725" marR="88725" marT="44363" marB="44363">
                    <a:lnL w="9525" cap="flat" cmpd="sng" algn="ctr">
                      <a:solidFill>
                        <a:srgbClr val="F05A2E"/>
                      </a:solidFill>
                      <a:prstDash val="solid"/>
                      <a:round/>
                      <a:headEnd type="none" w="med" len="med"/>
                      <a:tailEnd type="none" w="med" len="med"/>
                    </a:lnL>
                    <a:lnR w="9525" cap="flat" cmpd="sng" algn="ctr">
                      <a:solidFill>
                        <a:srgbClr val="705C2E"/>
                      </a:solidFill>
                      <a:prstDash val="solid"/>
                      <a:round/>
                      <a:headEnd type="none" w="med" len="med"/>
                      <a:tailEnd type="none" w="med" len="med"/>
                    </a:lnR>
                    <a:lnT w="9525" cap="flat" cmpd="sng" algn="ctr">
                      <a:solidFill>
                        <a:srgbClr val="F05A2E"/>
                      </a:solidFill>
                      <a:prstDash val="solid"/>
                      <a:round/>
                      <a:headEnd type="none" w="med" len="med"/>
                      <a:tailEnd type="none" w="med" len="med"/>
                    </a:lnT>
                    <a:lnB w="9525" cap="flat" cmpd="sng" algn="ctr">
                      <a:solidFill>
                        <a:srgbClr val="90612E"/>
                      </a:solidFill>
                      <a:prstDash val="solid"/>
                      <a:round/>
                      <a:headEnd type="none" w="med" len="med"/>
                      <a:tailEnd type="none" w="med" len="med"/>
                    </a:lnB>
                  </a:tcPr>
                </a:tc>
                <a:tc>
                  <a:txBody>
                    <a:bodyPr/>
                    <a:lstStyle/>
                    <a:p>
                      <a:pPr algn="ctr" rtl="0" fontAlgn="base"/>
                      <a:r>
                        <a:rPr lang="it-IT" sz="1000" b="1" i="0">
                          <a:effectLst/>
                          <a:latin typeface="Calibri" panose="020F0502020204030204" pitchFamily="34" charset="0"/>
                        </a:rPr>
                        <a:t>Sorrentino</a:t>
                      </a:r>
                      <a:r>
                        <a:rPr lang="it-IT" sz="1000" b="0" i="0">
                          <a:effectLst/>
                          <a:latin typeface="Calibri" panose="020F0502020204030204" pitchFamily="34" charset="0"/>
                        </a:rPr>
                        <a:t> </a:t>
                      </a:r>
                      <a:endParaRPr lang="it-IT" sz="1300" b="0" i="0">
                        <a:effectLst/>
                      </a:endParaRPr>
                    </a:p>
                  </a:txBody>
                  <a:tcPr marL="88725" marR="88725" marT="44363" marB="44363">
                    <a:lnL w="9525" cap="flat" cmpd="sng" algn="ctr">
                      <a:solidFill>
                        <a:srgbClr val="705C2E"/>
                      </a:solidFill>
                      <a:prstDash val="solid"/>
                      <a:round/>
                      <a:headEnd type="none" w="med" len="med"/>
                      <a:tailEnd type="none" w="med" len="med"/>
                    </a:lnL>
                    <a:lnR w="9525" cap="flat" cmpd="sng" algn="ctr">
                      <a:solidFill>
                        <a:srgbClr val="10622E"/>
                      </a:solidFill>
                      <a:prstDash val="solid"/>
                      <a:round/>
                      <a:headEnd type="none" w="med" len="med"/>
                      <a:tailEnd type="none" w="med" len="med"/>
                    </a:lnR>
                    <a:lnT w="9525" cap="flat" cmpd="sng" algn="ctr">
                      <a:solidFill>
                        <a:srgbClr val="705C2E"/>
                      </a:solidFill>
                      <a:prstDash val="solid"/>
                      <a:round/>
                      <a:headEnd type="none" w="med" len="med"/>
                      <a:tailEnd type="none" w="med" len="med"/>
                    </a:lnT>
                    <a:lnB w="9525" cap="flat" cmpd="sng" algn="ctr">
                      <a:solidFill>
                        <a:srgbClr val="D05E2E"/>
                      </a:solidFill>
                      <a:prstDash val="solid"/>
                      <a:round/>
                      <a:headEnd type="none" w="med" len="med"/>
                      <a:tailEnd type="none" w="med" len="med"/>
                    </a:lnB>
                  </a:tcPr>
                </a:tc>
                <a:tc>
                  <a:txBody>
                    <a:bodyPr/>
                    <a:lstStyle/>
                    <a:p>
                      <a:pPr algn="ctr" rtl="0" fontAlgn="base"/>
                      <a:r>
                        <a:rPr lang="en-US" sz="1000" b="1" i="0" dirty="0">
                          <a:effectLst/>
                          <a:latin typeface="Calibri" panose="020F0502020204030204" pitchFamily="34" charset="0"/>
                        </a:rPr>
                        <a:t>P27000071</a:t>
                      </a:r>
                      <a:r>
                        <a:rPr lang="en-US" sz="1000" b="0" i="0" dirty="0">
                          <a:effectLst/>
                          <a:latin typeface="Calibri" panose="020F0502020204030204" pitchFamily="34" charset="0"/>
                        </a:rPr>
                        <a:t> </a:t>
                      </a:r>
                      <a:endParaRPr lang="en-US" sz="1300" b="0" i="0" dirty="0">
                        <a:effectLst/>
                      </a:endParaRPr>
                    </a:p>
                  </a:txBody>
                  <a:tcPr marL="88725" marR="88725" marT="44363" marB="44363">
                    <a:lnL w="9525" cap="flat" cmpd="sng" algn="ctr">
                      <a:solidFill>
                        <a:srgbClr val="10622E"/>
                      </a:solidFill>
                      <a:prstDash val="solid"/>
                      <a:round/>
                      <a:headEnd type="none" w="med" len="med"/>
                      <a:tailEnd type="none" w="med" len="med"/>
                    </a:lnL>
                    <a:lnR w="9525" cap="flat" cmpd="sng" algn="ctr">
                      <a:solidFill>
                        <a:srgbClr val="10622E"/>
                      </a:solidFill>
                      <a:prstDash val="solid"/>
                      <a:round/>
                      <a:headEnd type="none" w="med" len="med"/>
                      <a:tailEnd type="none" w="med" len="med"/>
                    </a:lnR>
                    <a:lnT w="9525" cap="flat" cmpd="sng" algn="ctr">
                      <a:solidFill>
                        <a:srgbClr val="10622E"/>
                      </a:solidFill>
                      <a:prstDash val="solid"/>
                      <a:round/>
                      <a:headEnd type="none" w="med" len="med"/>
                      <a:tailEnd type="none" w="med" len="med"/>
                    </a:lnT>
                    <a:lnB w="9525" cap="flat" cmpd="sng" algn="ctr">
                      <a:solidFill>
                        <a:srgbClr val="D05E2E"/>
                      </a:solidFill>
                      <a:prstDash val="solid"/>
                      <a:round/>
                      <a:headEnd type="none" w="med" len="med"/>
                      <a:tailEnd type="none" w="med" len="med"/>
                    </a:lnB>
                  </a:tcPr>
                </a:tc>
                <a:extLst>
                  <a:ext uri="{0D108BD9-81ED-4DB2-BD59-A6C34878D82A}">
                    <a16:rowId xmlns:a16="http://schemas.microsoft.com/office/drawing/2014/main" val="81474522"/>
                  </a:ext>
                </a:extLst>
              </a:tr>
              <a:tr h="395984">
                <a:tc>
                  <a:txBody>
                    <a:bodyPr/>
                    <a:lstStyle/>
                    <a:p>
                      <a:pPr algn="ctr" rtl="0" fontAlgn="base"/>
                      <a:r>
                        <a:rPr lang="it-IT" sz="1000" b="1" i="0">
                          <a:effectLst/>
                          <a:latin typeface="Calibri" panose="020F0502020204030204" pitchFamily="34" charset="0"/>
                        </a:rPr>
                        <a:t>Salvatore</a:t>
                      </a:r>
                      <a:r>
                        <a:rPr lang="it-IT" sz="1000" b="0" i="0">
                          <a:effectLst/>
                          <a:latin typeface="Calibri" panose="020F0502020204030204" pitchFamily="34" charset="0"/>
                        </a:rPr>
                        <a:t> </a:t>
                      </a:r>
                      <a:endParaRPr lang="it-IT" sz="1300" b="0" i="0">
                        <a:effectLst/>
                      </a:endParaRPr>
                    </a:p>
                  </a:txBody>
                  <a:tcPr marL="88725" marR="88725" marT="44363" marB="44363">
                    <a:lnL w="9525" cap="flat" cmpd="sng" algn="ctr">
                      <a:solidFill>
                        <a:srgbClr val="90612E"/>
                      </a:solidFill>
                      <a:prstDash val="solid"/>
                      <a:round/>
                      <a:headEnd type="none" w="med" len="med"/>
                      <a:tailEnd type="none" w="med" len="med"/>
                    </a:lnL>
                    <a:lnR w="9525" cap="flat" cmpd="sng" algn="ctr">
                      <a:solidFill>
                        <a:srgbClr val="D05E2E"/>
                      </a:solidFill>
                      <a:prstDash val="solid"/>
                      <a:round/>
                      <a:headEnd type="none" w="med" len="med"/>
                      <a:tailEnd type="none" w="med" len="med"/>
                    </a:lnR>
                    <a:lnT w="9525" cap="flat" cmpd="sng" algn="ctr">
                      <a:solidFill>
                        <a:srgbClr val="90612E"/>
                      </a:solidFill>
                      <a:prstDash val="solid"/>
                      <a:round/>
                      <a:headEnd type="none" w="med" len="med"/>
                      <a:tailEnd type="none" w="med" len="med"/>
                    </a:lnT>
                    <a:lnB w="9525" cap="flat" cmpd="sng" algn="ctr">
                      <a:solidFill>
                        <a:srgbClr val="90612E"/>
                      </a:solidFill>
                      <a:prstDash val="solid"/>
                      <a:round/>
                      <a:headEnd type="none" w="med" len="med"/>
                      <a:tailEnd type="none" w="med" len="med"/>
                    </a:lnB>
                  </a:tcPr>
                </a:tc>
                <a:tc>
                  <a:txBody>
                    <a:bodyPr/>
                    <a:lstStyle/>
                    <a:p>
                      <a:pPr algn="ctr" rtl="0" fontAlgn="base"/>
                      <a:r>
                        <a:rPr lang="it-IT" sz="1000" b="1" i="0">
                          <a:effectLst/>
                          <a:latin typeface="Calibri" panose="020F0502020204030204" pitchFamily="34" charset="0"/>
                        </a:rPr>
                        <a:t>Petrosino</a:t>
                      </a:r>
                      <a:r>
                        <a:rPr lang="it-IT" sz="1000" b="0" i="0">
                          <a:effectLst/>
                          <a:latin typeface="Calibri" panose="020F0502020204030204" pitchFamily="34" charset="0"/>
                        </a:rPr>
                        <a:t> </a:t>
                      </a:r>
                      <a:endParaRPr lang="it-IT" sz="1300" b="0" i="0">
                        <a:effectLst/>
                      </a:endParaRPr>
                    </a:p>
                  </a:txBody>
                  <a:tcPr marL="88725" marR="88725" marT="44363" marB="44363">
                    <a:lnL w="9525" cap="flat" cmpd="sng" algn="ctr">
                      <a:solidFill>
                        <a:srgbClr val="D05E2E"/>
                      </a:solidFill>
                      <a:prstDash val="solid"/>
                      <a:round/>
                      <a:headEnd type="none" w="med" len="med"/>
                      <a:tailEnd type="none" w="med" len="med"/>
                    </a:lnL>
                    <a:lnR w="9525" cap="flat" cmpd="sng" algn="ctr">
                      <a:solidFill>
                        <a:srgbClr val="D05E2E"/>
                      </a:solidFill>
                      <a:prstDash val="solid"/>
                      <a:round/>
                      <a:headEnd type="none" w="med" len="med"/>
                      <a:tailEnd type="none" w="med" len="med"/>
                    </a:lnR>
                    <a:lnT w="9525" cap="flat" cmpd="sng" algn="ctr">
                      <a:solidFill>
                        <a:srgbClr val="D05E2E"/>
                      </a:solidFill>
                      <a:prstDash val="solid"/>
                      <a:round/>
                      <a:headEnd type="none" w="med" len="med"/>
                      <a:tailEnd type="none" w="med" len="med"/>
                    </a:lnT>
                    <a:lnB w="9525" cap="flat" cmpd="sng" algn="ctr">
                      <a:solidFill>
                        <a:srgbClr val="D05E2E"/>
                      </a:solidFill>
                      <a:prstDash val="solid"/>
                      <a:round/>
                      <a:headEnd type="none" w="med" len="med"/>
                      <a:tailEnd type="none" w="med" len="med"/>
                    </a:lnB>
                  </a:tcPr>
                </a:tc>
                <a:tc>
                  <a:txBody>
                    <a:bodyPr/>
                    <a:lstStyle/>
                    <a:p>
                      <a:pPr algn="ctr" rtl="0" fontAlgn="base"/>
                      <a:r>
                        <a:rPr lang="en-US" sz="1000" b="1" i="0" dirty="0">
                          <a:effectLst/>
                          <a:latin typeface="Calibri" panose="020F0502020204030204" pitchFamily="34" charset="0"/>
                        </a:rPr>
                        <a:t>P27000084</a:t>
                      </a:r>
                      <a:r>
                        <a:rPr lang="en-US" sz="1000" b="0" i="0" dirty="0">
                          <a:effectLst/>
                          <a:latin typeface="Calibri" panose="020F0502020204030204" pitchFamily="34" charset="0"/>
                        </a:rPr>
                        <a:t> </a:t>
                      </a:r>
                      <a:endParaRPr lang="en-US" sz="1300" b="0" i="0" dirty="0">
                        <a:effectLst/>
                      </a:endParaRPr>
                    </a:p>
                  </a:txBody>
                  <a:tcPr marL="88725" marR="88725" marT="44363" marB="44363">
                    <a:lnL w="9525" cap="flat" cmpd="sng" algn="ctr">
                      <a:solidFill>
                        <a:srgbClr val="D05E2E"/>
                      </a:solidFill>
                      <a:prstDash val="solid"/>
                      <a:round/>
                      <a:headEnd type="none" w="med" len="med"/>
                      <a:tailEnd type="none" w="med" len="med"/>
                    </a:lnL>
                    <a:lnR w="9525" cap="flat" cmpd="sng" algn="ctr">
                      <a:solidFill>
                        <a:srgbClr val="D05E2E"/>
                      </a:solidFill>
                      <a:prstDash val="solid"/>
                      <a:round/>
                      <a:headEnd type="none" w="med" len="med"/>
                      <a:tailEnd type="none" w="med" len="med"/>
                    </a:lnR>
                    <a:lnT w="9525" cap="flat" cmpd="sng" algn="ctr">
                      <a:solidFill>
                        <a:srgbClr val="D05E2E"/>
                      </a:solidFill>
                      <a:prstDash val="solid"/>
                      <a:round/>
                      <a:headEnd type="none" w="med" len="med"/>
                      <a:tailEnd type="none" w="med" len="med"/>
                    </a:lnT>
                    <a:lnB w="9525" cap="flat" cmpd="sng" algn="ctr">
                      <a:solidFill>
                        <a:srgbClr val="D05E2E"/>
                      </a:solidFill>
                      <a:prstDash val="solid"/>
                      <a:round/>
                      <a:headEnd type="none" w="med" len="med"/>
                      <a:tailEnd type="none" w="med" len="med"/>
                    </a:lnB>
                  </a:tcPr>
                </a:tc>
                <a:extLst>
                  <a:ext uri="{0D108BD9-81ED-4DB2-BD59-A6C34878D82A}">
                    <a16:rowId xmlns:a16="http://schemas.microsoft.com/office/drawing/2014/main" val="296667097"/>
                  </a:ext>
                </a:extLst>
              </a:tr>
            </a:tbl>
          </a:graphicData>
        </a:graphic>
      </p:graphicFrame>
      <p:sp>
        <p:nvSpPr>
          <p:cNvPr id="5" name="CasellaDiTesto 4">
            <a:extLst>
              <a:ext uri="{FF2B5EF4-FFF2-40B4-BE49-F238E27FC236}">
                <a16:creationId xmlns:a16="http://schemas.microsoft.com/office/drawing/2014/main" id="{2B9D9F4D-C281-B676-7545-81FCCCADA172}"/>
              </a:ext>
            </a:extLst>
          </p:cNvPr>
          <p:cNvSpPr txBox="1"/>
          <p:nvPr/>
        </p:nvSpPr>
        <p:spPr>
          <a:xfrm>
            <a:off x="282102" y="592666"/>
            <a:ext cx="2435878" cy="338554"/>
          </a:xfrm>
          <a:prstGeom prst="rect">
            <a:avLst/>
          </a:prstGeom>
          <a:noFill/>
        </p:spPr>
        <p:txBody>
          <a:bodyPr wrap="square" rtlCol="0">
            <a:spAutoFit/>
          </a:bodyPr>
          <a:lstStyle/>
          <a:p>
            <a:r>
              <a:rPr lang="it-IT" sz="1600" b="1" dirty="0"/>
              <a:t>CONCLUSIONI</a:t>
            </a:r>
          </a:p>
        </p:txBody>
      </p:sp>
      <p:sp>
        <p:nvSpPr>
          <p:cNvPr id="6" name="CasellaDiTesto 5">
            <a:extLst>
              <a:ext uri="{FF2B5EF4-FFF2-40B4-BE49-F238E27FC236}">
                <a16:creationId xmlns:a16="http://schemas.microsoft.com/office/drawing/2014/main" id="{A4ECFF40-B297-8D8D-E492-81EA17461F48}"/>
              </a:ext>
            </a:extLst>
          </p:cNvPr>
          <p:cNvSpPr txBox="1"/>
          <p:nvPr/>
        </p:nvSpPr>
        <p:spPr>
          <a:xfrm>
            <a:off x="282102" y="845495"/>
            <a:ext cx="6468894" cy="1815882"/>
          </a:xfrm>
          <a:prstGeom prst="rect">
            <a:avLst/>
          </a:prstGeom>
          <a:noFill/>
        </p:spPr>
        <p:txBody>
          <a:bodyPr wrap="square" rtlCol="0">
            <a:spAutoFit/>
          </a:bodyPr>
          <a:lstStyle/>
          <a:p>
            <a:r>
              <a:rPr lang="it-IT" sz="1400" dirty="0"/>
              <a:t>Osservando i vari scope, è lecito pensare che non conviene utilizzare un controllore PID in quanto avremo delle oscillazioni e degli spikes molto elevati, e questi comporteranno uno sbalzo di potenza termica non trascurabile. Conviene invece utilizzare la retroazione di stato con osservatore dove il sistema si porterà a regime con errore 0 e con una potenza termica costante. In realtà in questi sistemi viene utilizzato un controllo a </a:t>
            </a:r>
            <a:r>
              <a:rPr lang="it-IT" sz="1400" dirty="0" err="1"/>
              <a:t>relay</a:t>
            </a:r>
            <a:r>
              <a:rPr lang="it-IT" sz="1400" dirty="0"/>
              <a:t> con ciclo </a:t>
            </a:r>
            <a:r>
              <a:rPr lang="it-IT" sz="1400" dirty="0" err="1"/>
              <a:t>isteretico</a:t>
            </a:r>
            <a:r>
              <a:rPr lang="it-IT" sz="1400" dirty="0"/>
              <a:t>. In questo modo il sistema si accenderà o si spegnerà a seconda della temperatura attuale e avremo un valor medio che equivale alla temperatura desiderata. </a:t>
            </a:r>
          </a:p>
        </p:txBody>
      </p:sp>
    </p:spTree>
    <p:extLst>
      <p:ext uri="{BB962C8B-B14F-4D97-AF65-F5344CB8AC3E}">
        <p14:creationId xmlns:p14="http://schemas.microsoft.com/office/powerpoint/2010/main" val="2539199435"/>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B01346C4B2D5041A756803C0475E3FD" ma:contentTypeVersion="10" ma:contentTypeDescription="Creare un nuovo documento." ma:contentTypeScope="" ma:versionID="2a470ee003d528e22ef4352571aeb824">
  <xsd:schema xmlns:xsd="http://www.w3.org/2001/XMLSchema" xmlns:xs="http://www.w3.org/2001/XMLSchema" xmlns:p="http://schemas.microsoft.com/office/2006/metadata/properties" xmlns:ns2="63861281-3377-4826-8d42-ed928f333af2" xmlns:ns3="73efe1df-9dab-426f-90e7-2b1ec141936a" targetNamespace="http://schemas.microsoft.com/office/2006/metadata/properties" ma:root="true" ma:fieldsID="d8067be51012ae3b3e03f88aa1dc263d" ns2:_="" ns3:_="">
    <xsd:import namespace="63861281-3377-4826-8d42-ed928f333af2"/>
    <xsd:import namespace="73efe1df-9dab-426f-90e7-2b1ec141936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861281-3377-4826-8d42-ed928f333a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Tag immagine" ma:readOnly="false" ma:fieldId="{5cf76f15-5ced-4ddc-b409-7134ff3c332f}" ma:taxonomyMulti="true" ma:sspId="75195dc1-fe89-472b-8717-1a064048821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3efe1df-9dab-426f-90e7-2b1ec141936a"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af18303-4881-43c4-b30c-33d632ca9c0b}" ma:internalName="TaxCatchAll" ma:showField="CatchAllData" ma:web="73efe1df-9dab-426f-90e7-2b1ec14193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63861281-3377-4826-8d42-ed928f333af2">
      <Terms xmlns="http://schemas.microsoft.com/office/infopath/2007/PartnerControls"/>
    </lcf76f155ced4ddcb4097134ff3c332f>
    <TaxCatchAll xmlns="73efe1df-9dab-426f-90e7-2b1ec141936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29243F2-2917-4D3E-9713-17D160CE09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861281-3377-4826-8d42-ed928f333af2"/>
    <ds:schemaRef ds:uri="73efe1df-9dab-426f-90e7-2b1ec14193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057620-8AF3-409A-A6CF-7C8F150BD21D}">
  <ds:schemaRefs>
    <ds:schemaRef ds:uri="http://schemas.microsoft.com/office/2006/metadata/properties"/>
    <ds:schemaRef ds:uri="http://schemas.microsoft.com/office/infopath/2007/PartnerControls"/>
    <ds:schemaRef ds:uri="63861281-3377-4826-8d42-ed928f333af2"/>
    <ds:schemaRef ds:uri="73efe1df-9dab-426f-90e7-2b1ec141936a"/>
  </ds:schemaRefs>
</ds:datastoreItem>
</file>

<file path=customXml/itemProps3.xml><?xml version="1.0" encoding="utf-8"?>
<ds:datastoreItem xmlns:ds="http://schemas.openxmlformats.org/officeDocument/2006/customXml" ds:itemID="{E0EA41A9-31D4-4508-90B1-03F194847F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886</TotalTime>
  <Words>1508</Words>
  <Application>Microsoft Office PowerPoint</Application>
  <PresentationFormat>Widescreen</PresentationFormat>
  <Paragraphs>98</Paragraphs>
  <Slides>9</Slides>
  <Notes>2</Notes>
  <HiddenSlides>0</HiddenSlides>
  <MMClips>0</MMClips>
  <ScaleCrop>false</ScaleCrop>
  <HeadingPairs>
    <vt:vector size="8" baseType="variant">
      <vt:variant>
        <vt:lpstr>Caratteri utilizzati</vt:lpstr>
      </vt:variant>
      <vt:variant>
        <vt:i4>6</vt:i4>
      </vt:variant>
      <vt:variant>
        <vt:lpstr>Tema</vt:lpstr>
      </vt:variant>
      <vt:variant>
        <vt:i4>1</vt:i4>
      </vt:variant>
      <vt:variant>
        <vt:lpstr>Server OLE incorporati</vt:lpstr>
      </vt:variant>
      <vt:variant>
        <vt:i4>2</vt:i4>
      </vt:variant>
      <vt:variant>
        <vt:lpstr>Titoli diapositive</vt:lpstr>
      </vt:variant>
      <vt:variant>
        <vt:i4>9</vt:i4>
      </vt:variant>
    </vt:vector>
  </HeadingPairs>
  <TitlesOfParts>
    <vt:vector size="18" baseType="lpstr">
      <vt:lpstr>Aharoni</vt:lpstr>
      <vt:lpstr>Arial</vt:lpstr>
      <vt:lpstr>Calibri</vt:lpstr>
      <vt:lpstr>Calibri Light</vt:lpstr>
      <vt:lpstr>Cambria Math</vt:lpstr>
      <vt:lpstr>WordVisiCarriageReturn_MSFontService</vt:lpstr>
      <vt:lpstr>Tema di Office</vt:lpstr>
      <vt:lpstr>Oggetto shell Packager</vt:lpstr>
      <vt:lpstr>Pacchetto</vt:lpstr>
      <vt:lpstr>Presentazione standard di PowerPoint</vt:lpstr>
      <vt:lpstr>Presentazione standard di PowerPoint</vt:lpstr>
      <vt:lpstr>Essendo A una matrice verranno presi in considerazione gli autovalori, in quanto è possibile caratterizzare quantitativamente la risposta solo nel caso in cui gli autovalori siano minori di zero, come in questo caso. Essendo il sistema asintoticamente stabile possiamo dire che la risposta convergerà a 0. E’ possibile calcolare parametri caratteristici come il tempo di assestamento, ovvero il tempo impiegato affinché il sistema si porti a regime (1% del valore iniziale) e il tempo di salita, ovvero il tempo per cui il sistema si porta dal 90% al 10% del valore iniziale.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salvatore petrosino</dc:creator>
  <cp:lastModifiedBy>salvatore petrosino</cp:lastModifiedBy>
  <cp:revision>206</cp:revision>
  <dcterms:created xsi:type="dcterms:W3CDTF">2022-05-22T14:33:35Z</dcterms:created>
  <dcterms:modified xsi:type="dcterms:W3CDTF">2022-06-13T11:17:39Z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0x010100CB01346C4B2D5041A756803C0475E3FD</vt:lpwstr>
  </property>
  <property fmtid="{D5CDD505-2E9C-101B-9397-08002B2CF9AE}" pid="3" name="MediaServiceImageTags">
    <vt:lpwstr/>
  </property>
</Properties>
</file>