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pa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7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34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CCE6D5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7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97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72300" y="-50800"/>
            <a:ext cx="2095500" cy="622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-50800"/>
            <a:ext cx="6134100" cy="6223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17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508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508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47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32658"/>
            <a:ext cx="7772400" cy="965200"/>
          </a:xfrm>
        </p:spPr>
        <p:txBody>
          <a:bodyPr/>
          <a:lstStyle>
            <a:lvl1pPr>
              <a:defRPr sz="27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6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52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74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6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6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o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3813"/>
            <a:ext cx="9182100" cy="690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-50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 estilo do título mestre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34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0" y="64262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75" b="1" smtClean="0">
                <a:solidFill>
                  <a:srgbClr val="969696"/>
                </a:solidFill>
                <a:latin typeface="Trebuchet MS" panose="020B0603020202020204" pitchFamily="34" charset="0"/>
              </a:defRPr>
            </a:lvl1pPr>
          </a:lstStyle>
          <a:p>
            <a:fld id="{9327D99B-AB44-46E3-9176-8A50D2E9CF5D}" type="slidenum">
              <a:rPr lang="pt-BR" smtClean="0"/>
              <a:t>‹nº›</a:t>
            </a:fld>
            <a:endParaRPr lang="pt-BR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 rot="-5400000">
            <a:off x="7872990" y="3617440"/>
            <a:ext cx="2310248" cy="19620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sz="675" smtClean="0">
                <a:solidFill>
                  <a:schemeClr val="bg2"/>
                </a:solidFill>
                <a:latin typeface="Trebuchet MS" pitchFamily="34" charset="0"/>
              </a:rPr>
              <a:t>Copyright </a:t>
            </a:r>
            <a:r>
              <a:rPr lang="pt-BR" sz="675" smtClean="0">
                <a:solidFill>
                  <a:schemeClr val="bg2"/>
                </a:solidFill>
                <a:latin typeface="Trebuchet MS" pitchFamily="34" charset="0"/>
                <a:cs typeface="Times New Roman" pitchFamily="18" charset="0"/>
              </a:rPr>
              <a:t>© 2003 Qualiti. Todos os direitos reservados.</a:t>
            </a:r>
            <a:endParaRPr lang="pt-BR" sz="675" smtClean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6427789" y="6230939"/>
            <a:ext cx="1495922" cy="219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sz="825" b="1" smtClean="0">
                <a:solidFill>
                  <a:srgbClr val="008673"/>
                </a:solidFill>
                <a:latin typeface="Trebuchet MS" pitchFamily="34" charset="0"/>
              </a:rPr>
              <a:t>Qualiti Software Processes</a:t>
            </a:r>
          </a:p>
        </p:txBody>
      </p:sp>
      <p:sp>
        <p:nvSpPr>
          <p:cNvPr id="13465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008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75" b="1">
                <a:solidFill>
                  <a:srgbClr val="969696"/>
                </a:solidFill>
                <a:latin typeface="+mn-lt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8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2pPr>
      <a:lvl3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3pPr>
      <a:lvl4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4pPr>
      <a:lvl5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5pPr>
      <a:lvl6pPr marL="3429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6pPr>
      <a:lvl7pPr marL="6858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7pPr>
      <a:lvl8pPr marL="10287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8pPr>
      <a:lvl9pPr marL="13716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Trebuchet MS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60000"/>
        <a:buChar char="­"/>
        <a:defRPr sz="18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Web para Certificação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Capacitação do Porto Digital e </a:t>
            </a:r>
            <a:r>
              <a:rPr lang="pt-BR" dirty="0" err="1" smtClean="0"/>
              <a:t>Qualiti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Execution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CGI </a:t>
            </a:r>
            <a:r>
              <a:rPr lang="pt-BR" dirty="0" err="1" smtClean="0"/>
              <a:t>Programs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8655"/>
            <a:ext cx="6437834" cy="28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Execution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Java </a:t>
            </a:r>
            <a:r>
              <a:rPr lang="pt-BR" dirty="0" err="1"/>
              <a:t>Servlets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083" y="2383593"/>
            <a:ext cx="6437834" cy="28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Java Servlets (continued)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83" y="2002593"/>
            <a:ext cx="6437834" cy="28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de uma Requisição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3.ntu.edu.sg/home/ehchua/programming/howto/images/HTTP_RequestResponseMess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9" y="932542"/>
            <a:ext cx="87153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8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Separate Processes or Using </a:t>
            </a:r>
            <a:r>
              <a:rPr lang="en-US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</a:t>
            </a:r>
            <a:r>
              <a:rPr lang="en-US" dirty="0"/>
              <a:t>of running programs in separate </a:t>
            </a:r>
            <a:r>
              <a:rPr lang="en-US" dirty="0" smtClean="0"/>
              <a:t>processes </a:t>
            </a:r>
            <a:r>
              <a:rPr lang="pt-BR" dirty="0" smtClean="0"/>
              <a:t>over </a:t>
            </a:r>
            <a:r>
              <a:rPr lang="pt-BR" dirty="0"/>
              <a:t>threads: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can be written in a variety of languages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designers can easily reference programs </a:t>
            </a:r>
            <a:r>
              <a:rPr lang="en-US" dirty="0" smtClean="0"/>
              <a:t>that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/>
              <a:t>in </a:t>
            </a:r>
            <a:r>
              <a:rPr lang="pt-BR" dirty="0" err="1"/>
              <a:t>separate</a:t>
            </a:r>
            <a:r>
              <a:rPr lang="pt-BR" dirty="0"/>
              <a:t> processes.</a:t>
            </a:r>
          </a:p>
          <a:p>
            <a:r>
              <a:rPr lang="en-US" dirty="0" smtClean="0"/>
              <a:t>Advantages </a:t>
            </a:r>
            <a:r>
              <a:rPr lang="en-US" dirty="0"/>
              <a:t>of running servlet programs in </a:t>
            </a:r>
            <a:r>
              <a:rPr lang="en-US" dirty="0" smtClean="0"/>
              <a:t>threads compared </a:t>
            </a:r>
            <a:r>
              <a:rPr lang="en-US" dirty="0"/>
              <a:t>with other languages not in threads: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CPU requirements are lower.</a:t>
            </a:r>
          </a:p>
          <a:p>
            <a:pPr lvl="1"/>
            <a:r>
              <a:rPr lang="fr-FR" dirty="0" smtClean="0"/>
              <a:t>Java </a:t>
            </a:r>
            <a:r>
              <a:rPr lang="fr-FR" dirty="0"/>
              <a:t>technologies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smtClean="0"/>
              <a:t>code </a:t>
            </a:r>
            <a:r>
              <a:rPr lang="en-US" dirty="0" smtClean="0"/>
              <a:t>(business </a:t>
            </a:r>
            <a:r>
              <a:rPr lang="en-US" dirty="0"/>
              <a:t>logic) from the HTML (presentation logic).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Java language is robust and object-oriented.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Java language is platform-independent.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5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Java </a:t>
            </a:r>
            <a:r>
              <a:rPr lang="pt-BR" sz="3600" dirty="0" err="1"/>
              <a:t>Servlets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servlet is a Java technology component that </a:t>
            </a:r>
            <a:r>
              <a:rPr lang="en-US" sz="2800" dirty="0" smtClean="0"/>
              <a:t>executes on </a:t>
            </a:r>
            <a:r>
              <a:rPr lang="en-US" sz="2800" dirty="0"/>
              <a:t>the server.</a:t>
            </a:r>
          </a:p>
          <a:p>
            <a:r>
              <a:rPr lang="en-US" sz="2800" dirty="0" smtClean="0"/>
              <a:t>Servlet </a:t>
            </a:r>
            <a:r>
              <a:rPr lang="en-US" sz="2800" dirty="0"/>
              <a:t>programs perform the following:</a:t>
            </a:r>
          </a:p>
          <a:p>
            <a:pPr lvl="1"/>
            <a:r>
              <a:rPr lang="en-US" sz="2400" dirty="0" smtClean="0"/>
              <a:t>Process </a:t>
            </a:r>
            <a:r>
              <a:rPr lang="en-US" sz="2400" dirty="0"/>
              <a:t>HTTP requests</a:t>
            </a:r>
          </a:p>
          <a:p>
            <a:pPr lvl="1"/>
            <a:r>
              <a:rPr lang="en-US" sz="2400" dirty="0" smtClean="0"/>
              <a:t>Generate </a:t>
            </a:r>
            <a:r>
              <a:rPr lang="en-US" sz="2400" dirty="0"/>
              <a:t>dynamic HTTP responses</a:t>
            </a:r>
          </a:p>
          <a:p>
            <a:r>
              <a:rPr lang="en-US" sz="2700" dirty="0" smtClean="0"/>
              <a:t>A </a:t>
            </a:r>
            <a:r>
              <a:rPr lang="en-US" sz="2700" dirty="0"/>
              <a:t>web container is a special Java Virtual </a:t>
            </a:r>
            <a:r>
              <a:rPr lang="en-US" sz="2700" dirty="0" smtClean="0"/>
              <a:t>Machine (JVM</a:t>
            </a:r>
            <a:r>
              <a:rPr lang="en-US" sz="2700" dirty="0"/>
              <a:t>™) tool interface that manages the servlets and </a:t>
            </a:r>
            <a:r>
              <a:rPr lang="en-US" sz="2700" dirty="0" smtClean="0"/>
              <a:t>a thread </a:t>
            </a:r>
            <a:r>
              <a:rPr lang="en-US" sz="2700" dirty="0"/>
              <a:t>pool.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6185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™ Technology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JSP pages are translated into Java servlet classes </a:t>
            </a:r>
            <a:r>
              <a:rPr lang="en-US" sz="2400" dirty="0" smtClean="0"/>
              <a:t>that are </a:t>
            </a:r>
            <a:r>
              <a:rPr lang="en-US" sz="2400" dirty="0"/>
              <a:t>compiled and execute as servlets in the </a:t>
            </a:r>
            <a:r>
              <a:rPr lang="en-US" sz="2400" dirty="0" smtClean="0"/>
              <a:t>web container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JSP </a:t>
            </a:r>
            <a:r>
              <a:rPr lang="en-US" sz="2400" dirty="0"/>
              <a:t>pages should focus on the presentation logic, not </a:t>
            </a:r>
            <a:r>
              <a:rPr lang="en-US" sz="2400" dirty="0" smtClean="0"/>
              <a:t>on the </a:t>
            </a:r>
            <a:r>
              <a:rPr lang="en-US" sz="2400" dirty="0"/>
              <a:t>business logic. This makes for a good design.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JSP pages, custom tags and JSP Expression </a:t>
            </a:r>
            <a:r>
              <a:rPr lang="en-US" sz="2400" dirty="0" smtClean="0"/>
              <a:t>Language provide </a:t>
            </a:r>
            <a:r>
              <a:rPr lang="en-US" sz="2400" dirty="0"/>
              <a:t>for reusable code and separation of concerns.</a:t>
            </a:r>
          </a:p>
          <a:p>
            <a:r>
              <a:rPr lang="en-US" sz="2400" dirty="0" smtClean="0"/>
              <a:t>Java </a:t>
            </a:r>
            <a:r>
              <a:rPr lang="en-US" sz="2400" dirty="0"/>
              <a:t>code can be embedded into JSP pages.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 Java technology web application, JSP pages </a:t>
            </a:r>
            <a:r>
              <a:rPr lang="en-US" sz="2400" dirty="0" smtClean="0"/>
              <a:t>are often </a:t>
            </a:r>
            <a:r>
              <a:rPr lang="en-US" sz="2400" dirty="0"/>
              <a:t>used in conjunction with servlets and </a:t>
            </a:r>
            <a:r>
              <a:rPr lang="en-US" sz="2400" dirty="0" smtClean="0"/>
              <a:t>business objects </a:t>
            </a:r>
            <a:r>
              <a:rPr lang="en-US" sz="2400" dirty="0"/>
              <a:t>in a Model-View-Controller pattern.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759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When Using Servlets and</a:t>
            </a:r>
            <a:br>
              <a:rPr lang="en-US" dirty="0"/>
            </a:br>
            <a:r>
              <a:rPr lang="en-US" dirty="0"/>
              <a:t>JSP™ Technology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/>
              <a:t>Advantages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JSP </a:t>
            </a:r>
            <a:r>
              <a:rPr lang="pt-BR" sz="2800" dirty="0" err="1"/>
              <a:t>technology</a:t>
            </a:r>
            <a:r>
              <a:rPr lang="pt-BR" sz="2800" dirty="0"/>
              <a:t>:</a:t>
            </a:r>
          </a:p>
          <a:p>
            <a:pPr lvl="1"/>
            <a:r>
              <a:rPr lang="en-US" sz="2400" dirty="0" smtClean="0"/>
              <a:t>Provides </a:t>
            </a:r>
            <a:r>
              <a:rPr lang="en-US" sz="2400" dirty="0"/>
              <a:t>high performance and scalability </a:t>
            </a:r>
            <a:r>
              <a:rPr lang="en-US" sz="2400" dirty="0" smtClean="0"/>
              <a:t>because </a:t>
            </a:r>
            <a:r>
              <a:rPr lang="pt-BR" sz="2400" dirty="0" smtClean="0"/>
              <a:t>threads </a:t>
            </a:r>
            <a:r>
              <a:rPr lang="pt-BR" sz="2400" dirty="0"/>
              <a:t>are </a:t>
            </a:r>
            <a:r>
              <a:rPr lang="pt-BR" sz="2400" dirty="0" err="1"/>
              <a:t>used</a:t>
            </a:r>
            <a:endParaRPr lang="pt-BR" sz="2400" dirty="0"/>
          </a:p>
          <a:p>
            <a:pPr lvl="1"/>
            <a:r>
              <a:rPr lang="en-US" sz="2400" dirty="0" smtClean="0"/>
              <a:t>Is </a:t>
            </a:r>
            <a:r>
              <a:rPr lang="en-US" sz="2400" dirty="0"/>
              <a:t>built on Java technology, so it is </a:t>
            </a:r>
            <a:r>
              <a:rPr lang="en-US" sz="2400" dirty="0" err="1"/>
              <a:t>platformindependent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take advantage of the object-oriented </a:t>
            </a:r>
            <a:r>
              <a:rPr lang="en-US" sz="2400" dirty="0" smtClean="0"/>
              <a:t>language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/>
              <a:t>its </a:t>
            </a:r>
            <a:r>
              <a:rPr lang="pt-BR" sz="2400" dirty="0" err="1"/>
              <a:t>APIs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757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When Using Servlets and</a:t>
            </a:r>
            <a:br>
              <a:rPr lang="en-US" dirty="0"/>
            </a:br>
            <a:r>
              <a:rPr lang="en-US" dirty="0"/>
              <a:t>JSP Technology (continued)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Disadvantages of JSP technology: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JSP pages are used in isolation, then the </a:t>
            </a:r>
            <a:r>
              <a:rPr lang="en-US" sz="2400" dirty="0" smtClean="0"/>
              <a:t>scripting code </a:t>
            </a:r>
            <a:r>
              <a:rPr lang="en-US" sz="2400" dirty="0"/>
              <a:t>that performs business and control logic </a:t>
            </a:r>
            <a:r>
              <a:rPr lang="en-US" sz="2400" dirty="0" smtClean="0"/>
              <a:t>can become </a:t>
            </a:r>
            <a:r>
              <a:rPr lang="en-US" sz="2400" dirty="0"/>
              <a:t>cumbersome in the JSP pages. JSP pages </a:t>
            </a:r>
            <a:r>
              <a:rPr lang="en-US" sz="2400" dirty="0" smtClean="0"/>
              <a:t>are also </a:t>
            </a:r>
            <a:r>
              <a:rPr lang="en-US" sz="2400" dirty="0"/>
              <a:t>difficult to debug.</a:t>
            </a:r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is separation of concerns into business logic </a:t>
            </a:r>
            <a:r>
              <a:rPr lang="en-US" sz="2400" dirty="0" smtClean="0"/>
              <a:t>and presentation </a:t>
            </a:r>
            <a:r>
              <a:rPr lang="en-US" sz="2400" dirty="0"/>
              <a:t>logic.</a:t>
            </a:r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are concurrency issues.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451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"</a:t>
            </a:r>
            <a:r>
              <a:rPr lang="pt-BR" dirty="0" err="1"/>
              <a:t>Model</a:t>
            </a:r>
            <a:r>
              <a:rPr lang="pt-BR" dirty="0"/>
              <a:t> 2 </a:t>
            </a:r>
            <a:r>
              <a:rPr lang="pt-BR" dirty="0" err="1"/>
              <a:t>Architecture</a:t>
            </a:r>
            <a:r>
              <a:rPr lang="pt-BR" dirty="0"/>
              <a:t>"</a:t>
            </a:r>
          </a:p>
        </p:txBody>
      </p:sp>
      <p:pic>
        <p:nvPicPr>
          <p:cNvPr id="1026" name="Picture 2" descr="http://www.dsc.ufcg.edu.br/~jacques/cursos/j2ee/html/jsp/struts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22" y="3631388"/>
            <a:ext cx="7898590" cy="282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26" y="831038"/>
            <a:ext cx="7324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Instrutor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Thiago Burgo Belo (Ou somente Burgo)</a:t>
            </a:r>
          </a:p>
          <a:p>
            <a:r>
              <a:rPr lang="pt-BR" sz="2800" dirty="0" smtClean="0"/>
              <a:t>10 anos de experiência com desenvolvimento de Software</a:t>
            </a:r>
          </a:p>
          <a:p>
            <a:r>
              <a:rPr lang="pt-BR" sz="2800" dirty="0" smtClean="0"/>
              <a:t>Instrutor a 09 anos</a:t>
            </a:r>
          </a:p>
          <a:p>
            <a:r>
              <a:rPr lang="pt-BR" sz="2800" dirty="0" smtClean="0"/>
              <a:t>Certificado Java e .NET</a:t>
            </a:r>
          </a:p>
          <a:p>
            <a:r>
              <a:rPr lang="pt-BR" sz="2800" dirty="0" smtClean="0"/>
              <a:t>Trabalhando como Arquiteto de Software na </a:t>
            </a:r>
            <a:r>
              <a:rPr lang="pt-BR" sz="2800" dirty="0" err="1" smtClean="0"/>
              <a:t>Pitang</a:t>
            </a:r>
            <a:endParaRPr lang="pt-BR" sz="2800" dirty="0"/>
          </a:p>
          <a:p>
            <a:r>
              <a:rPr lang="pt-BR" sz="2800" dirty="0" smtClean="0"/>
              <a:t>Odeio Formalidades e adoro discutir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Frameworks da “</a:t>
            </a:r>
            <a:r>
              <a:rPr lang="pt-BR" dirty="0" err="1" smtClean="0"/>
              <a:t>Model</a:t>
            </a:r>
            <a:r>
              <a:rPr lang="pt-BR" dirty="0" smtClean="0"/>
              <a:t> 2 </a:t>
            </a:r>
            <a:r>
              <a:rPr lang="pt-BR" dirty="0" err="1" smtClean="0"/>
              <a:t>Architecture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 are partial implementations on which </a:t>
            </a:r>
            <a:r>
              <a:rPr lang="en-US" dirty="0" smtClean="0"/>
              <a:t>you can </a:t>
            </a:r>
            <a:r>
              <a:rPr lang="en-US" dirty="0"/>
              <a:t>build your components.</a:t>
            </a:r>
          </a:p>
          <a:p>
            <a:r>
              <a:rPr lang="en-US" dirty="0" smtClean="0"/>
              <a:t>There </a:t>
            </a:r>
            <a:r>
              <a:rPr lang="en-US" dirty="0"/>
              <a:t>are several Model 2 frameworks available:</a:t>
            </a:r>
          </a:p>
          <a:p>
            <a:pPr lvl="1"/>
            <a:r>
              <a:rPr lang="en-US" dirty="0" smtClean="0"/>
              <a:t>Struts </a:t>
            </a:r>
            <a:r>
              <a:rPr lang="en-US" dirty="0"/>
              <a:t>from the Jakarta group</a:t>
            </a:r>
          </a:p>
          <a:p>
            <a:pPr lvl="1"/>
            <a:r>
              <a:rPr lang="en-US" dirty="0" err="1" smtClean="0"/>
              <a:t>JavaServer</a:t>
            </a:r>
            <a:r>
              <a:rPr lang="en-US" dirty="0" smtClean="0"/>
              <a:t> </a:t>
            </a:r>
            <a:r>
              <a:rPr lang="en-US" dirty="0"/>
              <a:t>Faces technology from </a:t>
            </a:r>
            <a:r>
              <a:rPr lang="en-US" dirty="0" smtClean="0"/>
              <a:t>Sun/Oracle</a:t>
            </a:r>
            <a:endParaRPr lang="en-US" dirty="0"/>
          </a:p>
          <a:p>
            <a:pPr lvl="1"/>
            <a:r>
              <a:rPr lang="en-US" dirty="0" smtClean="0"/>
              <a:t>Velocity </a:t>
            </a:r>
            <a:r>
              <a:rPr lang="en-US" dirty="0"/>
              <a:t>from </a:t>
            </a:r>
            <a:r>
              <a:rPr lang="en-US" dirty="0" smtClean="0"/>
              <a:t>Apache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99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EE </a:t>
            </a:r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/>
              <a:t>design allows for easier modification of </a:t>
            </a:r>
            <a:r>
              <a:rPr lang="en-US" dirty="0" smtClean="0"/>
              <a:t>the </a:t>
            </a:r>
            <a:r>
              <a:rPr lang="pt-BR" dirty="0" smtClean="0"/>
              <a:t>business </a:t>
            </a:r>
            <a:r>
              <a:rPr lang="pt-BR" dirty="0" err="1"/>
              <a:t>logic</a:t>
            </a:r>
            <a:r>
              <a:rPr lang="pt-BR" dirty="0"/>
              <a:t>.</a:t>
            </a:r>
          </a:p>
          <a:p>
            <a:r>
              <a:rPr lang="en-US" dirty="0" smtClean="0"/>
              <a:t>Enterprise </a:t>
            </a:r>
            <a:r>
              <a:rPr lang="en-US" dirty="0"/>
              <a:t>components can use </a:t>
            </a:r>
            <a:r>
              <a:rPr lang="en-US" dirty="0" smtClean="0"/>
              <a:t>container-provided services </a:t>
            </a:r>
            <a:r>
              <a:rPr lang="en-US" dirty="0"/>
              <a:t>such as presentation, security, </a:t>
            </a:r>
            <a:r>
              <a:rPr lang="en-US" dirty="0" smtClean="0"/>
              <a:t>transaction, persistence</a:t>
            </a:r>
            <a:r>
              <a:rPr lang="en-US" dirty="0"/>
              <a:t>, and life cycle management.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239408"/>
            <a:ext cx="61150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Robustez vs. 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35" y="1282789"/>
            <a:ext cx="7423865" cy="44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</a:t>
            </a:r>
            <a:r>
              <a:rPr lang="pt-BR" dirty="0"/>
              <a:t>HTTP </a:t>
            </a:r>
            <a:r>
              <a:rPr lang="pt-BR" dirty="0" err="1" smtClean="0"/>
              <a:t>Requests</a:t>
            </a:r>
            <a:r>
              <a:rPr lang="pt-BR" dirty="0" smtClean="0"/>
              <a:t> e Responses com </a:t>
            </a:r>
            <a:r>
              <a:rPr lang="pt-BR" dirty="0" err="1" smtClean="0"/>
              <a:t>Servlets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72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</a:t>
            </a:r>
            <a:r>
              <a:rPr lang="pt-BR" dirty="0"/>
              <a:t> Internet 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servlet API supports generic Internet services; that is, it </a:t>
            </a:r>
            <a:r>
              <a:rPr lang="en-US" dirty="0" smtClean="0"/>
              <a:t>supports services </a:t>
            </a:r>
            <a:r>
              <a:rPr lang="en-US" dirty="0"/>
              <a:t>that are not dependent on the HTTP protocol.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5" y="2473853"/>
            <a:ext cx="6963312" cy="41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Objetos de um </a:t>
            </a:r>
            <a:r>
              <a:rPr lang="pt-BR" dirty="0" err="1" smtClean="0"/>
              <a:t>Servlet</a:t>
            </a:r>
            <a:r>
              <a:rPr lang="pt-BR" dirty="0" smtClean="0"/>
              <a:t> Genérico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55" y="1928812"/>
            <a:ext cx="4895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0" y="932541"/>
            <a:ext cx="6311721" cy="53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 </a:t>
            </a:r>
            <a:r>
              <a:rPr lang="pt-BR" dirty="0" err="1"/>
              <a:t>Servlets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Programado para manipular o protocolo HTTP</a:t>
            </a:r>
          </a:p>
          <a:p>
            <a:pPr lvl="1"/>
            <a:r>
              <a:rPr lang="pt-BR" sz="2000" dirty="0" smtClean="0"/>
              <a:t>Métodos HTTP</a:t>
            </a:r>
          </a:p>
          <a:p>
            <a:r>
              <a:rPr lang="pt-BR" sz="2400" dirty="0"/>
              <a:t>HTTP </a:t>
            </a:r>
            <a:r>
              <a:rPr lang="pt-BR" sz="2400" dirty="0" err="1" smtClean="0"/>
              <a:t>Request</a:t>
            </a:r>
            <a:endParaRPr lang="pt-BR" sz="2400" dirty="0" smtClean="0"/>
          </a:p>
          <a:p>
            <a:pPr lvl="1"/>
            <a:r>
              <a:rPr lang="en-US" sz="2000" dirty="0"/>
              <a:t>The request stream acts as an envelope to the request URL and </a:t>
            </a:r>
            <a:r>
              <a:rPr lang="en-US" sz="2000" dirty="0" smtClean="0"/>
              <a:t>message body </a:t>
            </a:r>
            <a:r>
              <a:rPr lang="en-US" sz="2000" dirty="0"/>
              <a:t>of the HTTP client </a:t>
            </a:r>
            <a:r>
              <a:rPr lang="en-US" sz="2000" dirty="0" smtClean="0"/>
              <a:t>request</a:t>
            </a:r>
          </a:p>
          <a:p>
            <a:r>
              <a:rPr lang="pt-BR" sz="2400" dirty="0" smtClean="0"/>
              <a:t>HTTP Response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5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uma Requisição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6801"/>
            <a:ext cx="7670300" cy="40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HttpServlet</a:t>
            </a:r>
            <a:r>
              <a:rPr lang="pt-BR" dirty="0" smtClean="0"/>
              <a:t> Interface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40" y="3923361"/>
            <a:ext cx="7667625" cy="21526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28" y="1118264"/>
            <a:ext cx="3829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Informações Gerais</a:t>
            </a:r>
          </a:p>
          <a:p>
            <a:r>
              <a:rPr lang="pt-BR" sz="2800" dirty="0" smtClean="0"/>
              <a:t>O que é nosso curso</a:t>
            </a:r>
          </a:p>
          <a:p>
            <a:pPr lvl="1"/>
            <a:r>
              <a:rPr lang="pt-BR" sz="2400" dirty="0" smtClean="0"/>
              <a:t>Treinamento focado na Certificação 1Z0-899 (Java EE 6 Web </a:t>
            </a:r>
            <a:r>
              <a:rPr lang="pt-BR" sz="2400" dirty="0" err="1" smtClean="0"/>
              <a:t>Component</a:t>
            </a:r>
            <a:r>
              <a:rPr lang="pt-BR" sz="2400" dirty="0" smtClean="0"/>
              <a:t> </a:t>
            </a:r>
            <a:r>
              <a:rPr lang="pt-BR" sz="2400" dirty="0" err="1" smtClean="0"/>
              <a:t>Developer</a:t>
            </a:r>
            <a:r>
              <a:rPr lang="pt-BR" sz="2400" dirty="0" smtClean="0"/>
              <a:t> </a:t>
            </a:r>
            <a:r>
              <a:rPr lang="pt-BR" sz="2400" dirty="0" err="1" smtClean="0"/>
              <a:t>Certified</a:t>
            </a:r>
            <a:r>
              <a:rPr lang="pt-BR" sz="2400" dirty="0" smtClean="0"/>
              <a:t> Expert </a:t>
            </a:r>
            <a:r>
              <a:rPr lang="pt-BR" sz="2400" dirty="0" err="1" smtClean="0"/>
              <a:t>Exam</a:t>
            </a:r>
            <a:r>
              <a:rPr lang="pt-BR" sz="2400" dirty="0" smtClean="0"/>
              <a:t>)</a:t>
            </a:r>
          </a:p>
          <a:p>
            <a:r>
              <a:rPr lang="pt-BR" sz="2800" dirty="0" smtClean="0"/>
              <a:t>O que </a:t>
            </a:r>
            <a:r>
              <a:rPr lang="pt-BR" sz="2800" b="1" dirty="0" smtClean="0"/>
              <a:t>não</a:t>
            </a:r>
            <a:r>
              <a:rPr lang="pt-BR" sz="2800" dirty="0" smtClean="0"/>
              <a:t> é nosso curso</a:t>
            </a:r>
          </a:p>
          <a:p>
            <a:pPr lvl="1"/>
            <a:r>
              <a:rPr lang="pt-BR" sz="2400" dirty="0" smtClean="0"/>
              <a:t>Não é um “curso de mercado”</a:t>
            </a:r>
          </a:p>
        </p:txBody>
      </p:sp>
    </p:spTree>
    <p:extLst>
      <p:ext uri="{BB962C8B-B14F-4D97-AF65-F5344CB8AC3E}">
        <p14:creationId xmlns:p14="http://schemas.microsoft.com/office/powerpoint/2010/main" val="21164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um Response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32542"/>
            <a:ext cx="8067675" cy="51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HttpServletResponse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863" y="4458974"/>
            <a:ext cx="5657850" cy="9429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35" y="1390833"/>
            <a:ext cx="4419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GenericServlet</a:t>
            </a:r>
            <a:endParaRPr lang="pt-BR" dirty="0" smtClean="0"/>
          </a:p>
          <a:p>
            <a:r>
              <a:rPr lang="pt-BR" dirty="0" smtClean="0"/>
              <a:t>Criando um HTTP </a:t>
            </a:r>
            <a:r>
              <a:rPr lang="pt-BR" dirty="0" err="1" smtClean="0"/>
              <a:t>Servlet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9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Response </a:t>
            </a:r>
            <a:r>
              <a:rPr lang="pt-BR" dirty="0" err="1" smtClean="0"/>
              <a:t>Process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8019660" cy="40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Response </a:t>
            </a:r>
            <a:r>
              <a:rPr lang="pt-BR" dirty="0" err="1" smtClean="0"/>
              <a:t>Process</a:t>
            </a:r>
            <a:r>
              <a:rPr lang="pt-BR" dirty="0" smtClean="0"/>
              <a:t> (2)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447800"/>
            <a:ext cx="7772400" cy="420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0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and Response Process </a:t>
            </a:r>
            <a:r>
              <a:rPr lang="en-US" dirty="0" smtClean="0"/>
              <a:t>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447800"/>
            <a:ext cx="7772400" cy="41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and Response Process </a:t>
            </a:r>
            <a:r>
              <a:rPr lang="en-US" dirty="0" smtClean="0"/>
              <a:t>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774094" cy="41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Configure a </a:t>
            </a:r>
            <a:r>
              <a:rPr lang="pt-BR" dirty="0" err="1" smtClean="0"/>
              <a:t>Servlet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smtClean="0"/>
              <a:t>web.xml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file </a:t>
            </a:r>
            <a:r>
              <a:rPr lang="pt-BR" dirty="0" err="1" smtClean="0"/>
              <a:t>to</a:t>
            </a:r>
            <a:r>
              <a:rPr lang="pt-BR" dirty="0" smtClean="0"/>
              <a:t> configure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Servlet</a:t>
            </a:r>
            <a:r>
              <a:rPr lang="pt-BR" dirty="0"/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4553" y="2163651"/>
            <a:ext cx="8614893" cy="107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"/>
              </a:rPr>
              <a:t>&lt;</a:t>
            </a:r>
            <a:r>
              <a:rPr lang="pt-BR" sz="1600" dirty="0" err="1">
                <a:latin typeface="Courier"/>
              </a:rPr>
              <a:t>servlet</a:t>
            </a:r>
            <a:r>
              <a:rPr lang="pt-BR" sz="1600" dirty="0">
                <a:latin typeface="Courier"/>
              </a:rPr>
              <a:t>&gt;</a:t>
            </a:r>
          </a:p>
          <a:p>
            <a:r>
              <a:rPr lang="pt-BR" sz="1600" dirty="0" smtClean="0">
                <a:latin typeface="Courier"/>
              </a:rPr>
              <a:t>	&lt;</a:t>
            </a:r>
            <a:r>
              <a:rPr lang="pt-BR" sz="1600" dirty="0" err="1" smtClean="0">
                <a:latin typeface="Courier"/>
              </a:rPr>
              <a:t>servlet-name</a:t>
            </a:r>
            <a:r>
              <a:rPr lang="pt-BR" sz="1600" dirty="0" smtClean="0">
                <a:latin typeface="Courier"/>
              </a:rPr>
              <a:t>&gt;</a:t>
            </a:r>
            <a:r>
              <a:rPr lang="pt-BR" sz="1600" dirty="0" err="1" smtClean="0">
                <a:latin typeface="Courier"/>
              </a:rPr>
              <a:t>ProductList</a:t>
            </a:r>
            <a:r>
              <a:rPr lang="pt-BR" sz="1600" dirty="0" smtClean="0">
                <a:latin typeface="Courier"/>
              </a:rPr>
              <a:t>&lt;/</a:t>
            </a:r>
            <a:r>
              <a:rPr lang="pt-BR" sz="1600" dirty="0" err="1">
                <a:latin typeface="Courier"/>
              </a:rPr>
              <a:t>servlet-name</a:t>
            </a:r>
            <a:r>
              <a:rPr lang="pt-BR" sz="1600" dirty="0">
                <a:latin typeface="Courier"/>
              </a:rPr>
              <a:t>&gt;</a:t>
            </a:r>
          </a:p>
          <a:p>
            <a:r>
              <a:rPr lang="pt-BR" sz="1600" dirty="0" smtClean="0">
                <a:latin typeface="Courier"/>
              </a:rPr>
              <a:t>	&lt;</a:t>
            </a:r>
            <a:r>
              <a:rPr lang="pt-BR" sz="1600" dirty="0" err="1" smtClean="0">
                <a:latin typeface="Courier"/>
              </a:rPr>
              <a:t>servlet-class</a:t>
            </a:r>
            <a:r>
              <a:rPr lang="pt-BR" sz="1600" dirty="0" smtClean="0">
                <a:latin typeface="Courier"/>
              </a:rPr>
              <a:t>&gt;</a:t>
            </a:r>
            <a:r>
              <a:rPr lang="pt-BR" sz="1600" dirty="0" err="1" smtClean="0">
                <a:latin typeface="Courier"/>
              </a:rPr>
              <a:t>my.package.ProductListServlet</a:t>
            </a:r>
            <a:r>
              <a:rPr lang="pt-BR" sz="1600" dirty="0">
                <a:latin typeface="Courier"/>
              </a:rPr>
              <a:t>&lt;/</a:t>
            </a:r>
            <a:r>
              <a:rPr lang="pt-BR" sz="1600" dirty="0" err="1">
                <a:latin typeface="Courier"/>
              </a:rPr>
              <a:t>servlet-class</a:t>
            </a:r>
            <a:r>
              <a:rPr lang="pt-BR" sz="1600" dirty="0">
                <a:latin typeface="Courier"/>
              </a:rPr>
              <a:t>&gt;</a:t>
            </a:r>
          </a:p>
          <a:p>
            <a:r>
              <a:rPr lang="pt-BR" sz="1600" dirty="0">
                <a:latin typeface="Courier"/>
              </a:rPr>
              <a:t>&lt;/</a:t>
            </a:r>
            <a:r>
              <a:rPr lang="pt-BR" sz="1600" dirty="0" err="1">
                <a:latin typeface="Courier"/>
              </a:rPr>
              <a:t>servlet</a:t>
            </a:r>
            <a:r>
              <a:rPr lang="pt-BR" sz="1600" dirty="0">
                <a:latin typeface="Courier"/>
              </a:rPr>
              <a:t>&gt;</a:t>
            </a:r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4552" y="3418111"/>
            <a:ext cx="8614893" cy="107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"/>
              </a:rPr>
              <a:t>&lt;</a:t>
            </a:r>
            <a:r>
              <a:rPr lang="pt-BR" sz="1600" dirty="0" err="1">
                <a:latin typeface="Courier"/>
              </a:rPr>
              <a:t>servlet-mapping</a:t>
            </a:r>
            <a:r>
              <a:rPr lang="pt-BR" sz="1600" dirty="0">
                <a:latin typeface="Courier"/>
              </a:rPr>
              <a:t>&gt;</a:t>
            </a:r>
          </a:p>
          <a:p>
            <a:r>
              <a:rPr lang="pt-BR" sz="1600" dirty="0" smtClean="0">
                <a:latin typeface="Courier"/>
              </a:rPr>
              <a:t>	&lt;</a:t>
            </a:r>
            <a:r>
              <a:rPr lang="pt-BR" sz="1600" dirty="0" err="1" smtClean="0">
                <a:latin typeface="Courier"/>
              </a:rPr>
              <a:t>servlet-name</a:t>
            </a:r>
            <a:r>
              <a:rPr lang="pt-BR" sz="1600" dirty="0" smtClean="0">
                <a:latin typeface="Courier"/>
              </a:rPr>
              <a:t>&gt;</a:t>
            </a:r>
            <a:r>
              <a:rPr lang="pt-BR" sz="1600" dirty="0" err="1" smtClean="0">
                <a:latin typeface="Courier"/>
              </a:rPr>
              <a:t>ProductList</a:t>
            </a:r>
            <a:r>
              <a:rPr lang="pt-BR" sz="1600" dirty="0" smtClean="0">
                <a:latin typeface="Courier"/>
              </a:rPr>
              <a:t>&lt;/</a:t>
            </a:r>
            <a:r>
              <a:rPr lang="pt-BR" sz="1600" dirty="0" err="1">
                <a:latin typeface="Courier"/>
              </a:rPr>
              <a:t>servlet-name</a:t>
            </a:r>
            <a:r>
              <a:rPr lang="pt-BR" sz="1600" dirty="0">
                <a:latin typeface="Courier"/>
              </a:rPr>
              <a:t>&gt;</a:t>
            </a:r>
          </a:p>
          <a:p>
            <a:r>
              <a:rPr lang="pt-BR" sz="1600" dirty="0" smtClean="0">
                <a:latin typeface="Courier"/>
              </a:rPr>
              <a:t>	&lt;</a:t>
            </a:r>
            <a:r>
              <a:rPr lang="pt-BR" sz="1600" dirty="0" err="1">
                <a:latin typeface="Courier"/>
              </a:rPr>
              <a:t>url-pattern</a:t>
            </a:r>
            <a:r>
              <a:rPr lang="pt-BR" sz="1600" dirty="0">
                <a:latin typeface="Courier"/>
              </a:rPr>
              <a:t>&gt;</a:t>
            </a:r>
            <a:r>
              <a:rPr lang="pt-BR" sz="1600" b="1" dirty="0">
                <a:latin typeface="Courier-Bold"/>
              </a:rPr>
              <a:t>/</a:t>
            </a:r>
            <a:r>
              <a:rPr lang="pt-BR" sz="1600" b="1" dirty="0" err="1" smtClean="0">
                <a:latin typeface="Courier-Bold"/>
              </a:rPr>
              <a:t>list_products.view</a:t>
            </a:r>
            <a:r>
              <a:rPr lang="pt-BR" sz="1600" dirty="0">
                <a:latin typeface="Courier"/>
              </a:rPr>
              <a:t>&lt;/</a:t>
            </a:r>
            <a:r>
              <a:rPr lang="pt-BR" sz="1600" dirty="0" err="1">
                <a:latin typeface="Courier"/>
              </a:rPr>
              <a:t>url-pattern</a:t>
            </a:r>
            <a:r>
              <a:rPr lang="pt-BR" sz="1600" dirty="0">
                <a:latin typeface="Courier"/>
              </a:rPr>
              <a:t>&gt;</a:t>
            </a:r>
          </a:p>
          <a:p>
            <a:r>
              <a:rPr lang="pt-BR" sz="1600" dirty="0">
                <a:latin typeface="Courier"/>
              </a:rPr>
              <a:t>&lt;/</a:t>
            </a:r>
            <a:r>
              <a:rPr lang="pt-BR" sz="1600" dirty="0" err="1">
                <a:latin typeface="Courier"/>
              </a:rPr>
              <a:t>servlet-mapping</a:t>
            </a:r>
            <a:r>
              <a:rPr lang="pt-BR" sz="1600" dirty="0">
                <a:latin typeface="Courier"/>
              </a:rPr>
              <a:t>&gt;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867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Root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772400" cy="46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Application</a:t>
            </a:r>
            <a:r>
              <a:rPr lang="pt-BR" dirty="0" smtClean="0"/>
              <a:t> Deployment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WAR File </a:t>
            </a:r>
            <a:r>
              <a:rPr lang="pt-BR" dirty="0" err="1" smtClean="0"/>
              <a:t>Structure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58" y="2260778"/>
            <a:ext cx="7790283" cy="28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dos 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5968" y="1867434"/>
            <a:ext cx="282016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Introduction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Java </a:t>
            </a:r>
            <a:r>
              <a:rPr lang="pt-BR" b="1" dirty="0" err="1" smtClean="0"/>
              <a:t>Servlets</a:t>
            </a:r>
            <a:r>
              <a:rPr lang="pt-BR" b="1" dirty="0" smtClean="0"/>
              <a:t> </a:t>
            </a:r>
            <a:r>
              <a:rPr lang="pt-BR" b="1" dirty="0" err="1" smtClean="0"/>
              <a:t>and</a:t>
            </a:r>
            <a:r>
              <a:rPr lang="pt-BR" b="1" dirty="0" smtClean="0"/>
              <a:t> HTML/HTTP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15895" y="1867431"/>
            <a:ext cx="21372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Introduction to Java Server Pages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12931" y="1867431"/>
            <a:ext cx="21372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Implementing</a:t>
            </a:r>
            <a:r>
              <a:rPr lang="pt-BR" b="1" dirty="0" smtClean="0"/>
              <a:t> </a:t>
            </a:r>
            <a:r>
              <a:rPr lang="pt-BR" b="1" dirty="0" err="1" smtClean="0"/>
              <a:t>an</a:t>
            </a:r>
            <a:r>
              <a:rPr lang="pt-BR" b="1" dirty="0" smtClean="0"/>
              <a:t> MVC Design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03364" y="2783332"/>
            <a:ext cx="213727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Container facilities for servlets and JSPs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35968" y="2783333"/>
            <a:ext cx="21372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The </a:t>
            </a:r>
            <a:r>
              <a:rPr lang="pt-BR" b="1" dirty="0" err="1" smtClean="0"/>
              <a:t>servlet's</a:t>
            </a:r>
            <a:r>
              <a:rPr lang="pt-BR" b="1" dirty="0" smtClean="0"/>
              <a:t> </a:t>
            </a:r>
            <a:r>
              <a:rPr lang="pt-BR" b="1" dirty="0" err="1" smtClean="0"/>
              <a:t>environment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3617" y="2758604"/>
            <a:ext cx="21372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/>
              <a:t>More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b="1" dirty="0" err="1" smtClean="0"/>
              <a:t>facilities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35968" y="3890857"/>
            <a:ext cx="21372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Developing</a:t>
            </a:r>
            <a:r>
              <a:rPr lang="pt-BR" b="1" dirty="0" smtClean="0"/>
              <a:t> JSP </a:t>
            </a:r>
            <a:r>
              <a:rPr lang="pt-BR" b="1" dirty="0" err="1" smtClean="0"/>
              <a:t>pages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03364" y="3857704"/>
            <a:ext cx="213727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Developing JSP pages using custom tags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103617" y="3859154"/>
            <a:ext cx="21372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More Controller facilities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931779" y="4986155"/>
            <a:ext cx="21372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More options for the Model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503364" y="4972651"/>
            <a:ext cx="21372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Asynchronous web applications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103617" y="4972651"/>
            <a:ext cx="21372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Web application security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3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Discutir Tema</a:t>
            </a:r>
          </a:p>
          <a:p>
            <a:r>
              <a:rPr lang="pt-BR" dirty="0" smtClean="0"/>
              <a:t>Criar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3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Conhecimentos que Você Deve 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Conhecimento profundo da Linguagem JAVA</a:t>
            </a:r>
          </a:p>
          <a:p>
            <a:r>
              <a:rPr lang="pt-BR" sz="2800" dirty="0" smtClean="0"/>
              <a:t>Bom Conhecimento Sobre as principais </a:t>
            </a:r>
            <a:r>
              <a:rPr lang="pt-BR" sz="2800" dirty="0" err="1" smtClean="0"/>
              <a:t>APIs</a:t>
            </a:r>
            <a:r>
              <a:rPr lang="pt-BR" sz="2800" dirty="0" smtClean="0"/>
              <a:t> JAVA</a:t>
            </a:r>
          </a:p>
          <a:p>
            <a:r>
              <a:rPr lang="pt-BR" sz="2800" dirty="0" smtClean="0"/>
              <a:t>Bom Conhecimento Sobre Internet (HTTP em especial), HTML (e tecnologias que circundam o </a:t>
            </a:r>
            <a:r>
              <a:rPr lang="pt-BR" sz="2800" dirty="0" err="1" smtClean="0"/>
              <a:t>html</a:t>
            </a:r>
            <a:r>
              <a:rPr lang="pt-BR" sz="2800" dirty="0" smtClean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235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Tecnologias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 over HTTP</a:t>
            </a:r>
          </a:p>
          <a:p>
            <a:r>
              <a:rPr lang="pt-BR" dirty="0" smtClean="0"/>
              <a:t>Common Gateway Interface (CGI)</a:t>
            </a:r>
          </a:p>
          <a:p>
            <a:r>
              <a:rPr lang="pt-BR" dirty="0" err="1" smtClean="0"/>
              <a:t>Servlets</a:t>
            </a:r>
            <a:endParaRPr lang="pt-BR" dirty="0" smtClean="0"/>
          </a:p>
          <a:p>
            <a:r>
              <a:rPr lang="pt-BR" dirty="0" err="1" smtClean="0"/>
              <a:t>JavaServer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 (JSP) </a:t>
            </a:r>
            <a:r>
              <a:rPr lang="pt-BR" dirty="0" err="1" smtClean="0"/>
              <a:t>technology</a:t>
            </a:r>
            <a:endParaRPr lang="pt-BR" dirty="0" smtClean="0"/>
          </a:p>
          <a:p>
            <a:r>
              <a:rPr lang="pt-BR" dirty="0" smtClean="0"/>
              <a:t>JSP Standard </a:t>
            </a:r>
            <a:r>
              <a:rPr lang="pt-BR" dirty="0" err="1" smtClean="0"/>
              <a:t>Tag</a:t>
            </a:r>
            <a:r>
              <a:rPr lang="pt-BR" dirty="0" smtClean="0"/>
              <a:t> Library (JSTL)</a:t>
            </a:r>
          </a:p>
          <a:p>
            <a:r>
              <a:rPr lang="pt-BR" dirty="0" smtClean="0"/>
              <a:t>XML</a:t>
            </a:r>
          </a:p>
          <a:p>
            <a:r>
              <a:rPr lang="pt-BR" dirty="0" err="1" smtClean="0"/>
              <a:t>Struts</a:t>
            </a:r>
            <a:endParaRPr lang="pt-BR" dirty="0" smtClean="0"/>
          </a:p>
          <a:p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</a:p>
          <a:p>
            <a:r>
              <a:rPr lang="pt-BR" dirty="0"/>
              <a:t>e</a:t>
            </a:r>
            <a:r>
              <a:rPr lang="pt-BR" dirty="0" smtClean="0"/>
              <a:t>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1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Java EE </a:t>
            </a:r>
            <a:r>
              <a:rPr lang="pt-BR" sz="2400" dirty="0" err="1" smtClean="0"/>
              <a:t>is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industry</a:t>
            </a:r>
            <a:r>
              <a:rPr lang="pt-BR" sz="2400" dirty="0" smtClean="0"/>
              <a:t> standard for </a:t>
            </a:r>
            <a:r>
              <a:rPr lang="pt-BR" sz="2400" dirty="0" err="1" smtClean="0"/>
              <a:t>developing</a:t>
            </a:r>
            <a:r>
              <a:rPr lang="pt-BR" sz="2400" dirty="0"/>
              <a:t> </a:t>
            </a:r>
            <a:r>
              <a:rPr lang="pt-BR" sz="2400" dirty="0" err="1" smtClean="0"/>
              <a:t>portable</a:t>
            </a:r>
            <a:r>
              <a:rPr lang="pt-BR" sz="2400" dirty="0" smtClean="0"/>
              <a:t>, </a:t>
            </a:r>
            <a:r>
              <a:rPr lang="pt-BR" sz="2400" dirty="0" err="1" smtClean="0"/>
              <a:t>robust</a:t>
            </a:r>
            <a:r>
              <a:rPr lang="pt-BR" sz="2400" dirty="0" smtClean="0"/>
              <a:t>, </a:t>
            </a:r>
            <a:r>
              <a:rPr lang="pt-BR" sz="2400" dirty="0" err="1" smtClean="0"/>
              <a:t>scalable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secure</a:t>
            </a:r>
            <a:r>
              <a:rPr lang="pt-BR" sz="2400" dirty="0" smtClean="0"/>
              <a:t> server-</a:t>
            </a:r>
            <a:r>
              <a:rPr lang="pt-BR" sz="2400" dirty="0" err="1" smtClean="0"/>
              <a:t>side</a:t>
            </a:r>
            <a:r>
              <a:rPr lang="pt-BR" sz="2400" dirty="0" smtClean="0"/>
              <a:t> Java </a:t>
            </a:r>
            <a:r>
              <a:rPr lang="pt-BR" sz="2400" dirty="0" err="1" smtClean="0"/>
              <a:t>applications</a:t>
            </a:r>
            <a:r>
              <a:rPr lang="pt-BR" sz="2400" dirty="0" smtClean="0"/>
              <a:t>. Java EE </a:t>
            </a:r>
            <a:r>
              <a:rPr lang="pt-BR" sz="2400" dirty="0" err="1" smtClean="0"/>
              <a:t>is</a:t>
            </a:r>
            <a:r>
              <a:rPr lang="pt-BR" sz="2400" dirty="0" smtClean="0"/>
              <a:t> </a:t>
            </a:r>
            <a:r>
              <a:rPr lang="pt-BR" sz="2400" dirty="0" err="1" smtClean="0"/>
              <a:t>built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solid</a:t>
            </a:r>
            <a:r>
              <a:rPr lang="pt-BR" sz="2400" dirty="0" smtClean="0"/>
              <a:t> </a:t>
            </a:r>
            <a:r>
              <a:rPr lang="pt-BR" sz="2400" dirty="0" err="1" smtClean="0"/>
              <a:t>foundation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Java Platform, Standard </a:t>
            </a:r>
            <a:r>
              <a:rPr lang="pt-BR" sz="2400" dirty="0" err="1" smtClean="0"/>
              <a:t>Edition</a:t>
            </a:r>
            <a:r>
              <a:rPr lang="pt-BR" sz="2400" dirty="0" smtClean="0"/>
              <a:t> (Java SE).</a:t>
            </a:r>
          </a:p>
          <a:p>
            <a:r>
              <a:rPr lang="pt-BR" sz="2400" dirty="0" smtClean="0"/>
              <a:t>Java EE </a:t>
            </a:r>
            <a:r>
              <a:rPr lang="pt-BR" sz="2400" dirty="0" err="1" smtClean="0"/>
              <a:t>is</a:t>
            </a:r>
            <a:r>
              <a:rPr lang="pt-BR" sz="2400" dirty="0" smtClean="0"/>
              <a:t> a set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coordinated</a:t>
            </a:r>
            <a:r>
              <a:rPr lang="pt-BR" sz="2400" dirty="0" smtClean="0"/>
              <a:t> </a:t>
            </a:r>
            <a:r>
              <a:rPr lang="pt-BR" sz="2400" dirty="0" err="1" smtClean="0"/>
              <a:t>technologies</a:t>
            </a:r>
            <a:r>
              <a:rPr lang="pt-BR" sz="2400" dirty="0" smtClean="0"/>
              <a:t> </a:t>
            </a:r>
            <a:r>
              <a:rPr lang="pt-BR" sz="2400" dirty="0" err="1" smtClean="0"/>
              <a:t>which</a:t>
            </a:r>
            <a:r>
              <a:rPr lang="pt-BR" sz="2400" dirty="0"/>
              <a:t> </a:t>
            </a:r>
            <a:r>
              <a:rPr lang="pt-BR" sz="2400" dirty="0" smtClean="0"/>
              <a:t>includes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following</a:t>
            </a:r>
            <a:r>
              <a:rPr lang="pt-BR" sz="2400" dirty="0" smtClean="0"/>
              <a:t> web </a:t>
            </a:r>
            <a:r>
              <a:rPr lang="pt-BR" sz="2400" dirty="0" err="1" smtClean="0"/>
              <a:t>application</a:t>
            </a:r>
            <a:r>
              <a:rPr lang="pt-BR" sz="2400" dirty="0" smtClean="0"/>
              <a:t> </a:t>
            </a:r>
            <a:r>
              <a:rPr lang="pt-BR" sz="2400" dirty="0" err="1" smtClean="0"/>
              <a:t>technologies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smtClean="0"/>
              <a:t>Java </a:t>
            </a:r>
            <a:r>
              <a:rPr lang="pt-BR" sz="2000" dirty="0" err="1" smtClean="0"/>
              <a:t>Servlet</a:t>
            </a:r>
            <a:r>
              <a:rPr lang="pt-BR" sz="2000" dirty="0" smtClean="0"/>
              <a:t> (Java </a:t>
            </a:r>
            <a:r>
              <a:rPr lang="pt-BR" sz="2000" dirty="0" err="1" smtClean="0"/>
              <a:t>Specification</a:t>
            </a:r>
            <a:r>
              <a:rPr lang="pt-BR" sz="2000" dirty="0" smtClean="0"/>
              <a:t> </a:t>
            </a:r>
            <a:r>
              <a:rPr lang="pt-BR" sz="2000" dirty="0" err="1" smtClean="0"/>
              <a:t>Requests</a:t>
            </a:r>
            <a:r>
              <a:rPr lang="pt-BR" sz="2000" dirty="0" smtClean="0"/>
              <a:t> [JSR] 154)</a:t>
            </a:r>
          </a:p>
          <a:p>
            <a:pPr lvl="1"/>
            <a:r>
              <a:rPr lang="pt-BR" sz="2000" dirty="0" err="1" smtClean="0"/>
              <a:t>JavaServer</a:t>
            </a:r>
            <a:r>
              <a:rPr lang="pt-BR" sz="2000" dirty="0" smtClean="0"/>
              <a:t> </a:t>
            </a:r>
            <a:r>
              <a:rPr lang="pt-BR" sz="2000" dirty="0" err="1" smtClean="0"/>
              <a:t>Pages</a:t>
            </a:r>
            <a:r>
              <a:rPr lang="pt-BR" sz="2000" dirty="0" smtClean="0"/>
              <a:t> (JSR 245)</a:t>
            </a:r>
          </a:p>
          <a:p>
            <a:pPr lvl="1"/>
            <a:r>
              <a:rPr lang="pt-BR" sz="2000" dirty="0" err="1" smtClean="0"/>
              <a:t>JavaServer</a:t>
            </a:r>
            <a:r>
              <a:rPr lang="pt-BR" sz="2000" dirty="0" smtClean="0"/>
              <a:t> </a:t>
            </a:r>
            <a:r>
              <a:rPr lang="pt-BR" sz="2000" dirty="0" err="1" smtClean="0"/>
              <a:t>Pages</a:t>
            </a:r>
            <a:r>
              <a:rPr lang="pt-BR" sz="2000" dirty="0" smtClean="0"/>
              <a:t> Standard </a:t>
            </a:r>
            <a:r>
              <a:rPr lang="pt-BR" sz="2000" dirty="0" err="1" smtClean="0"/>
              <a:t>Tag</a:t>
            </a:r>
            <a:r>
              <a:rPr lang="pt-BR" sz="2000" dirty="0" smtClean="0"/>
              <a:t> Library (JSR 52)</a:t>
            </a:r>
          </a:p>
          <a:p>
            <a:pPr lvl="1"/>
            <a:r>
              <a:rPr lang="pt-BR" sz="2000" dirty="0" err="1" smtClean="0"/>
              <a:t>JavaServer</a:t>
            </a:r>
            <a:r>
              <a:rPr lang="pt-BR" sz="2000" dirty="0" smtClean="0"/>
              <a:t> Faces (JSR 252)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72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Sites </a:t>
            </a:r>
            <a:r>
              <a:rPr lang="pt-BR" dirty="0" err="1" smtClean="0"/>
              <a:t>and</a:t>
            </a:r>
            <a:r>
              <a:rPr lang="pt-BR" dirty="0" smtClean="0"/>
              <a:t> Web </a:t>
            </a:r>
            <a:r>
              <a:rPr lang="pt-BR" dirty="0" err="1"/>
              <a:t>Applications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site is a collection of static files, HTML pages, graphics, and various other files.</a:t>
            </a:r>
          </a:p>
          <a:p>
            <a:r>
              <a:rPr lang="en-US" dirty="0" smtClean="0"/>
              <a:t>A web application is a web site with dynamic functionality on the server.</a:t>
            </a:r>
          </a:p>
          <a:p>
            <a:r>
              <a:rPr lang="en-US" dirty="0" smtClean="0"/>
              <a:t>A web application run programs on the server, for example:</a:t>
            </a:r>
          </a:p>
          <a:p>
            <a:r>
              <a:rPr lang="en-US" dirty="0" smtClean="0"/>
              <a:t>A browser makes a request, to the server, for an HTML form.</a:t>
            </a:r>
          </a:p>
          <a:p>
            <a:r>
              <a:rPr lang="en-US" dirty="0" smtClean="0"/>
              <a:t>The server responds by sending the HTML form back to the browser in an HTTP request stream.</a:t>
            </a:r>
          </a:p>
          <a:p>
            <a:r>
              <a:rPr lang="en-US" dirty="0" smtClean="0"/>
              <a:t>Next, the browser sends another request, with data from the HTML form, to the server.</a:t>
            </a:r>
          </a:p>
          <a:p>
            <a:r>
              <a:rPr lang="en-US" dirty="0" smtClean="0"/>
              <a:t>The server passes the request and data to a program that responds by sending data back to the browser.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9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Execution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CGI </a:t>
            </a:r>
            <a:r>
              <a:rPr lang="pt-BR" dirty="0" err="1"/>
              <a:t>Programs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083" y="2383593"/>
            <a:ext cx="6437834" cy="28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liti_2004">
  <a:themeElements>
    <a:clrScheme name="qualiti_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ualiti_200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liti_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liti_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modelo_qualiti</Template>
  <TotalTime>1303</TotalTime>
  <Words>1028</Words>
  <Application>Microsoft Office PowerPoint</Application>
  <PresentationFormat>Apresentação na tela (4:3)</PresentationFormat>
  <Paragraphs>143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Courier</vt:lpstr>
      <vt:lpstr>Courier-Bold</vt:lpstr>
      <vt:lpstr>Times New Roman</vt:lpstr>
      <vt:lpstr>Trebuchet MS</vt:lpstr>
      <vt:lpstr>qualiti_2004</vt:lpstr>
      <vt:lpstr>Java Web para Certificação</vt:lpstr>
      <vt:lpstr>Sobre o Instrutor</vt:lpstr>
      <vt:lpstr>Sobre o Curso</vt:lpstr>
      <vt:lpstr>Visão Geral dos Módulos</vt:lpstr>
      <vt:lpstr>Conhecimentos que Você Deve Ter</vt:lpstr>
      <vt:lpstr>Introdução a Tecnologias Web</vt:lpstr>
      <vt:lpstr>JAVA EE</vt:lpstr>
      <vt:lpstr>Web Sites and Web Applications</vt:lpstr>
      <vt:lpstr>Execution of CGI Programs</vt:lpstr>
      <vt:lpstr>Execution of CGI Programs II</vt:lpstr>
      <vt:lpstr>Execution of Java Servlets</vt:lpstr>
      <vt:lpstr>Execution of Java Servlets (continued)</vt:lpstr>
      <vt:lpstr>Ciclo de Vida de uma Requisição</vt:lpstr>
      <vt:lpstr>Using Separate Processes or Using Threads</vt:lpstr>
      <vt:lpstr>Java Servlets</vt:lpstr>
      <vt:lpstr>JavaServer Pages™ Technology</vt:lpstr>
      <vt:lpstr>Concerns When Using Servlets and JSP™ Technology</vt:lpstr>
      <vt:lpstr>Concerns When Using Servlets and JSP Technology (continued)</vt:lpstr>
      <vt:lpstr>"Model 2 Architecture"</vt:lpstr>
      <vt:lpstr>Alguns Frameworks da “Model 2 Architecture”</vt:lpstr>
      <vt:lpstr>Java EE Containers</vt:lpstr>
      <vt:lpstr>Robustez vs. Complexidade</vt:lpstr>
      <vt:lpstr>Manipulando HTTP Requests e Responses com Servlets</vt:lpstr>
      <vt:lpstr>Generic Internet Services</vt:lpstr>
      <vt:lpstr>Estrutura de Objetos de um Servlet Genérico</vt:lpstr>
      <vt:lpstr>Exemplo</vt:lpstr>
      <vt:lpstr>HTTP Servlets</vt:lpstr>
      <vt:lpstr>Exemplo de uma Requisição HTTP</vt:lpstr>
      <vt:lpstr>HttpServlet Interface</vt:lpstr>
      <vt:lpstr>Exemplo de um Response HTTP</vt:lpstr>
      <vt:lpstr>Interface HttpServletResponse</vt:lpstr>
      <vt:lpstr>Demo</vt:lpstr>
      <vt:lpstr>Request and Response Process</vt:lpstr>
      <vt:lpstr>Request and Response Process (2)</vt:lpstr>
      <vt:lpstr>Request and Response Process (3)</vt:lpstr>
      <vt:lpstr>Request and Response Process (4)</vt:lpstr>
      <vt:lpstr>Configure a Servlet Definition</vt:lpstr>
      <vt:lpstr>Web Application Context Root</vt:lpstr>
      <vt:lpstr>Application Deployment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Thiago Burgo Belo</cp:lastModifiedBy>
  <cp:revision>43</cp:revision>
  <dcterms:created xsi:type="dcterms:W3CDTF">2013-02-19T17:16:45Z</dcterms:created>
  <dcterms:modified xsi:type="dcterms:W3CDTF">2013-03-06T00:53:10Z</dcterms:modified>
</cp:coreProperties>
</file>