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4" r:id="rId4"/>
    <p:sldId id="298" r:id="rId5"/>
    <p:sldId id="299" r:id="rId6"/>
    <p:sldId id="258" r:id="rId7"/>
    <p:sldId id="296" r:id="rId8"/>
    <p:sldId id="297" r:id="rId9"/>
    <p:sldId id="338" r:id="rId10"/>
    <p:sldId id="301" r:id="rId11"/>
    <p:sldId id="302" r:id="rId12"/>
    <p:sldId id="303" r:id="rId13"/>
    <p:sldId id="304" r:id="rId14"/>
    <p:sldId id="305" r:id="rId15"/>
    <p:sldId id="306" r:id="rId16"/>
    <p:sldId id="335" r:id="rId17"/>
    <p:sldId id="307" r:id="rId18"/>
    <p:sldId id="309" r:id="rId19"/>
    <p:sldId id="310" r:id="rId20"/>
    <p:sldId id="308" r:id="rId21"/>
    <p:sldId id="311" r:id="rId22"/>
    <p:sldId id="331" r:id="rId23"/>
    <p:sldId id="312" r:id="rId24"/>
    <p:sldId id="333" r:id="rId25"/>
    <p:sldId id="336" r:id="rId26"/>
    <p:sldId id="313" r:id="rId27"/>
    <p:sldId id="314" r:id="rId28"/>
    <p:sldId id="337" r:id="rId29"/>
    <p:sldId id="315" r:id="rId30"/>
    <p:sldId id="316" r:id="rId31"/>
    <p:sldId id="317" r:id="rId32"/>
    <p:sldId id="318" r:id="rId33"/>
    <p:sldId id="319" r:id="rId34"/>
    <p:sldId id="327" r:id="rId35"/>
    <p:sldId id="328" r:id="rId36"/>
    <p:sldId id="320" r:id="rId37"/>
    <p:sldId id="321" r:id="rId38"/>
    <p:sldId id="329" r:id="rId39"/>
    <p:sldId id="330" r:id="rId40"/>
    <p:sldId id="332" r:id="rId41"/>
    <p:sldId id="322" r:id="rId42"/>
    <p:sldId id="323" r:id="rId43"/>
    <p:sldId id="324" r:id="rId44"/>
    <p:sldId id="339" r:id="rId45"/>
    <p:sldId id="325" r:id="rId46"/>
    <p:sldId id="326" r:id="rId47"/>
    <p:sldId id="340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pa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75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315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34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CCE6D5"/>
                </a:solidFill>
              </a:defRPr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7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97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72300" y="-50800"/>
            <a:ext cx="2095500" cy="6223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-50800"/>
            <a:ext cx="6134100" cy="62230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17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50800"/>
            <a:ext cx="7772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9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50800"/>
            <a:ext cx="7772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86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86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47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32658"/>
            <a:ext cx="7772400" cy="965200"/>
          </a:xfrm>
        </p:spPr>
        <p:txBody>
          <a:bodyPr/>
          <a:lstStyle>
            <a:lvl1pPr>
              <a:defRPr sz="27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60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52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1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74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68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6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6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lo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3813"/>
            <a:ext cx="9182100" cy="690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-50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 estilo do título mestre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346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0" y="64262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75" b="1" smtClean="0">
                <a:solidFill>
                  <a:srgbClr val="969696"/>
                </a:solidFill>
                <a:latin typeface="Trebuchet MS" panose="020B0603020202020204" pitchFamily="34" charset="0"/>
              </a:defRPr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 rot="-5400000">
            <a:off x="7872990" y="3617440"/>
            <a:ext cx="2310248" cy="19620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pt-BR" sz="675" smtClean="0">
                <a:solidFill>
                  <a:schemeClr val="bg2"/>
                </a:solidFill>
                <a:latin typeface="Trebuchet MS" pitchFamily="34" charset="0"/>
              </a:rPr>
              <a:t>Copyright </a:t>
            </a:r>
            <a:r>
              <a:rPr lang="pt-BR" sz="675" smtClean="0">
                <a:solidFill>
                  <a:schemeClr val="bg2"/>
                </a:solidFill>
                <a:latin typeface="Trebuchet MS" pitchFamily="34" charset="0"/>
                <a:cs typeface="Times New Roman" pitchFamily="18" charset="0"/>
              </a:rPr>
              <a:t>© 2003 Qualiti. Todos os direitos reservados.</a:t>
            </a:r>
            <a:endParaRPr lang="pt-BR" sz="675" smtClean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6427789" y="6230939"/>
            <a:ext cx="1495922" cy="219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pt-BR" sz="825" b="1" smtClean="0">
                <a:solidFill>
                  <a:srgbClr val="008673"/>
                </a:solidFill>
                <a:latin typeface="Trebuchet MS" pitchFamily="34" charset="0"/>
              </a:rPr>
              <a:t>Qualiti Software Processes</a:t>
            </a:r>
          </a:p>
        </p:txBody>
      </p:sp>
      <p:sp>
        <p:nvSpPr>
          <p:cNvPr id="134657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008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75" b="1">
                <a:solidFill>
                  <a:srgbClr val="969696"/>
                </a:solidFill>
                <a:latin typeface="+mn-lt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8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2pPr>
      <a:lvl3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3pPr>
      <a:lvl4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4pPr>
      <a:lvl5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5pPr>
      <a:lvl6pPr marL="3429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6pPr>
      <a:lvl7pPr marL="6858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7pPr>
      <a:lvl8pPr marL="10287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8pPr>
      <a:lvl9pPr marL="13716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6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60000"/>
        <a:buChar char="­"/>
        <a:defRPr sz="18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Servlet</a:t>
            </a:r>
            <a:r>
              <a:rPr lang="pt-BR" dirty="0" smtClean="0"/>
              <a:t> </a:t>
            </a:r>
            <a:r>
              <a:rPr lang="pt-BR" dirty="0" err="1" smtClean="0"/>
              <a:t>Contexts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3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Obtaining</a:t>
            </a:r>
            <a:r>
              <a:rPr lang="pt-BR" b="0" dirty="0"/>
              <a:t> </a:t>
            </a:r>
            <a:r>
              <a:rPr lang="pt-BR" b="0" dirty="0" err="1"/>
              <a:t>Context</a:t>
            </a:r>
            <a:r>
              <a:rPr lang="pt-BR" b="0" dirty="0"/>
              <a:t> </a:t>
            </a:r>
            <a:r>
              <a:rPr lang="pt-BR" b="0" dirty="0" err="1" smtClean="0"/>
              <a:t>Information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800" dirty="0" err="1"/>
              <a:t>String</a:t>
            </a:r>
            <a:r>
              <a:rPr lang="pt-BR" sz="2800" dirty="0"/>
              <a:t> </a:t>
            </a:r>
            <a:r>
              <a:rPr lang="pt-BR" sz="2800" dirty="0" err="1"/>
              <a:t>getServletContextName</a:t>
            </a:r>
            <a:r>
              <a:rPr lang="pt-BR" sz="2800" dirty="0" smtClean="0"/>
              <a:t>()</a:t>
            </a:r>
            <a:endParaRPr lang="pt-BR" sz="2800" dirty="0"/>
          </a:p>
          <a:p>
            <a:r>
              <a:rPr lang="pt-BR" sz="2800" dirty="0" err="1"/>
              <a:t>String</a:t>
            </a:r>
            <a:r>
              <a:rPr lang="pt-BR" sz="2800" dirty="0"/>
              <a:t> </a:t>
            </a:r>
            <a:r>
              <a:rPr lang="pt-BR" sz="2800" dirty="0" err="1"/>
              <a:t>getRealPath</a:t>
            </a:r>
            <a:r>
              <a:rPr lang="pt-BR" sz="2800" dirty="0"/>
              <a:t>(</a:t>
            </a:r>
            <a:r>
              <a:rPr lang="pt-BR" sz="2800" dirty="0" err="1"/>
              <a:t>String</a:t>
            </a:r>
            <a:r>
              <a:rPr lang="pt-BR" sz="2800" dirty="0"/>
              <a:t> path)</a:t>
            </a:r>
          </a:p>
          <a:p>
            <a:r>
              <a:rPr lang="pt-BR" sz="2800" dirty="0"/>
              <a:t>Set </a:t>
            </a:r>
            <a:r>
              <a:rPr lang="pt-BR" sz="2800" dirty="0" err="1"/>
              <a:t>getResourcePaths</a:t>
            </a:r>
            <a:r>
              <a:rPr lang="pt-BR" sz="2800" dirty="0"/>
              <a:t>(</a:t>
            </a:r>
            <a:r>
              <a:rPr lang="pt-BR" sz="2800" dirty="0" err="1"/>
              <a:t>String</a:t>
            </a:r>
            <a:r>
              <a:rPr lang="pt-BR" sz="2800" dirty="0"/>
              <a:t> path</a:t>
            </a:r>
            <a:r>
              <a:rPr lang="pt-BR" sz="2800" dirty="0" smtClean="0"/>
              <a:t>)</a:t>
            </a:r>
          </a:p>
          <a:p>
            <a:r>
              <a:rPr lang="pt-BR" sz="2800" dirty="0" err="1"/>
              <a:t>ServletContext</a:t>
            </a:r>
            <a:r>
              <a:rPr lang="pt-BR" sz="2800" dirty="0"/>
              <a:t> </a:t>
            </a:r>
            <a:r>
              <a:rPr lang="pt-BR" sz="2800" dirty="0" err="1"/>
              <a:t>getServletContext</a:t>
            </a:r>
            <a:r>
              <a:rPr lang="pt-BR" sz="2800" dirty="0"/>
              <a:t>(</a:t>
            </a:r>
            <a:r>
              <a:rPr lang="pt-BR" sz="2800" dirty="0" err="1"/>
              <a:t>String</a:t>
            </a:r>
            <a:r>
              <a:rPr lang="pt-BR" sz="2800" dirty="0"/>
              <a:t> </a:t>
            </a:r>
            <a:r>
              <a:rPr lang="pt-BR" sz="2800" dirty="0" err="1"/>
              <a:t>appUrl</a:t>
            </a:r>
            <a:r>
              <a:rPr lang="pt-BR" sz="2800" dirty="0"/>
              <a:t>)</a:t>
            </a:r>
            <a:endParaRPr lang="pt-BR" sz="2800" dirty="0" smtClean="0"/>
          </a:p>
          <a:p>
            <a:pPr lvl="1"/>
            <a:r>
              <a:rPr lang="en-US" sz="2500" dirty="0" err="1"/>
              <a:t>Acces</a:t>
            </a:r>
            <a:r>
              <a:rPr lang="en-US" sz="2500" dirty="0"/>
              <a:t> </a:t>
            </a:r>
            <a:r>
              <a:rPr lang="en-US" sz="2500" dirty="0" err="1"/>
              <a:t>ServletContext</a:t>
            </a:r>
            <a:r>
              <a:rPr lang="en-US" sz="2500" dirty="0"/>
              <a:t> of </a:t>
            </a:r>
            <a:r>
              <a:rPr lang="en-US" sz="2500" b="1" dirty="0"/>
              <a:t>other applications</a:t>
            </a:r>
            <a:r>
              <a:rPr lang="en-US" sz="2500" dirty="0"/>
              <a:t> </a:t>
            </a:r>
            <a:endParaRPr lang="en-US" sz="2500" dirty="0" smtClean="0"/>
          </a:p>
          <a:p>
            <a:pPr lvl="1"/>
            <a:r>
              <a:rPr lang="en-US" sz="2500" dirty="0" smtClean="0"/>
              <a:t>Must </a:t>
            </a:r>
            <a:r>
              <a:rPr lang="en-US" sz="2500" dirty="0"/>
              <a:t>begin </a:t>
            </a:r>
            <a:r>
              <a:rPr lang="en-US" sz="2500" dirty="0" smtClean="0"/>
              <a:t>with "/"</a:t>
            </a:r>
            <a:r>
              <a:rPr lang="en-US" sz="2500" kern="0" dirty="0" smtClean="0"/>
              <a:t/>
            </a:r>
            <a:br>
              <a:rPr lang="en-US" sz="2500" kern="0" dirty="0" smtClean="0"/>
            </a:br>
            <a:endParaRPr lang="pt-BR" kern="0" dirty="0" smtClean="0"/>
          </a:p>
        </p:txBody>
      </p:sp>
    </p:spTree>
    <p:extLst>
      <p:ext uri="{BB962C8B-B14F-4D97-AF65-F5344CB8AC3E}">
        <p14:creationId xmlns:p14="http://schemas.microsoft.com/office/powerpoint/2010/main" val="40796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Accessing</a:t>
            </a:r>
            <a:r>
              <a:rPr lang="pt-BR" b="0" dirty="0"/>
              <a:t> </a:t>
            </a:r>
            <a:r>
              <a:rPr lang="pt-BR" b="0" dirty="0" err="1"/>
              <a:t>Static</a:t>
            </a:r>
            <a:r>
              <a:rPr lang="pt-BR" b="0" dirty="0"/>
              <a:t> </a:t>
            </a:r>
            <a:r>
              <a:rPr lang="pt-BR" b="0" dirty="0" err="1"/>
              <a:t>Resources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800" dirty="0" smtClean="0"/>
              <a:t>URL </a:t>
            </a:r>
            <a:r>
              <a:rPr lang="pt-BR" sz="2800" dirty="0" err="1"/>
              <a:t>getResource</a:t>
            </a:r>
            <a:r>
              <a:rPr lang="pt-BR" sz="2800" dirty="0"/>
              <a:t>(</a:t>
            </a:r>
            <a:r>
              <a:rPr lang="pt-BR" sz="2800" dirty="0" err="1"/>
              <a:t>String</a:t>
            </a:r>
            <a:r>
              <a:rPr lang="pt-BR" sz="2800" dirty="0"/>
              <a:t> path</a:t>
            </a:r>
            <a:r>
              <a:rPr lang="pt-BR" sz="2800" dirty="0" smtClean="0"/>
              <a:t>)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 err="1" smtClean="0"/>
              <a:t>InputStream</a:t>
            </a:r>
            <a:r>
              <a:rPr lang="pt-BR" sz="2800" dirty="0" smtClean="0"/>
              <a:t> </a:t>
            </a:r>
            <a:r>
              <a:rPr lang="pt-BR" sz="2800" dirty="0" err="1"/>
              <a:t>getResourceAsStream</a:t>
            </a:r>
            <a:r>
              <a:rPr lang="pt-BR" sz="2800" dirty="0"/>
              <a:t>(</a:t>
            </a:r>
            <a:r>
              <a:rPr lang="pt-BR" sz="2800" dirty="0" err="1"/>
              <a:t>String</a:t>
            </a:r>
            <a:r>
              <a:rPr lang="pt-BR" sz="2800" dirty="0"/>
              <a:t> path</a:t>
            </a:r>
            <a:r>
              <a:rPr lang="pt-BR" sz="2800" dirty="0" smtClean="0"/>
              <a:t>)</a:t>
            </a:r>
            <a:r>
              <a:rPr lang="en-US" sz="2500" kern="0" dirty="0" smtClean="0"/>
              <a:t/>
            </a:r>
            <a:br>
              <a:rPr lang="en-US" sz="2500" kern="0" dirty="0" smtClean="0"/>
            </a:br>
            <a:endParaRPr lang="pt-BR" kern="0" dirty="0" smtClean="0"/>
          </a:p>
        </p:txBody>
      </p:sp>
    </p:spTree>
    <p:extLst>
      <p:ext uri="{BB962C8B-B14F-4D97-AF65-F5344CB8AC3E}">
        <p14:creationId xmlns:p14="http://schemas.microsoft.com/office/powerpoint/2010/main" val="33211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Obtaining MIME type for the resource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800" dirty="0" err="1"/>
              <a:t>String</a:t>
            </a:r>
            <a:r>
              <a:rPr lang="pt-BR" sz="2800" dirty="0"/>
              <a:t> </a:t>
            </a:r>
            <a:r>
              <a:rPr lang="pt-BR" sz="2800" dirty="0" err="1"/>
              <a:t>getMimeType</a:t>
            </a:r>
            <a:r>
              <a:rPr lang="pt-BR" sz="2800" dirty="0"/>
              <a:t>(</a:t>
            </a:r>
            <a:r>
              <a:rPr lang="pt-BR" sz="2800" dirty="0" err="1"/>
              <a:t>String</a:t>
            </a:r>
            <a:r>
              <a:rPr lang="pt-BR" sz="2800" dirty="0"/>
              <a:t> path)</a:t>
            </a:r>
            <a:r>
              <a:rPr lang="en-US" sz="2500" kern="0" dirty="0" smtClean="0"/>
              <a:t/>
            </a:r>
            <a:br>
              <a:rPr lang="en-US" sz="2500" kern="0" dirty="0" smtClean="0"/>
            </a:br>
            <a:endParaRPr lang="pt-BR" kern="0" dirty="0" smtClean="0"/>
          </a:p>
        </p:txBody>
      </p:sp>
    </p:spTree>
    <p:extLst>
      <p:ext uri="{BB962C8B-B14F-4D97-AF65-F5344CB8AC3E}">
        <p14:creationId xmlns:p14="http://schemas.microsoft.com/office/powerpoint/2010/main" val="6253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Obtaining</a:t>
            </a:r>
            <a:r>
              <a:rPr lang="pt-BR" b="0" dirty="0"/>
              <a:t> </a:t>
            </a:r>
            <a:r>
              <a:rPr lang="pt-BR" b="0" dirty="0" err="1"/>
              <a:t>RequestDispatchers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err="1"/>
              <a:t>RequestDispatcher</a:t>
            </a:r>
            <a:r>
              <a:rPr lang="en-US" sz="2400" dirty="0"/>
              <a:t> </a:t>
            </a:r>
            <a:r>
              <a:rPr lang="en-US" sz="2400" dirty="0" err="1"/>
              <a:t>getRequestDispatcher</a:t>
            </a:r>
            <a:r>
              <a:rPr lang="en-US" sz="2400" dirty="0"/>
              <a:t>(String path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RequestDispatcher</a:t>
            </a:r>
            <a:r>
              <a:rPr lang="en-US" sz="2400" dirty="0"/>
              <a:t> </a:t>
            </a:r>
            <a:r>
              <a:rPr lang="en-US" sz="2400" dirty="0" err="1"/>
              <a:t>getNamedDispatcher</a:t>
            </a:r>
            <a:r>
              <a:rPr lang="en-US" sz="2400" dirty="0"/>
              <a:t>(String name)</a:t>
            </a:r>
            <a:r>
              <a:rPr lang="en-US" sz="2500" kern="0" dirty="0" smtClean="0"/>
              <a:t/>
            </a:r>
            <a:br>
              <a:rPr lang="en-US" sz="2500" kern="0" dirty="0" smtClean="0"/>
            </a:br>
            <a:endParaRPr lang="pt-BR" kern="0" dirty="0" smtClean="0"/>
          </a:p>
        </p:txBody>
      </p:sp>
    </p:spTree>
    <p:extLst>
      <p:ext uri="{BB962C8B-B14F-4D97-AF65-F5344CB8AC3E}">
        <p14:creationId xmlns:p14="http://schemas.microsoft.com/office/powerpoint/2010/main" val="40345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Context</a:t>
            </a:r>
            <a:r>
              <a:rPr lang="pt-BR" b="0" dirty="0"/>
              <a:t> </a:t>
            </a:r>
            <a:r>
              <a:rPr lang="pt-BR" b="0" dirty="0" err="1"/>
              <a:t>Initialisation</a:t>
            </a:r>
            <a:r>
              <a:rPr lang="pt-BR" b="0" dirty="0"/>
              <a:t> </a:t>
            </a:r>
            <a:r>
              <a:rPr lang="pt-BR" b="0" dirty="0" err="1"/>
              <a:t>Parameters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String </a:t>
            </a:r>
            <a:r>
              <a:rPr lang="en-US" sz="2400" dirty="0" err="1"/>
              <a:t>getInitParameter</a:t>
            </a:r>
            <a:r>
              <a:rPr lang="en-US" sz="2400" dirty="0"/>
              <a:t>(String name)</a:t>
            </a:r>
          </a:p>
          <a:p>
            <a:r>
              <a:rPr lang="en-US" sz="2400" dirty="0"/>
              <a:t>Enumeration </a:t>
            </a:r>
            <a:r>
              <a:rPr lang="en-US" sz="2400" dirty="0" err="1"/>
              <a:t>getInitParameterNames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62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/>
              <a:t>DEMO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err="1"/>
              <a:t>Obtaining</a:t>
            </a:r>
            <a:r>
              <a:rPr lang="pt-BR" sz="2400" dirty="0"/>
              <a:t> </a:t>
            </a:r>
            <a:r>
              <a:rPr lang="pt-BR" sz="2400" dirty="0" err="1"/>
              <a:t>Context</a:t>
            </a:r>
            <a:r>
              <a:rPr lang="pt-BR" sz="2400" dirty="0"/>
              <a:t> </a:t>
            </a:r>
            <a:r>
              <a:rPr lang="pt-BR" sz="2400" dirty="0" err="1" smtClean="0"/>
              <a:t>Information</a:t>
            </a:r>
            <a:endParaRPr lang="pt-BR" sz="2400" dirty="0" smtClean="0"/>
          </a:p>
          <a:p>
            <a:r>
              <a:rPr lang="pt-BR" sz="2400" dirty="0" err="1"/>
              <a:t>Accessing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 smtClean="0"/>
              <a:t>Resources</a:t>
            </a:r>
            <a:endParaRPr lang="pt-BR" sz="2400" dirty="0" smtClean="0"/>
          </a:p>
          <a:p>
            <a:r>
              <a:rPr lang="en-US" sz="2400" dirty="0"/>
              <a:t>Obtaining MIME type for the </a:t>
            </a:r>
            <a:r>
              <a:rPr lang="en-US" sz="2400" dirty="0" smtClean="0"/>
              <a:t>resource</a:t>
            </a:r>
          </a:p>
          <a:p>
            <a:r>
              <a:rPr lang="pt-BR" sz="2400" dirty="0" err="1"/>
              <a:t>Obtaining</a:t>
            </a:r>
            <a:r>
              <a:rPr lang="pt-BR" sz="2400" dirty="0"/>
              <a:t> </a:t>
            </a:r>
            <a:r>
              <a:rPr lang="pt-BR" sz="2400" dirty="0" err="1" smtClean="0"/>
              <a:t>RequestDispatchers</a:t>
            </a:r>
            <a:endParaRPr lang="pt-BR" sz="2400" dirty="0" smtClean="0"/>
          </a:p>
          <a:p>
            <a:r>
              <a:rPr lang="pt-BR" sz="2400" dirty="0" err="1"/>
              <a:t>Context</a:t>
            </a:r>
            <a:r>
              <a:rPr lang="pt-BR" sz="2400" dirty="0"/>
              <a:t> </a:t>
            </a:r>
            <a:r>
              <a:rPr lang="pt-BR" sz="2400" dirty="0" err="1"/>
              <a:t>Initialisation</a:t>
            </a:r>
            <a:r>
              <a:rPr lang="pt-BR" sz="2400" dirty="0"/>
              <a:t> </a:t>
            </a:r>
            <a:r>
              <a:rPr lang="pt-BR" sz="2400" dirty="0" err="1"/>
              <a:t>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6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504" y="2812576"/>
            <a:ext cx="7772400" cy="1227161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 err="1" smtClean="0"/>
              <a:t>ServletConfig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219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ServletConfig</a:t>
            </a:r>
            <a:r>
              <a:rPr lang="pt-BR" b="0" dirty="0" smtClean="0"/>
              <a:t> 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err="1" smtClean="0"/>
              <a:t>Used</a:t>
            </a:r>
            <a:r>
              <a:rPr lang="pt-BR" sz="2400" dirty="0" smtClean="0"/>
              <a:t> </a:t>
            </a:r>
            <a:r>
              <a:rPr lang="pt-BR" sz="2400" dirty="0" err="1" smtClean="0"/>
              <a:t>to</a:t>
            </a:r>
            <a:r>
              <a:rPr lang="pt-BR" sz="2400" dirty="0" smtClean="0"/>
              <a:t> </a:t>
            </a:r>
            <a:r>
              <a:rPr lang="pt-BR" sz="2400" dirty="0" err="1" smtClean="0"/>
              <a:t>access</a:t>
            </a:r>
            <a:r>
              <a:rPr lang="pt-BR" sz="2400" dirty="0" smtClean="0"/>
              <a:t> </a:t>
            </a:r>
            <a:r>
              <a:rPr lang="pt-BR" sz="2400" dirty="0" err="1" smtClean="0"/>
              <a:t>configuration</a:t>
            </a:r>
            <a:r>
              <a:rPr lang="pt-BR" sz="2400" dirty="0" smtClean="0"/>
              <a:t> </a:t>
            </a:r>
            <a:r>
              <a:rPr lang="pt-BR" sz="2400" dirty="0" err="1" smtClean="0"/>
              <a:t>information</a:t>
            </a:r>
            <a:r>
              <a:rPr lang="pt-BR" sz="2400" dirty="0" smtClean="0"/>
              <a:t> for </a:t>
            </a:r>
            <a:r>
              <a:rPr lang="pt-BR" sz="2400" dirty="0" err="1" smtClean="0"/>
              <a:t>each</a:t>
            </a:r>
            <a:r>
              <a:rPr lang="pt-BR" sz="2400" dirty="0" smtClean="0"/>
              <a:t> individual </a:t>
            </a:r>
            <a:r>
              <a:rPr lang="pt-BR" sz="2400" dirty="0" err="1" smtClean="0"/>
              <a:t>servlet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err="1" smtClean="0"/>
              <a:t>An</a:t>
            </a:r>
            <a:r>
              <a:rPr lang="pt-BR" sz="2400" dirty="0" smtClean="0"/>
              <a:t> </a:t>
            </a:r>
            <a:r>
              <a:rPr lang="pt-BR" sz="2400" dirty="0" err="1" smtClean="0"/>
              <a:t>ServletConfig</a:t>
            </a:r>
            <a:r>
              <a:rPr lang="pt-BR" sz="2400" dirty="0" smtClean="0"/>
              <a:t> </a:t>
            </a:r>
            <a:r>
              <a:rPr lang="pt-BR" sz="2400" dirty="0" err="1" smtClean="0"/>
              <a:t>instance</a:t>
            </a:r>
            <a:r>
              <a:rPr lang="pt-BR" sz="2400" dirty="0" smtClean="0"/>
              <a:t> </a:t>
            </a:r>
            <a:r>
              <a:rPr lang="pt-BR" sz="2400" dirty="0" err="1" smtClean="0"/>
              <a:t>is</a:t>
            </a:r>
            <a:r>
              <a:rPr lang="pt-BR" sz="2400" dirty="0" smtClean="0"/>
              <a:t> </a:t>
            </a:r>
            <a:r>
              <a:rPr lang="pt-BR" sz="2400" dirty="0" err="1" smtClean="0"/>
              <a:t>created</a:t>
            </a:r>
            <a:r>
              <a:rPr lang="pt-BR" sz="2400" dirty="0" smtClean="0"/>
              <a:t> </a:t>
            </a:r>
            <a:r>
              <a:rPr lang="pt-BR" sz="2400" dirty="0" err="1" smtClean="0"/>
              <a:t>by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web container for </a:t>
            </a:r>
            <a:r>
              <a:rPr lang="pt-BR" sz="2400" dirty="0" err="1" smtClean="0"/>
              <a:t>each</a:t>
            </a:r>
            <a:r>
              <a:rPr lang="pt-BR" sz="2400" dirty="0" smtClean="0"/>
              <a:t> </a:t>
            </a:r>
            <a:r>
              <a:rPr lang="pt-BR" sz="2400" dirty="0" err="1" smtClean="0"/>
              <a:t>servlet</a:t>
            </a:r>
            <a:r>
              <a:rPr lang="pt-BR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ServletConfig</a:t>
            </a:r>
            <a:r>
              <a:rPr lang="pt-BR" b="0" dirty="0" smtClean="0"/>
              <a:t> Interface - </a:t>
            </a:r>
            <a:r>
              <a:rPr lang="en-US" b="0" dirty="0"/>
              <a:t>How to get the </a:t>
            </a:r>
            <a:r>
              <a:rPr lang="en-US" b="0" dirty="0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/>
              <a:t>getServletConfig</a:t>
            </a:r>
            <a:r>
              <a:rPr lang="en-US" sz="2800" b="1" dirty="0" smtClean="0"/>
              <a:t>() </a:t>
            </a:r>
            <a:r>
              <a:rPr lang="en-US" sz="2800" b="1" dirty="0"/>
              <a:t>method</a:t>
            </a:r>
            <a:r>
              <a:rPr lang="en-US" sz="2800" dirty="0"/>
              <a:t> of </a:t>
            </a:r>
            <a:r>
              <a:rPr lang="en-US" sz="2800" dirty="0" smtClean="0"/>
              <a:t>Servlet </a:t>
            </a:r>
            <a:r>
              <a:rPr lang="en-US" sz="2800" dirty="0"/>
              <a:t>interface returns the object of </a:t>
            </a:r>
            <a:r>
              <a:rPr lang="en-US" sz="2800" dirty="0" err="1" smtClean="0"/>
              <a:t>ServletConfig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49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ServletConfig</a:t>
            </a:r>
            <a:r>
              <a:rPr lang="pt-BR" b="0" dirty="0" smtClean="0"/>
              <a:t> Interface - </a:t>
            </a:r>
            <a:r>
              <a:rPr lang="en-US" b="0" dirty="0"/>
              <a:t>How to get the </a:t>
            </a:r>
            <a:r>
              <a:rPr lang="en-US" b="0" dirty="0" smtClean="0"/>
              <a:t>object (Example)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899" y="2280314"/>
            <a:ext cx="8488907" cy="227803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ServletConfig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getServletConfig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37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504" y="2812576"/>
            <a:ext cx="7772400" cy="1227161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 err="1"/>
              <a:t>ServletContext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14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</a:t>
            </a:r>
            <a:r>
              <a:rPr lang="pt-BR" b="0" dirty="0" smtClean="0"/>
              <a:t> </a:t>
            </a:r>
            <a:r>
              <a:rPr lang="pt-BR" b="0" dirty="0" err="1" smtClean="0"/>
              <a:t>Names</a:t>
            </a:r>
            <a:r>
              <a:rPr lang="pt-BR" b="0" dirty="0" smtClean="0"/>
              <a:t> </a:t>
            </a:r>
            <a:r>
              <a:rPr lang="pt-BR" b="0" dirty="0" err="1" smtClean="0"/>
              <a:t>and</a:t>
            </a:r>
            <a:r>
              <a:rPr lang="pt-BR" b="0" dirty="0" smtClean="0"/>
              <a:t> </a:t>
            </a:r>
            <a:r>
              <a:rPr lang="pt-BR" b="0" dirty="0" err="1" smtClean="0"/>
              <a:t>Contexts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getServletName</a:t>
            </a:r>
            <a:r>
              <a:rPr lang="pt-BR" sz="2400" dirty="0"/>
              <a:t>()</a:t>
            </a:r>
          </a:p>
          <a:p>
            <a:r>
              <a:rPr lang="pt-BR" sz="2400" dirty="0" err="1"/>
              <a:t>ServletContext</a:t>
            </a:r>
            <a:r>
              <a:rPr lang="pt-BR" sz="2400" dirty="0"/>
              <a:t> </a:t>
            </a:r>
            <a:r>
              <a:rPr lang="pt-BR" sz="2400" dirty="0" err="1"/>
              <a:t>getServletContext</a:t>
            </a:r>
            <a:r>
              <a:rPr lang="pt-B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707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Servlet</a:t>
            </a:r>
            <a:r>
              <a:rPr lang="pt-BR" b="0" dirty="0"/>
              <a:t> </a:t>
            </a:r>
            <a:r>
              <a:rPr lang="pt-BR" b="0" dirty="0" err="1"/>
              <a:t>Initialisation</a:t>
            </a:r>
            <a:r>
              <a:rPr lang="pt-BR" b="0" dirty="0"/>
              <a:t> </a:t>
            </a:r>
            <a:r>
              <a:rPr lang="pt-BR" b="0" dirty="0" err="1"/>
              <a:t>Parameters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String </a:t>
            </a:r>
            <a:r>
              <a:rPr lang="en-US" sz="2400" dirty="0" err="1"/>
              <a:t>getInitParameter</a:t>
            </a:r>
            <a:r>
              <a:rPr lang="en-US" sz="2400" dirty="0"/>
              <a:t>(String name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Enumeration </a:t>
            </a:r>
            <a:r>
              <a:rPr lang="en-US" sz="2400" dirty="0" err="1"/>
              <a:t>getInitParameterNames</a:t>
            </a:r>
            <a:r>
              <a:rPr lang="en-US" sz="2400" dirty="0"/>
              <a:t>()</a:t>
            </a:r>
          </a:p>
          <a:p>
            <a:pPr lvl="1"/>
            <a:r>
              <a:rPr lang="en-US" dirty="0"/>
              <a:t>All parameters contained in web.xml, inside &lt;</a:t>
            </a:r>
            <a:r>
              <a:rPr lang="en-US" dirty="0" err="1"/>
              <a:t>init-param</a:t>
            </a:r>
            <a:r>
              <a:rPr lang="en-US" dirty="0"/>
              <a:t>&gt; tag under &lt;servlet&gt; tag</a:t>
            </a:r>
          </a:p>
        </p:txBody>
      </p:sp>
    </p:spTree>
    <p:extLst>
      <p:ext uri="{BB962C8B-B14F-4D97-AF65-F5344CB8AC3E}">
        <p14:creationId xmlns:p14="http://schemas.microsoft.com/office/powerpoint/2010/main" val="41734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Servlet</a:t>
            </a:r>
            <a:r>
              <a:rPr lang="pt-BR" b="0" dirty="0"/>
              <a:t> </a:t>
            </a:r>
            <a:r>
              <a:rPr lang="pt-BR" b="0" dirty="0" err="1"/>
              <a:t>Initialisation</a:t>
            </a:r>
            <a:r>
              <a:rPr lang="pt-BR" b="0" dirty="0"/>
              <a:t> </a:t>
            </a:r>
            <a:r>
              <a:rPr lang="pt-BR" b="0" dirty="0" err="1"/>
              <a:t>Parameters</a:t>
            </a:r>
            <a:r>
              <a:rPr lang="pt-BR" b="0" dirty="0" smtClean="0"/>
              <a:t>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23093" y="1666576"/>
            <a:ext cx="9003324" cy="29510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0" rIns="91440" bIns="179331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@</a:t>
            </a:r>
            <a:r>
              <a:rPr lang="pt-BR" sz="2000" dirty="0" err="1"/>
              <a:t>WebServlet</a:t>
            </a:r>
            <a:r>
              <a:rPr lang="pt-BR" sz="2000" dirty="0"/>
              <a:t>(</a:t>
            </a:r>
          </a:p>
          <a:p>
            <a:pPr lvl="1"/>
            <a:r>
              <a:rPr lang="pt-BR" sz="2000" dirty="0" err="1"/>
              <a:t>urlPatterns</a:t>
            </a:r>
            <a:r>
              <a:rPr lang="pt-BR" sz="2000" dirty="0"/>
              <a:t> = { "/</a:t>
            </a:r>
            <a:r>
              <a:rPr lang="pt-BR" sz="2000" dirty="0" err="1"/>
              <a:t>DemoServlet</a:t>
            </a:r>
            <a:r>
              <a:rPr lang="pt-BR" sz="2000" dirty="0"/>
              <a:t>" }, </a:t>
            </a:r>
          </a:p>
          <a:p>
            <a:pPr lvl="1"/>
            <a:r>
              <a:rPr lang="pt-BR" sz="2000" dirty="0" err="1"/>
              <a:t>initParams</a:t>
            </a:r>
            <a:r>
              <a:rPr lang="pt-BR" sz="2000" dirty="0"/>
              <a:t> = { </a:t>
            </a:r>
          </a:p>
          <a:p>
            <a:pPr lvl="1"/>
            <a:r>
              <a:rPr lang="pt-BR" sz="2000" dirty="0" smtClean="0"/>
              <a:t>	@</a:t>
            </a:r>
            <a:r>
              <a:rPr lang="pt-BR" sz="2000" dirty="0" err="1"/>
              <a:t>WebInitParam</a:t>
            </a:r>
            <a:r>
              <a:rPr lang="pt-BR" sz="2000" dirty="0"/>
              <a:t>(</a:t>
            </a:r>
            <a:r>
              <a:rPr lang="pt-BR" sz="2000" dirty="0" err="1"/>
              <a:t>name</a:t>
            </a:r>
            <a:r>
              <a:rPr lang="pt-BR" sz="2000" dirty="0"/>
              <a:t> = "</a:t>
            </a:r>
            <a:r>
              <a:rPr lang="pt-BR" sz="2000" dirty="0" err="1"/>
              <a:t>attributeName</a:t>
            </a:r>
            <a:r>
              <a:rPr lang="pt-BR" sz="2000" dirty="0"/>
              <a:t>", </a:t>
            </a:r>
            <a:r>
              <a:rPr lang="pt-BR" sz="2000" dirty="0" err="1"/>
              <a:t>value</a:t>
            </a:r>
            <a:r>
              <a:rPr lang="pt-BR" sz="2000" dirty="0"/>
              <a:t> = "</a:t>
            </a:r>
            <a:r>
              <a:rPr lang="pt-BR" sz="2000" dirty="0" err="1"/>
              <a:t>attributeValue</a:t>
            </a:r>
            <a:r>
              <a:rPr lang="pt-BR" sz="2000" dirty="0"/>
              <a:t>")</a:t>
            </a:r>
          </a:p>
          <a:p>
            <a:pPr lvl="1"/>
            <a:r>
              <a:rPr lang="pt-BR" sz="2000" dirty="0"/>
              <a:t>})</a:t>
            </a:r>
            <a:endParaRPr kumimoji="0" lang="pt-BR" sz="2000" b="1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Demo</a:t>
            </a:r>
            <a:r>
              <a:rPr lang="pt-BR" sz="20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Servlet</a:t>
            </a:r>
            <a:r>
              <a:rPr kumimoji="0" lang="pt-BR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pt-BR" sz="2000" b="1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extends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HttpServlet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Servlet</a:t>
            </a:r>
            <a:r>
              <a:rPr lang="pt-BR" b="0" dirty="0"/>
              <a:t> </a:t>
            </a:r>
            <a:r>
              <a:rPr lang="pt-BR" b="0" dirty="0" err="1"/>
              <a:t>Initialisation</a:t>
            </a:r>
            <a:r>
              <a:rPr lang="pt-BR" b="0" dirty="0"/>
              <a:t> </a:t>
            </a:r>
            <a:r>
              <a:rPr lang="pt-BR" b="0" dirty="0" err="1" smtClean="0"/>
              <a:t>Parameters</a:t>
            </a:r>
            <a:r>
              <a:rPr lang="pt-BR" b="0" dirty="0" smtClean="0"/>
              <a:t> – </a:t>
            </a:r>
            <a:r>
              <a:rPr lang="pt-BR" b="0" dirty="0" err="1" smtClean="0"/>
              <a:t>Declaration</a:t>
            </a:r>
            <a:r>
              <a:rPr lang="pt-BR" b="0" dirty="0" smtClean="0"/>
              <a:t/>
            </a:r>
            <a:br>
              <a:rPr lang="pt-BR" b="0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235647"/>
            <a:ext cx="7772400" cy="472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Sem usar </a:t>
            </a:r>
            <a:r>
              <a:rPr lang="pt-BR" sz="2000" dirty="0" err="1" smtClean="0"/>
              <a:t>annotations</a:t>
            </a:r>
            <a:r>
              <a:rPr lang="pt-BR" sz="2000" dirty="0" smtClean="0"/>
              <a:t> :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&lt;</a:t>
            </a:r>
            <a:r>
              <a:rPr lang="pt-BR" sz="2000" dirty="0"/>
              <a:t>web-</a:t>
            </a:r>
            <a:r>
              <a:rPr lang="pt-BR" sz="2000" dirty="0" err="1"/>
              <a:t>app</a:t>
            </a:r>
            <a:r>
              <a:rPr lang="pt-BR" sz="2000" dirty="0"/>
              <a:t>&gt;  </a:t>
            </a:r>
          </a:p>
          <a:p>
            <a:pPr marL="0" indent="0">
              <a:buNone/>
            </a:pPr>
            <a:r>
              <a:rPr lang="pt-BR" sz="2000" dirty="0"/>
              <a:t>  &lt;</a:t>
            </a:r>
            <a:r>
              <a:rPr lang="pt-BR" sz="2000" dirty="0" err="1"/>
              <a:t>servlet</a:t>
            </a:r>
            <a:r>
              <a:rPr lang="pt-BR" sz="2000" dirty="0"/>
              <a:t>&gt;  </a:t>
            </a:r>
          </a:p>
          <a:p>
            <a:pPr marL="0" indent="0">
              <a:buNone/>
            </a:pPr>
            <a:r>
              <a:rPr lang="pt-BR" sz="2000" dirty="0"/>
              <a:t>    ......        </a:t>
            </a:r>
          </a:p>
          <a:p>
            <a:pPr marL="0" indent="0">
              <a:buNone/>
            </a:pPr>
            <a:r>
              <a:rPr lang="pt-BR" sz="2000" dirty="0"/>
              <a:t>    &lt;</a:t>
            </a:r>
            <a:r>
              <a:rPr lang="pt-BR" sz="2000" dirty="0" err="1"/>
              <a:t>init</a:t>
            </a:r>
            <a:r>
              <a:rPr lang="pt-BR" sz="2000" dirty="0"/>
              <a:t>-param&gt;  </a:t>
            </a:r>
          </a:p>
          <a:p>
            <a:pPr marL="0" indent="0">
              <a:buNone/>
            </a:pPr>
            <a:r>
              <a:rPr lang="pt-BR" sz="2000" dirty="0"/>
              <a:t>      &lt;param-</a:t>
            </a:r>
            <a:r>
              <a:rPr lang="pt-BR" sz="2000" dirty="0" err="1"/>
              <a:t>name</a:t>
            </a:r>
            <a:r>
              <a:rPr lang="pt-BR" sz="2000" dirty="0"/>
              <a:t>&gt;</a:t>
            </a:r>
            <a:r>
              <a:rPr lang="pt-BR" sz="2000" dirty="0" err="1"/>
              <a:t>parametername</a:t>
            </a:r>
            <a:r>
              <a:rPr lang="pt-BR" sz="2000" dirty="0"/>
              <a:t>&lt;/param-</a:t>
            </a:r>
            <a:r>
              <a:rPr lang="pt-BR" sz="2000" dirty="0" err="1"/>
              <a:t>name</a:t>
            </a:r>
            <a:r>
              <a:rPr lang="pt-BR" sz="2000" dirty="0"/>
              <a:t>&gt;  </a:t>
            </a:r>
          </a:p>
          <a:p>
            <a:pPr marL="0" indent="0">
              <a:buNone/>
            </a:pPr>
            <a:r>
              <a:rPr lang="pt-BR" sz="2000" dirty="0"/>
              <a:t>      &lt;param-</a:t>
            </a:r>
            <a:r>
              <a:rPr lang="pt-BR" sz="2000" dirty="0" err="1"/>
              <a:t>value</a:t>
            </a:r>
            <a:r>
              <a:rPr lang="pt-BR" sz="2000" dirty="0"/>
              <a:t>&gt;</a:t>
            </a:r>
            <a:r>
              <a:rPr lang="pt-BR" sz="2000" dirty="0" err="1"/>
              <a:t>parametervalue</a:t>
            </a:r>
            <a:r>
              <a:rPr lang="pt-BR" sz="2000" dirty="0"/>
              <a:t>&lt;/param-</a:t>
            </a:r>
            <a:r>
              <a:rPr lang="pt-BR" sz="2000" dirty="0" err="1"/>
              <a:t>value</a:t>
            </a:r>
            <a:r>
              <a:rPr lang="pt-BR" sz="2000" dirty="0"/>
              <a:t>&gt;  </a:t>
            </a:r>
          </a:p>
          <a:p>
            <a:pPr marL="0" indent="0">
              <a:buNone/>
            </a:pPr>
            <a:r>
              <a:rPr lang="pt-BR" sz="2000" dirty="0"/>
              <a:t>    &lt;/</a:t>
            </a:r>
            <a:r>
              <a:rPr lang="pt-BR" sz="2000" dirty="0" err="1"/>
              <a:t>init</a:t>
            </a:r>
            <a:r>
              <a:rPr lang="pt-BR" sz="2000" dirty="0"/>
              <a:t>-param&gt;  </a:t>
            </a:r>
          </a:p>
          <a:p>
            <a:pPr marL="0" indent="0">
              <a:buNone/>
            </a:pPr>
            <a:r>
              <a:rPr lang="pt-BR" sz="2000" dirty="0"/>
              <a:t>    ......  </a:t>
            </a:r>
          </a:p>
          <a:p>
            <a:pPr marL="0" indent="0">
              <a:buNone/>
            </a:pPr>
            <a:r>
              <a:rPr lang="pt-BR" sz="2000" dirty="0"/>
              <a:t>  &lt;/</a:t>
            </a:r>
            <a:r>
              <a:rPr lang="pt-BR" sz="2000" dirty="0" err="1"/>
              <a:t>servlet</a:t>
            </a:r>
            <a:r>
              <a:rPr lang="pt-BR" sz="2000" dirty="0"/>
              <a:t>&gt;  </a:t>
            </a:r>
          </a:p>
          <a:p>
            <a:pPr marL="0" indent="0">
              <a:buNone/>
            </a:pPr>
            <a:r>
              <a:rPr lang="pt-BR" sz="2000" dirty="0"/>
              <a:t>&lt;/web-</a:t>
            </a:r>
            <a:r>
              <a:rPr lang="pt-BR" sz="2000" dirty="0" err="1"/>
              <a:t>app</a:t>
            </a:r>
            <a:r>
              <a:rPr lang="pt-BR" sz="2000" dirty="0"/>
              <a:t>&gt; </a:t>
            </a:r>
          </a:p>
        </p:txBody>
      </p:sp>
    </p:spTree>
    <p:extLst>
      <p:ext uri="{BB962C8B-B14F-4D97-AF65-F5344CB8AC3E}">
        <p14:creationId xmlns:p14="http://schemas.microsoft.com/office/powerpoint/2010/main" val="26301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/>
              <a:t>DEMO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Servlet name and context</a:t>
            </a:r>
          </a:p>
          <a:p>
            <a:endParaRPr lang="en-US" sz="2400" dirty="0"/>
          </a:p>
          <a:p>
            <a:r>
              <a:rPr lang="en-US" sz="2400" dirty="0" err="1" smtClean="0"/>
              <a:t>Init</a:t>
            </a:r>
            <a:r>
              <a:rPr lang="en-US" sz="2400" dirty="0" smtClean="0"/>
              <a:t> parameters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504" y="2812576"/>
            <a:ext cx="7772400" cy="1227161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 err="1" smtClean="0"/>
              <a:t>Generic</a:t>
            </a:r>
            <a:r>
              <a:rPr lang="pt-BR" sz="4000" dirty="0" smtClean="0"/>
              <a:t> </a:t>
            </a:r>
            <a:r>
              <a:rPr lang="pt-BR" sz="4000" dirty="0" err="1" smtClean="0"/>
              <a:t>Servlet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5573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GenericServlet</a:t>
            </a:r>
            <a:r>
              <a:rPr lang="pt-BR" b="0" dirty="0"/>
              <a:t> </a:t>
            </a:r>
            <a:r>
              <a:rPr lang="pt-BR" b="0" dirty="0" err="1"/>
              <a:t>Support</a:t>
            </a:r>
            <a:r>
              <a:rPr lang="pt-BR" b="0" dirty="0"/>
              <a:t> for </a:t>
            </a:r>
            <a:r>
              <a:rPr lang="pt-BR" b="0" dirty="0" err="1" smtClean="0"/>
              <a:t>Contexts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The </a:t>
            </a:r>
            <a:r>
              <a:rPr lang="en-US" sz="2400" dirty="0" err="1" smtClean="0"/>
              <a:t>GenericServlet</a:t>
            </a:r>
            <a:r>
              <a:rPr lang="en-US" sz="2400" dirty="0" smtClean="0"/>
              <a:t> class handles the storage of </a:t>
            </a:r>
            <a:r>
              <a:rPr lang="en-US" sz="2400" dirty="0" err="1" smtClean="0"/>
              <a:t>ServletContext</a:t>
            </a:r>
            <a:r>
              <a:rPr lang="en-US" sz="2400" dirty="0" smtClean="0"/>
              <a:t> and </a:t>
            </a:r>
            <a:r>
              <a:rPr lang="en-US" sz="2400" dirty="0" err="1" smtClean="0"/>
              <a:t>ServletConfig</a:t>
            </a:r>
            <a:r>
              <a:rPr lang="en-US" sz="2400" dirty="0" smtClean="0"/>
              <a:t> objects</a:t>
            </a:r>
          </a:p>
          <a:p>
            <a:endParaRPr lang="en-US" sz="2400" dirty="0"/>
          </a:p>
          <a:p>
            <a:r>
              <a:rPr lang="en-US" sz="2400" dirty="0" smtClean="0"/>
              <a:t>Provide convenience methods to access all of the servlet’s configuration and context details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Convenience</a:t>
            </a:r>
            <a:r>
              <a:rPr lang="pt-BR" b="0" dirty="0"/>
              <a:t> </a:t>
            </a:r>
            <a:r>
              <a:rPr lang="pt-BR" b="0" dirty="0" err="1"/>
              <a:t>Methods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err="1"/>
              <a:t>ServletConfig</a:t>
            </a:r>
            <a:r>
              <a:rPr lang="pt-BR" sz="2400" dirty="0"/>
              <a:t> </a:t>
            </a:r>
            <a:r>
              <a:rPr lang="pt-BR" sz="2400" dirty="0" err="1"/>
              <a:t>getServletConfig</a:t>
            </a:r>
            <a:r>
              <a:rPr lang="pt-BR" sz="2400" dirty="0"/>
              <a:t>()</a:t>
            </a:r>
          </a:p>
          <a:p>
            <a:r>
              <a:rPr lang="pt-BR" sz="2400" dirty="0" err="1"/>
              <a:t>ServletContext</a:t>
            </a:r>
            <a:r>
              <a:rPr lang="pt-BR" sz="2400" dirty="0"/>
              <a:t> </a:t>
            </a:r>
            <a:r>
              <a:rPr lang="pt-BR" sz="2400" dirty="0" err="1"/>
              <a:t>getServletContext</a:t>
            </a:r>
            <a:r>
              <a:rPr lang="pt-BR" sz="2400" dirty="0"/>
              <a:t>()</a:t>
            </a:r>
          </a:p>
          <a:p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getInitParameter</a:t>
            </a:r>
            <a:r>
              <a:rPr lang="pt-BR" sz="2400" dirty="0"/>
              <a:t>(</a:t>
            </a:r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name</a:t>
            </a:r>
            <a:r>
              <a:rPr lang="pt-BR" sz="2400" dirty="0"/>
              <a:t>)</a:t>
            </a:r>
          </a:p>
          <a:p>
            <a:r>
              <a:rPr lang="pt-BR" sz="2400" dirty="0" err="1"/>
              <a:t>Enumeration</a:t>
            </a:r>
            <a:r>
              <a:rPr lang="pt-BR" sz="2400" dirty="0"/>
              <a:t> </a:t>
            </a:r>
            <a:r>
              <a:rPr lang="pt-BR" sz="2400" dirty="0" err="1"/>
              <a:t>getInitParameterNames</a:t>
            </a:r>
            <a:r>
              <a:rPr lang="pt-BR" sz="2400" dirty="0"/>
              <a:t>()</a:t>
            </a:r>
          </a:p>
          <a:p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getServletName</a:t>
            </a:r>
            <a:r>
              <a:rPr lang="pt-B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40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504" y="2812576"/>
            <a:ext cx="7772400" cy="1227161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 err="1" smtClean="0"/>
              <a:t>Context</a:t>
            </a:r>
            <a:r>
              <a:rPr lang="pt-BR" sz="4000" dirty="0" smtClean="0"/>
              <a:t> </a:t>
            </a:r>
            <a:r>
              <a:rPr lang="pt-BR" sz="4000" dirty="0" err="1" smtClean="0"/>
              <a:t>Listeners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1076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Context</a:t>
            </a:r>
            <a:r>
              <a:rPr lang="pt-BR" b="0" dirty="0"/>
              <a:t> </a:t>
            </a:r>
            <a:r>
              <a:rPr lang="pt-BR" b="0" dirty="0" err="1"/>
              <a:t>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err="1" smtClean="0"/>
              <a:t>You</a:t>
            </a:r>
            <a:r>
              <a:rPr lang="pt-BR" sz="2400" dirty="0" smtClean="0"/>
              <a:t> </a:t>
            </a:r>
            <a:r>
              <a:rPr lang="pt-BR" sz="2400" dirty="0" err="1" smtClean="0"/>
              <a:t>can</a:t>
            </a:r>
            <a:r>
              <a:rPr lang="pt-BR" sz="2400" dirty="0" smtClean="0"/>
              <a:t> implemente </a:t>
            </a:r>
            <a:r>
              <a:rPr lang="pt-BR" sz="2400" dirty="0" err="1" smtClean="0"/>
              <a:t>certain</a:t>
            </a:r>
            <a:r>
              <a:rPr lang="pt-BR" sz="2400" dirty="0" smtClean="0"/>
              <a:t> </a:t>
            </a:r>
            <a:r>
              <a:rPr lang="pt-BR" sz="2400" dirty="0" err="1" smtClean="0"/>
              <a:t>listeners</a:t>
            </a:r>
            <a:r>
              <a:rPr lang="pt-BR" sz="2400" dirty="0" smtClean="0"/>
              <a:t> interfaces in </a:t>
            </a:r>
            <a:r>
              <a:rPr lang="pt-BR" sz="2400" dirty="0" err="1" smtClean="0"/>
              <a:t>order</a:t>
            </a:r>
            <a:r>
              <a:rPr lang="pt-BR" sz="2400" dirty="0" smtClean="0"/>
              <a:t> </a:t>
            </a:r>
            <a:r>
              <a:rPr lang="pt-BR" sz="2400" dirty="0" err="1" smtClean="0"/>
              <a:t>to</a:t>
            </a:r>
            <a:r>
              <a:rPr lang="pt-BR" sz="2400" dirty="0" smtClean="0"/>
              <a:t> </a:t>
            </a:r>
            <a:r>
              <a:rPr lang="pt-BR" sz="2400" dirty="0" err="1" smtClean="0"/>
              <a:t>receive</a:t>
            </a:r>
            <a:r>
              <a:rPr lang="pt-BR" sz="2400" dirty="0" smtClean="0"/>
              <a:t> </a:t>
            </a:r>
            <a:r>
              <a:rPr lang="pt-BR" sz="2400" dirty="0" err="1" smtClean="0"/>
              <a:t>notification</a:t>
            </a:r>
            <a:r>
              <a:rPr lang="pt-BR" sz="2400" dirty="0" smtClean="0"/>
              <a:t> </a:t>
            </a:r>
            <a:r>
              <a:rPr lang="pt-BR" sz="2400" dirty="0" err="1" smtClean="0"/>
              <a:t>when</a:t>
            </a:r>
            <a:r>
              <a:rPr lang="pt-BR" sz="2400" dirty="0" smtClean="0"/>
              <a:t> diferente </a:t>
            </a:r>
            <a:r>
              <a:rPr lang="pt-BR" sz="2400" dirty="0" err="1" smtClean="0"/>
              <a:t>stages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/>
              <a:t> </a:t>
            </a:r>
            <a:r>
              <a:rPr lang="pt-BR" sz="2400" dirty="0" err="1" smtClean="0"/>
              <a:t>life</a:t>
            </a:r>
            <a:r>
              <a:rPr lang="pt-BR" sz="2400" dirty="0"/>
              <a:t> </a:t>
            </a:r>
            <a:r>
              <a:rPr lang="pt-BR" sz="2400" dirty="0" err="1" smtClean="0"/>
              <a:t>cycle</a:t>
            </a:r>
            <a:r>
              <a:rPr lang="pt-BR" sz="2400" dirty="0" smtClean="0"/>
              <a:t> ara </a:t>
            </a:r>
            <a:r>
              <a:rPr lang="pt-BR" sz="2400" dirty="0" err="1" smtClean="0"/>
              <a:t>reached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819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ServletContext</a:t>
            </a:r>
            <a:r>
              <a:rPr lang="pt-BR" b="0" dirty="0" smtClean="0"/>
              <a:t> 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is only one </a:t>
            </a:r>
            <a:r>
              <a:rPr lang="en-US" sz="2800" dirty="0" err="1" smtClean="0"/>
              <a:t>ServletContext</a:t>
            </a:r>
            <a:r>
              <a:rPr lang="en-US" sz="2800" dirty="0" smtClean="0"/>
              <a:t> instance per application.</a:t>
            </a:r>
          </a:p>
          <a:p>
            <a:r>
              <a:rPr lang="en-US" sz="2800" dirty="0" smtClean="0"/>
              <a:t>Provides an interface between the container and servlet.</a:t>
            </a:r>
          </a:p>
          <a:p>
            <a:r>
              <a:rPr lang="en-US" sz="2800" dirty="0" smtClean="0"/>
              <a:t>Can be used to get configuration information from the web.xml file.</a:t>
            </a:r>
          </a:p>
          <a:p>
            <a:r>
              <a:rPr lang="pt-BR" sz="2800" dirty="0" smtClean="0"/>
              <a:t>Access </a:t>
            </a:r>
            <a:r>
              <a:rPr lang="pt-BR" sz="2800" b="1" dirty="0" err="1" smtClean="0"/>
              <a:t>context</a:t>
            </a:r>
            <a:r>
              <a:rPr lang="pt-BR" sz="2800" b="1" dirty="0" smtClean="0"/>
              <a:t> atributes</a:t>
            </a:r>
            <a:r>
              <a:rPr lang="pt-BR" sz="2800" dirty="0" smtClean="0"/>
              <a:t>.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12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Life </a:t>
            </a:r>
            <a:r>
              <a:rPr lang="pt-BR" b="0" dirty="0" err="1" smtClean="0"/>
              <a:t>Cycle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err="1" smtClean="0"/>
              <a:t>Initialisation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err="1" smtClean="0"/>
              <a:t>Lifetime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err="1"/>
              <a:t>Destruction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821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/>
              <a:t>Life </a:t>
            </a:r>
            <a:r>
              <a:rPr lang="pt-BR" b="0" dirty="0" err="1" smtClean="0"/>
              <a:t>Cycle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49" y="1099328"/>
            <a:ext cx="7001301" cy="50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ServletContextListener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contextInitialized</a:t>
            </a:r>
            <a:r>
              <a:rPr lang="pt-BR" sz="2400" dirty="0"/>
              <a:t>(</a:t>
            </a:r>
            <a:r>
              <a:rPr lang="pt-BR" sz="2400" dirty="0" err="1"/>
              <a:t>ServletContextEvent</a:t>
            </a:r>
            <a:r>
              <a:rPr lang="pt-BR" sz="2400" dirty="0"/>
              <a:t> </a:t>
            </a:r>
            <a:r>
              <a:rPr lang="pt-BR" sz="2400" dirty="0" err="1"/>
              <a:t>event</a:t>
            </a:r>
            <a:r>
              <a:rPr lang="pt-BR" sz="2400" dirty="0" smtClean="0"/>
              <a:t>)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contextDestroyed</a:t>
            </a:r>
            <a:r>
              <a:rPr lang="pt-BR" sz="2400" dirty="0"/>
              <a:t>(</a:t>
            </a:r>
            <a:r>
              <a:rPr lang="pt-BR" sz="2400" dirty="0" err="1"/>
              <a:t>ServletContextEvent</a:t>
            </a:r>
            <a:r>
              <a:rPr lang="pt-BR" sz="2400" dirty="0"/>
              <a:t> </a:t>
            </a:r>
            <a:r>
              <a:rPr lang="pt-BR" sz="2400" dirty="0" err="1"/>
              <a:t>event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5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ServletContextEvent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17785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err="1"/>
              <a:t>ServletContext</a:t>
            </a:r>
            <a:r>
              <a:rPr lang="pt-BR" sz="2400" dirty="0"/>
              <a:t> </a:t>
            </a:r>
            <a:r>
              <a:rPr lang="pt-BR" sz="2400" dirty="0" err="1"/>
              <a:t>getServletContext</a:t>
            </a:r>
            <a:r>
              <a:rPr lang="pt-B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99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ServletContextLister</a:t>
            </a:r>
            <a:r>
              <a:rPr lang="pt-BR" b="0" dirty="0" smtClean="0"/>
              <a:t>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23093" y="1051022"/>
            <a:ext cx="9003324" cy="41821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0" rIns="9144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WebListener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AppServletContextListener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implements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ServletContextListener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Override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contextDestroyed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ServletContextEvent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arg0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Arial Unicode MS" panose="020B0604020202020204" pitchFamily="34" charset="-128"/>
              </a:rPr>
              <a:t>System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Arial Unicode MS" panose="020B0604020202020204" pitchFamily="34" charset="-128"/>
              </a:rPr>
              <a:t>println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ServletContextListener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destroyed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Override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contextInitialized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ServletContextEvent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arg0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Arial Unicode MS" panose="020B0604020202020204" pitchFamily="34" charset="-128"/>
              </a:rPr>
              <a:t>System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Arial Unicode MS" panose="020B0604020202020204" pitchFamily="34" charset="-128"/>
              </a:rPr>
              <a:t>println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ServletContextListener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started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ServletContext</a:t>
            </a:r>
            <a:r>
              <a:rPr lang="pt-BR" b="0" dirty="0" smtClean="0"/>
              <a:t>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154" y="1436143"/>
            <a:ext cx="8449749" cy="3505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0" rIns="9144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No caso de não se usar </a:t>
            </a:r>
            <a:r>
              <a:rPr lang="pt-BR" sz="2400" b="1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annotations</a:t>
            </a:r>
            <a:r>
              <a:rPr lang="pt-BR" sz="2400" b="1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: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&lt;web-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app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	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listener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	</a:t>
            </a:r>
            <a:r>
              <a:rPr lang="pt-BR" sz="24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	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listener-class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pt-BR" sz="2400" b="1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com.mkyong.AppServletContextListener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	</a:t>
            </a:r>
            <a:r>
              <a:rPr lang="pt-BR" sz="24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	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listener-class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pt-BR" sz="2400" dirty="0">
              <a:solidFill>
                <a:srgbClr val="333333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listener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pt-BR" sz="2400" dirty="0">
              <a:solidFill>
                <a:srgbClr val="333333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&lt;/web-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app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ServletContextAttributeListener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11015" y="1617785"/>
            <a:ext cx="872197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attributeAdded</a:t>
            </a:r>
            <a:r>
              <a:rPr lang="pt-BR" sz="2400" dirty="0"/>
              <a:t>(</a:t>
            </a:r>
            <a:r>
              <a:rPr lang="pt-BR" sz="2400" dirty="0" err="1"/>
              <a:t>ServletContextAttributeEvent</a:t>
            </a:r>
            <a:r>
              <a:rPr lang="pt-BR" sz="2400" dirty="0"/>
              <a:t> </a:t>
            </a:r>
            <a:r>
              <a:rPr lang="pt-BR" sz="2400" dirty="0" err="1"/>
              <a:t>event</a:t>
            </a:r>
            <a:r>
              <a:rPr lang="pt-BR" sz="2400" dirty="0" smtClean="0"/>
              <a:t>)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attributeRemoved</a:t>
            </a:r>
            <a:r>
              <a:rPr lang="pt-BR" sz="2400" dirty="0"/>
              <a:t>(</a:t>
            </a:r>
            <a:r>
              <a:rPr lang="pt-BR" sz="2400" dirty="0" err="1"/>
              <a:t>ServletContextAttributeEvent</a:t>
            </a:r>
            <a:r>
              <a:rPr lang="pt-BR" sz="2400" dirty="0"/>
              <a:t> </a:t>
            </a:r>
            <a:r>
              <a:rPr lang="pt-BR" sz="2400" dirty="0" err="1"/>
              <a:t>event</a:t>
            </a:r>
            <a:r>
              <a:rPr lang="pt-BR" sz="2400" dirty="0" smtClean="0"/>
              <a:t>)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attributeReplaced</a:t>
            </a:r>
            <a:r>
              <a:rPr lang="pt-BR" sz="2400" dirty="0"/>
              <a:t>(</a:t>
            </a:r>
            <a:r>
              <a:rPr lang="pt-BR" sz="2400" dirty="0" err="1"/>
              <a:t>ServletContextAttributeEvent</a:t>
            </a:r>
            <a:r>
              <a:rPr lang="pt-BR" sz="2400" dirty="0"/>
              <a:t> </a:t>
            </a:r>
            <a:r>
              <a:rPr lang="pt-BR" sz="2400" dirty="0" err="1"/>
              <a:t>event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8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ServletContextAttributeEvent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11015" y="1617785"/>
            <a:ext cx="872197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err="1"/>
              <a:t>ServletContext</a:t>
            </a:r>
            <a:r>
              <a:rPr lang="en-US" sz="2400" dirty="0"/>
              <a:t> </a:t>
            </a:r>
            <a:r>
              <a:rPr lang="en-US" sz="2400" dirty="0" err="1"/>
              <a:t>getServletContext</a:t>
            </a:r>
            <a:r>
              <a:rPr lang="en-US" sz="2400" dirty="0"/>
              <a:t>()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String </a:t>
            </a:r>
            <a:r>
              <a:rPr lang="en-US" sz="2400" dirty="0" err="1"/>
              <a:t>getName</a:t>
            </a:r>
            <a:r>
              <a:rPr lang="en-US" sz="2400" dirty="0"/>
              <a:t>()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Object </a:t>
            </a:r>
            <a:r>
              <a:rPr lang="en-US" sz="2400" dirty="0" err="1"/>
              <a:t>getValue</a:t>
            </a:r>
            <a:r>
              <a:rPr lang="en-US" sz="2400" dirty="0"/>
              <a:t>()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71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ServletContextAttributeListener</a:t>
            </a:r>
            <a:r>
              <a:rPr lang="pt-BR" b="0" dirty="0" smtClean="0"/>
              <a:t>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476" y="1084439"/>
            <a:ext cx="9003324" cy="4797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0" rIns="9144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WebListener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DemoServletContextAttributeListener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	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implements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ServletContextAttributeListener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Override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attributeAdded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ServletContextAttributeEvent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arg0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@</a:t>
            </a:r>
            <a:r>
              <a:rPr lang="pt-BR" sz="20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Override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public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b="1" dirty="0" err="1">
                <a:solidFill>
                  <a:srgbClr val="000066"/>
                </a:solidFill>
                <a:latin typeface="Arial Unicode MS" panose="020B0604020202020204" pitchFamily="34" charset="-128"/>
              </a:rPr>
              <a:t>void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 err="1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attributeRemoved</a:t>
            </a:r>
            <a:r>
              <a:rPr lang="pt-BR" sz="2000" dirty="0" smtClean="0">
                <a:solidFill>
                  <a:srgbClr val="009900"/>
                </a:solidFill>
                <a:latin typeface="Arial Unicode MS" panose="020B0604020202020204" pitchFamily="34" charset="-128"/>
              </a:rPr>
              <a:t>(</a:t>
            </a:r>
            <a:r>
              <a:rPr lang="pt-BR" sz="2000" dirty="0" err="1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ServletContextAttributeEvent</a:t>
            </a:r>
            <a:r>
              <a:rPr lang="pt-BR" sz="20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arg0</a:t>
            </a:r>
            <a:r>
              <a:rPr lang="pt-BR" sz="2000" dirty="0">
                <a:solidFill>
                  <a:srgbClr val="009900"/>
                </a:solidFill>
                <a:latin typeface="Arial Unicode MS" panose="020B0604020202020204" pitchFamily="34" charset="-128"/>
              </a:rPr>
              <a:t>)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>
                <a:solidFill>
                  <a:srgbClr val="009900"/>
                </a:solidFill>
                <a:latin typeface="Arial Unicode MS" panose="020B0604020202020204" pitchFamily="34" charset="-128"/>
              </a:rPr>
              <a:t>{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solidFill>
                  <a:srgbClr val="009900"/>
                </a:solidFill>
                <a:latin typeface="Arial Unicode MS" panose="020B0604020202020204" pitchFamily="34" charset="-128"/>
              </a:rPr>
              <a:t>}</a:t>
            </a:r>
            <a:endParaRPr lang="pt-BR" sz="2000" dirty="0">
              <a:solidFill>
                <a:srgbClr val="009900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@</a:t>
            </a:r>
            <a:r>
              <a:rPr lang="pt-BR" sz="20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Override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public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b="1" dirty="0" err="1">
                <a:solidFill>
                  <a:srgbClr val="000066"/>
                </a:solidFill>
                <a:latin typeface="Arial Unicode MS" panose="020B0604020202020204" pitchFamily="34" charset="-128"/>
              </a:rPr>
              <a:t>void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 err="1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attributeReplaced</a:t>
            </a:r>
            <a:r>
              <a:rPr lang="pt-BR" sz="2000" dirty="0" smtClean="0">
                <a:solidFill>
                  <a:srgbClr val="009900"/>
                </a:solidFill>
                <a:latin typeface="Arial Unicode MS" panose="020B0604020202020204" pitchFamily="34" charset="-128"/>
              </a:rPr>
              <a:t>(</a:t>
            </a:r>
            <a:r>
              <a:rPr lang="pt-BR" sz="2000" dirty="0" err="1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ServletContextAttributeEvent</a:t>
            </a:r>
            <a:r>
              <a:rPr lang="pt-BR" sz="20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arg0</a:t>
            </a:r>
            <a:r>
              <a:rPr lang="pt-BR" sz="2000" dirty="0">
                <a:solidFill>
                  <a:srgbClr val="009900"/>
                </a:solidFill>
                <a:latin typeface="Arial Unicode MS" panose="020B0604020202020204" pitchFamily="34" charset="-128"/>
              </a:rPr>
              <a:t>)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>
                <a:solidFill>
                  <a:srgbClr val="009900"/>
                </a:solidFill>
                <a:latin typeface="Arial Unicode MS" panose="020B0604020202020204" pitchFamily="34" charset="-128"/>
              </a:rPr>
              <a:t>{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009900"/>
                </a:solidFill>
                <a:latin typeface="Arial Unicode MS" panose="020B0604020202020204" pitchFamily="34" charset="-128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solidFill>
                <a:srgbClr val="0099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ServletContextAttributeListener</a:t>
            </a:r>
            <a:r>
              <a:rPr lang="pt-BR" b="0" dirty="0" smtClean="0"/>
              <a:t>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154" y="1436143"/>
            <a:ext cx="8108310" cy="3505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0" rIns="9144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No caso de não se usar </a:t>
            </a:r>
            <a:r>
              <a:rPr lang="pt-BR" sz="2400" b="1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annotations</a:t>
            </a:r>
            <a:r>
              <a:rPr lang="pt-BR" sz="2400" b="1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: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&lt;web-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app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listener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listener-class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com.mkyong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lang="pt-BR" sz="2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400" dirty="0" err="1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DemoServletContextAttributeListener</a:t>
            </a:r>
            <a:endParaRPr lang="pt-BR" sz="2400" dirty="0">
              <a:solidFill>
                <a:srgbClr val="333333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&lt;/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listener-class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pt-BR" sz="2400" dirty="0">
              <a:solidFill>
                <a:srgbClr val="333333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400" b="1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listener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pt-BR" sz="2400" dirty="0">
              <a:solidFill>
                <a:srgbClr val="333333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&lt;/web-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app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ServletContext</a:t>
            </a:r>
            <a:r>
              <a:rPr lang="pt-BR" b="0" dirty="0" smtClean="0"/>
              <a:t> Interface - </a:t>
            </a:r>
            <a:r>
              <a:rPr lang="en-US" b="0" dirty="0"/>
              <a:t>How to get the </a:t>
            </a:r>
            <a:r>
              <a:rPr lang="en-US" b="0" dirty="0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getServletContext</a:t>
            </a:r>
            <a:r>
              <a:rPr lang="en-US" sz="2800" b="1" dirty="0"/>
              <a:t>() method</a:t>
            </a:r>
            <a:r>
              <a:rPr lang="en-US" sz="2800" dirty="0"/>
              <a:t> of </a:t>
            </a:r>
            <a:r>
              <a:rPr lang="en-US" sz="2800" dirty="0" err="1"/>
              <a:t>ServletConfig</a:t>
            </a:r>
            <a:r>
              <a:rPr lang="en-US" sz="2800" dirty="0"/>
              <a:t> interface returns the object of </a:t>
            </a:r>
            <a:r>
              <a:rPr lang="en-US" sz="2800" dirty="0" err="1"/>
              <a:t>ServletContext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b="1" dirty="0" err="1"/>
              <a:t>getServletContext</a:t>
            </a:r>
            <a:r>
              <a:rPr lang="en-US" sz="2800" b="1" dirty="0"/>
              <a:t>() method</a:t>
            </a:r>
            <a:r>
              <a:rPr lang="en-US" sz="2800" dirty="0"/>
              <a:t> of </a:t>
            </a:r>
            <a:r>
              <a:rPr lang="en-US" sz="2800" dirty="0" err="1"/>
              <a:t>GenericServlet</a:t>
            </a:r>
            <a:r>
              <a:rPr lang="en-US" sz="2800" dirty="0"/>
              <a:t> class returns the object of </a:t>
            </a:r>
            <a:r>
              <a:rPr lang="en-US" sz="2800" dirty="0" err="1" smtClean="0"/>
              <a:t>ServletContext</a:t>
            </a:r>
            <a:r>
              <a:rPr lang="en-US" sz="2800" dirty="0" smtClean="0"/>
              <a:t>.</a:t>
            </a:r>
            <a:r>
              <a:rPr lang="pt-BR" sz="2800" dirty="0" smtClean="0"/>
              <a:t>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66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/>
              <a:t>DEMO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11015" y="1617785"/>
            <a:ext cx="872197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err="1"/>
              <a:t>ServletContext</a:t>
            </a:r>
            <a:r>
              <a:rPr lang="en-US" sz="2400" dirty="0"/>
              <a:t> </a:t>
            </a:r>
            <a:r>
              <a:rPr lang="en-US" sz="2400" dirty="0" err="1"/>
              <a:t>getServletContext</a:t>
            </a:r>
            <a:r>
              <a:rPr lang="en-US" sz="2400" dirty="0"/>
              <a:t>()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String </a:t>
            </a:r>
            <a:r>
              <a:rPr lang="en-US" sz="2400" dirty="0" err="1"/>
              <a:t>getName</a:t>
            </a:r>
            <a:r>
              <a:rPr lang="en-US" sz="2400" dirty="0"/>
              <a:t>()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Object </a:t>
            </a:r>
            <a:r>
              <a:rPr lang="en-US" sz="2400" dirty="0" err="1"/>
              <a:t>getValue</a:t>
            </a:r>
            <a:r>
              <a:rPr lang="en-US" sz="2400" dirty="0"/>
              <a:t>()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457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dirty="0" err="1"/>
              <a:t>Requests</a:t>
            </a:r>
            <a:r>
              <a:rPr lang="pt-BR" b="0" dirty="0"/>
              <a:t> </a:t>
            </a:r>
            <a:r>
              <a:rPr lang="pt-BR" b="0" dirty="0" err="1"/>
              <a:t>and</a:t>
            </a:r>
            <a:r>
              <a:rPr lang="pt-BR" b="0" dirty="0"/>
              <a:t> Responses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800" b="0" dirty="0" err="1"/>
              <a:t>Request</a:t>
            </a:r>
            <a:r>
              <a:rPr lang="pt-BR" sz="2800" b="0" dirty="0"/>
              <a:t> </a:t>
            </a:r>
            <a:r>
              <a:rPr lang="pt-BR" sz="2800" b="0" dirty="0" err="1"/>
              <a:t>Listeners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0625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ServletRequestListener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11015" y="1617785"/>
            <a:ext cx="872197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void </a:t>
            </a:r>
            <a:r>
              <a:rPr lang="en-US" sz="2400" dirty="0" err="1"/>
              <a:t>requestInitialized</a:t>
            </a:r>
            <a:r>
              <a:rPr lang="en-US" sz="2400" dirty="0"/>
              <a:t>(</a:t>
            </a:r>
            <a:r>
              <a:rPr lang="en-US" sz="2400" dirty="0" err="1"/>
              <a:t>ServletRequestEvent</a:t>
            </a:r>
            <a:r>
              <a:rPr lang="en-US" sz="2400" dirty="0"/>
              <a:t> event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void </a:t>
            </a:r>
            <a:r>
              <a:rPr lang="en-US" sz="2400" dirty="0" err="1"/>
              <a:t>requestIDetroyed</a:t>
            </a:r>
            <a:r>
              <a:rPr lang="en-US" sz="2400" dirty="0"/>
              <a:t>(</a:t>
            </a:r>
            <a:r>
              <a:rPr lang="en-US" sz="2400" dirty="0" err="1"/>
              <a:t>ServletRequestEvent</a:t>
            </a:r>
            <a:r>
              <a:rPr lang="en-US" sz="2400" dirty="0"/>
              <a:t> event)</a:t>
            </a:r>
          </a:p>
        </p:txBody>
      </p:sp>
    </p:spTree>
    <p:extLst>
      <p:ext uri="{BB962C8B-B14F-4D97-AF65-F5344CB8AC3E}">
        <p14:creationId xmlns:p14="http://schemas.microsoft.com/office/powerpoint/2010/main" val="542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ServletRequestEvent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11015" y="1617785"/>
            <a:ext cx="872197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err="1"/>
              <a:t>ServletContext</a:t>
            </a:r>
            <a:r>
              <a:rPr lang="pt-BR" sz="2400" dirty="0"/>
              <a:t> </a:t>
            </a:r>
            <a:r>
              <a:rPr lang="pt-BR" sz="2400" dirty="0" err="1"/>
              <a:t>getServletContext</a:t>
            </a:r>
            <a:r>
              <a:rPr lang="pt-BR" sz="2400" dirty="0" smtClean="0"/>
              <a:t>()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err="1"/>
              <a:t>ServletRequest</a:t>
            </a:r>
            <a:r>
              <a:rPr lang="pt-BR" sz="2400" dirty="0"/>
              <a:t> </a:t>
            </a:r>
            <a:r>
              <a:rPr lang="pt-BR" sz="2400" dirty="0" err="1"/>
              <a:t>getServletRequest</a:t>
            </a:r>
            <a:r>
              <a:rPr lang="pt-B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66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ServletRequestListener</a:t>
            </a:r>
            <a:r>
              <a:rPr lang="pt-BR" b="0" dirty="0" smtClean="0"/>
              <a:t>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476" y="1546104"/>
            <a:ext cx="9003324" cy="3874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0" rIns="9144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WebListener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Demo</a:t>
            </a:r>
            <a:r>
              <a:rPr lang="pt-BR" sz="2000" dirty="0" err="1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ServletRequestListener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	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implements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ServletRequestListener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Override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requestInitialized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ServletRequestAttributeEvent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arg0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@</a:t>
            </a:r>
            <a:r>
              <a:rPr lang="pt-BR" sz="20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Override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public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b="1" dirty="0" err="1">
                <a:solidFill>
                  <a:srgbClr val="000066"/>
                </a:solidFill>
                <a:latin typeface="Arial Unicode MS" panose="020B0604020202020204" pitchFamily="34" charset="-128"/>
              </a:rPr>
              <a:t>void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 err="1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requestDestroyed</a:t>
            </a:r>
            <a:r>
              <a:rPr lang="pt-BR" sz="2000" dirty="0" smtClean="0">
                <a:solidFill>
                  <a:srgbClr val="009900"/>
                </a:solidFill>
                <a:latin typeface="Arial Unicode MS" panose="020B0604020202020204" pitchFamily="34" charset="-128"/>
              </a:rPr>
              <a:t>(</a:t>
            </a:r>
            <a:r>
              <a:rPr lang="pt-BR" sz="2000" dirty="0" err="1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ServletRequestAttributeEvent</a:t>
            </a:r>
            <a:r>
              <a:rPr lang="pt-BR" sz="20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arg0</a:t>
            </a:r>
            <a:r>
              <a:rPr lang="pt-BR" sz="2000" dirty="0">
                <a:solidFill>
                  <a:srgbClr val="009900"/>
                </a:solidFill>
                <a:latin typeface="Arial Unicode MS" panose="020B0604020202020204" pitchFamily="34" charset="-128"/>
              </a:rPr>
              <a:t>)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>
                <a:solidFill>
                  <a:srgbClr val="009900"/>
                </a:solidFill>
                <a:latin typeface="Arial Unicode MS" panose="020B0604020202020204" pitchFamily="34" charset="-128"/>
              </a:rPr>
              <a:t>{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solidFill>
                  <a:srgbClr val="009900"/>
                </a:solidFill>
                <a:latin typeface="Arial Unicode MS" panose="020B0604020202020204" pitchFamily="34" charset="-128"/>
              </a:rPr>
              <a:t>}</a:t>
            </a:r>
            <a:endParaRPr lang="pt-BR" sz="2000" dirty="0">
              <a:solidFill>
                <a:srgbClr val="0099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ServletRequestAttributeListener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" y="1447800"/>
            <a:ext cx="8932985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11015" y="1617785"/>
            <a:ext cx="872197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attributeAdded</a:t>
            </a:r>
            <a:r>
              <a:rPr lang="pt-BR" sz="2400" dirty="0"/>
              <a:t>(</a:t>
            </a:r>
            <a:r>
              <a:rPr lang="pt-BR" sz="2400" dirty="0" err="1"/>
              <a:t>ServletRequestAttributeEvent</a:t>
            </a:r>
            <a:r>
              <a:rPr lang="pt-BR" sz="2400" dirty="0"/>
              <a:t> </a:t>
            </a:r>
            <a:r>
              <a:rPr lang="pt-BR" sz="2400" dirty="0" err="1"/>
              <a:t>event</a:t>
            </a:r>
            <a:r>
              <a:rPr lang="pt-BR" sz="2400" dirty="0"/>
              <a:t>)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attributeRemoved</a:t>
            </a:r>
            <a:r>
              <a:rPr lang="pt-BR" sz="2400" dirty="0"/>
              <a:t>(</a:t>
            </a:r>
            <a:r>
              <a:rPr lang="pt-BR" sz="2400" dirty="0" err="1"/>
              <a:t>ServletRequestAttributeEvent</a:t>
            </a:r>
            <a:r>
              <a:rPr lang="pt-BR" sz="2400" dirty="0"/>
              <a:t> </a:t>
            </a:r>
            <a:r>
              <a:rPr lang="pt-BR" sz="2400" dirty="0" err="1"/>
              <a:t>event</a:t>
            </a:r>
            <a:r>
              <a:rPr lang="pt-BR" sz="2400" dirty="0"/>
              <a:t>)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attributeReplaced</a:t>
            </a:r>
            <a:r>
              <a:rPr lang="pt-BR" sz="2400" dirty="0"/>
              <a:t>(</a:t>
            </a:r>
            <a:r>
              <a:rPr lang="pt-BR" sz="2400" dirty="0" err="1"/>
              <a:t>ServletRequestAttributeEvent</a:t>
            </a:r>
            <a:r>
              <a:rPr lang="pt-BR" sz="2400" dirty="0"/>
              <a:t> </a:t>
            </a:r>
            <a:r>
              <a:rPr lang="pt-BR" sz="2400" dirty="0" err="1"/>
              <a:t>event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7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/>
              <a:t>ServletRequestAttributeEvent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" y="1447800"/>
            <a:ext cx="8932985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11015" y="1617785"/>
            <a:ext cx="872197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err="1"/>
              <a:t>ServletContext</a:t>
            </a:r>
            <a:r>
              <a:rPr lang="pt-BR" sz="2400" dirty="0"/>
              <a:t> </a:t>
            </a:r>
            <a:r>
              <a:rPr lang="pt-BR" sz="2400" dirty="0" err="1"/>
              <a:t>getServletContext</a:t>
            </a:r>
            <a:r>
              <a:rPr lang="pt-BR" sz="2400" dirty="0"/>
              <a:t>()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 err="1"/>
              <a:t>ServletRequest</a:t>
            </a:r>
            <a:r>
              <a:rPr lang="pt-BR" sz="2400" dirty="0"/>
              <a:t> </a:t>
            </a:r>
            <a:r>
              <a:rPr lang="pt-BR" sz="2400" dirty="0" err="1"/>
              <a:t>getServletRequest</a:t>
            </a:r>
            <a:r>
              <a:rPr lang="pt-BR" sz="2400" dirty="0"/>
              <a:t>()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getName</a:t>
            </a:r>
            <a:r>
              <a:rPr lang="pt-BR" sz="2400" dirty="0"/>
              <a:t>()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 err="1"/>
              <a:t>Object</a:t>
            </a:r>
            <a:r>
              <a:rPr lang="pt-BR" sz="2400" dirty="0"/>
              <a:t> </a:t>
            </a:r>
            <a:r>
              <a:rPr lang="pt-BR" sz="2400" dirty="0" err="1"/>
              <a:t>getValue</a:t>
            </a:r>
            <a:r>
              <a:rPr lang="pt-B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68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ServletRequestAttributeListener</a:t>
            </a:r>
            <a:r>
              <a:rPr lang="pt-BR" b="0" dirty="0" smtClean="0"/>
              <a:t>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476" y="1084439"/>
            <a:ext cx="9003324" cy="4797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0" rIns="9144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WebListener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DemoServletRequestAttributeListener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	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implements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ServletRequestAttributeListener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Override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attributeAdded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ServletRequestAttributeEvent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arg0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@</a:t>
            </a:r>
            <a:r>
              <a:rPr lang="pt-BR" sz="20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Override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public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b="1" dirty="0" err="1">
                <a:solidFill>
                  <a:srgbClr val="000066"/>
                </a:solidFill>
                <a:latin typeface="Arial Unicode MS" panose="020B0604020202020204" pitchFamily="34" charset="-128"/>
              </a:rPr>
              <a:t>void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 err="1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attributeRemoved</a:t>
            </a:r>
            <a:r>
              <a:rPr lang="pt-BR" sz="2000" dirty="0" smtClean="0">
                <a:solidFill>
                  <a:srgbClr val="009900"/>
                </a:solidFill>
                <a:latin typeface="Arial Unicode MS" panose="020B0604020202020204" pitchFamily="34" charset="-128"/>
              </a:rPr>
              <a:t>(</a:t>
            </a:r>
            <a:r>
              <a:rPr lang="pt-BR" sz="2000" dirty="0" err="1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ServletRequestAttributeEvent</a:t>
            </a:r>
            <a:r>
              <a:rPr lang="pt-BR" sz="20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arg0</a:t>
            </a:r>
            <a:r>
              <a:rPr lang="pt-BR" sz="2000" dirty="0">
                <a:solidFill>
                  <a:srgbClr val="009900"/>
                </a:solidFill>
                <a:latin typeface="Arial Unicode MS" panose="020B0604020202020204" pitchFamily="34" charset="-128"/>
              </a:rPr>
              <a:t>)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>
                <a:solidFill>
                  <a:srgbClr val="009900"/>
                </a:solidFill>
                <a:latin typeface="Arial Unicode MS" panose="020B0604020202020204" pitchFamily="34" charset="-128"/>
              </a:rPr>
              <a:t>{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solidFill>
                  <a:srgbClr val="009900"/>
                </a:solidFill>
                <a:latin typeface="Arial Unicode MS" panose="020B0604020202020204" pitchFamily="34" charset="-128"/>
              </a:rPr>
              <a:t>}</a:t>
            </a:r>
            <a:endParaRPr lang="pt-BR" sz="2000" dirty="0">
              <a:solidFill>
                <a:srgbClr val="009900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@</a:t>
            </a:r>
            <a:r>
              <a:rPr lang="pt-BR" sz="20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Override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public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b="1" dirty="0" err="1">
                <a:solidFill>
                  <a:srgbClr val="000066"/>
                </a:solidFill>
                <a:latin typeface="Arial Unicode MS" panose="020B0604020202020204" pitchFamily="34" charset="-128"/>
              </a:rPr>
              <a:t>void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 err="1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attributeReplaced</a:t>
            </a:r>
            <a:r>
              <a:rPr lang="pt-BR" sz="2000" dirty="0" smtClean="0">
                <a:solidFill>
                  <a:srgbClr val="009900"/>
                </a:solidFill>
                <a:latin typeface="Arial Unicode MS" panose="020B0604020202020204" pitchFamily="34" charset="-128"/>
              </a:rPr>
              <a:t>(</a:t>
            </a:r>
            <a:r>
              <a:rPr lang="pt-BR" sz="200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ServletRequestAttributeEvent</a:t>
            </a:r>
            <a:r>
              <a:rPr lang="pt-BR" sz="20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arg0</a:t>
            </a:r>
            <a:r>
              <a:rPr lang="pt-BR" sz="2000" dirty="0">
                <a:solidFill>
                  <a:srgbClr val="009900"/>
                </a:solidFill>
                <a:latin typeface="Arial Unicode MS" panose="020B0604020202020204" pitchFamily="34" charset="-128"/>
              </a:rPr>
              <a:t>)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</a:t>
            </a:r>
            <a:r>
              <a:rPr lang="pt-BR" sz="2000" dirty="0">
                <a:solidFill>
                  <a:srgbClr val="009900"/>
                </a:solidFill>
                <a:latin typeface="Arial Unicode MS" panose="020B0604020202020204" pitchFamily="34" charset="-128"/>
              </a:rPr>
              <a:t>{</a:t>
            </a:r>
            <a:r>
              <a:rPr lang="pt-BR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009900"/>
                </a:solidFill>
                <a:latin typeface="Arial Unicode MS" panose="020B0604020202020204" pitchFamily="34" charset="-128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solidFill>
                <a:srgbClr val="0099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/>
              <a:t>ServletContext</a:t>
            </a:r>
            <a:r>
              <a:rPr lang="pt-BR" b="0" dirty="0" smtClean="0"/>
              <a:t> Interface - </a:t>
            </a:r>
            <a:r>
              <a:rPr lang="en-US" b="0" dirty="0"/>
              <a:t>How to get the </a:t>
            </a:r>
            <a:r>
              <a:rPr lang="en-US" b="0" dirty="0" smtClean="0"/>
              <a:t>object (Example)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7699" y="1775346"/>
            <a:ext cx="8488907" cy="29740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ServletContext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ServletConfig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ServletContext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getServletConfig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getServletContext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convenient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ServletContext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ServletContext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getServletContext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00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Context</a:t>
            </a:r>
            <a:r>
              <a:rPr lang="pt-BR" dirty="0" smtClean="0"/>
              <a:t> </a:t>
            </a:r>
            <a:r>
              <a:rPr lang="pt-BR" dirty="0" err="1" smtClean="0"/>
              <a:t>Attributes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Variables</a:t>
            </a:r>
            <a:r>
              <a:rPr lang="pt-BR" sz="2800" dirty="0" smtClean="0"/>
              <a:t> </a:t>
            </a:r>
            <a:r>
              <a:rPr lang="pt-BR" sz="2800" dirty="0" err="1"/>
              <a:t>at</a:t>
            </a:r>
            <a:r>
              <a:rPr lang="pt-BR" sz="2800" dirty="0"/>
              <a:t> </a:t>
            </a:r>
            <a:r>
              <a:rPr lang="pt-BR" sz="2800" dirty="0" err="1"/>
              <a:t>application</a:t>
            </a:r>
            <a:r>
              <a:rPr lang="pt-BR" sz="2800" dirty="0"/>
              <a:t> </a:t>
            </a:r>
            <a:r>
              <a:rPr lang="pt-BR" sz="2800" dirty="0" err="1" smtClean="0"/>
              <a:t>scope</a:t>
            </a:r>
            <a:endParaRPr lang="pt-BR" sz="2800" dirty="0" smtClean="0"/>
          </a:p>
          <a:p>
            <a:r>
              <a:rPr lang="en-US" sz="2800" dirty="0"/>
              <a:t>Attributes have a single String as an identifier, and take any Object as a value</a:t>
            </a:r>
          </a:p>
          <a:p>
            <a:r>
              <a:rPr lang="pt-BR" sz="2800" dirty="0" err="1"/>
              <a:t>C</a:t>
            </a:r>
            <a:r>
              <a:rPr lang="pt-BR" sz="2800" dirty="0" err="1" smtClean="0"/>
              <a:t>an</a:t>
            </a:r>
            <a:r>
              <a:rPr lang="pt-BR" sz="2800" dirty="0" smtClean="0"/>
              <a:t> </a:t>
            </a:r>
            <a:r>
              <a:rPr lang="pt-BR" sz="2800" dirty="0" err="1"/>
              <a:t>be</a:t>
            </a:r>
            <a:r>
              <a:rPr lang="pt-BR" sz="2800" dirty="0"/>
              <a:t> </a:t>
            </a:r>
            <a:r>
              <a:rPr lang="pt-BR" sz="2800" dirty="0" err="1"/>
              <a:t>declared</a:t>
            </a:r>
            <a:r>
              <a:rPr lang="pt-BR" sz="2800" dirty="0"/>
              <a:t> </a:t>
            </a:r>
            <a:r>
              <a:rPr lang="pt-BR" sz="2800" dirty="0" smtClean="0"/>
              <a:t>in </a:t>
            </a:r>
            <a:r>
              <a:rPr lang="pt-BR" sz="2800" b="1" dirty="0" smtClean="0"/>
              <a:t>web</a:t>
            </a:r>
            <a:r>
              <a:rPr lang="pt-BR" sz="2800" dirty="0" smtClean="0"/>
              <a:t>.</a:t>
            </a:r>
            <a:r>
              <a:rPr lang="pt-BR" sz="2800" b="1" dirty="0" smtClean="0"/>
              <a:t>xml</a:t>
            </a:r>
          </a:p>
          <a:p>
            <a:r>
              <a:rPr lang="en-US" sz="2800" dirty="0" smtClean="0"/>
              <a:t>Can be defined using </a:t>
            </a:r>
            <a:r>
              <a:rPr lang="en-US" sz="2800" dirty="0" err="1" smtClean="0"/>
              <a:t>setAttribute</a:t>
            </a:r>
            <a:r>
              <a:rPr lang="en-US" sz="2800" dirty="0" smtClean="0"/>
              <a:t>(name, value)</a:t>
            </a: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1164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685800" y="1733265"/>
            <a:ext cx="7772400" cy="3046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&lt;web-</a:t>
            </a:r>
            <a:r>
              <a:rPr lang="pt-BR" sz="2400" dirty="0" err="1"/>
              <a:t>app</a:t>
            </a:r>
            <a:r>
              <a:rPr lang="pt-BR" sz="2400" dirty="0"/>
              <a:t>&gt;  </a:t>
            </a:r>
          </a:p>
          <a:p>
            <a:r>
              <a:rPr lang="pt-BR" sz="2400" dirty="0"/>
              <a:t> ......        </a:t>
            </a:r>
          </a:p>
          <a:p>
            <a:r>
              <a:rPr lang="pt-BR" sz="2400" dirty="0"/>
              <a:t>  &lt;</a:t>
            </a:r>
            <a:r>
              <a:rPr lang="pt-BR" sz="2400" dirty="0" err="1"/>
              <a:t>context</a:t>
            </a:r>
            <a:r>
              <a:rPr lang="pt-BR" sz="2400" dirty="0"/>
              <a:t>-param&gt;  </a:t>
            </a:r>
          </a:p>
          <a:p>
            <a:r>
              <a:rPr lang="pt-BR" sz="2400" dirty="0"/>
              <a:t>    &lt;param-</a:t>
            </a:r>
            <a:r>
              <a:rPr lang="pt-BR" sz="2400" dirty="0" err="1"/>
              <a:t>name</a:t>
            </a:r>
            <a:r>
              <a:rPr lang="pt-BR" sz="2400" dirty="0"/>
              <a:t>&gt;</a:t>
            </a:r>
            <a:r>
              <a:rPr lang="pt-BR" sz="2400" dirty="0" err="1"/>
              <a:t>parametername</a:t>
            </a:r>
            <a:r>
              <a:rPr lang="pt-BR" sz="2400" dirty="0"/>
              <a:t>&lt;/param-</a:t>
            </a:r>
            <a:r>
              <a:rPr lang="pt-BR" sz="2400" dirty="0" err="1"/>
              <a:t>name</a:t>
            </a:r>
            <a:r>
              <a:rPr lang="pt-BR" sz="2400" dirty="0"/>
              <a:t>&gt;  </a:t>
            </a:r>
          </a:p>
          <a:p>
            <a:r>
              <a:rPr lang="pt-BR" sz="2400" dirty="0"/>
              <a:t>    &lt;param-</a:t>
            </a:r>
            <a:r>
              <a:rPr lang="pt-BR" sz="2400" dirty="0" err="1"/>
              <a:t>value</a:t>
            </a:r>
            <a:r>
              <a:rPr lang="pt-BR" sz="2400" dirty="0"/>
              <a:t>&gt;</a:t>
            </a:r>
            <a:r>
              <a:rPr lang="pt-BR" sz="2400" dirty="0" err="1"/>
              <a:t>parametervalue</a:t>
            </a:r>
            <a:r>
              <a:rPr lang="pt-BR" sz="2400" dirty="0"/>
              <a:t>&lt;/param-</a:t>
            </a:r>
            <a:r>
              <a:rPr lang="pt-BR" sz="2400" dirty="0" err="1"/>
              <a:t>value</a:t>
            </a:r>
            <a:r>
              <a:rPr lang="pt-BR" sz="2400" dirty="0"/>
              <a:t>&gt;  </a:t>
            </a:r>
          </a:p>
          <a:p>
            <a:r>
              <a:rPr lang="pt-BR" sz="2400" dirty="0"/>
              <a:t>  &lt;/</a:t>
            </a:r>
            <a:r>
              <a:rPr lang="pt-BR" sz="2400" dirty="0" err="1"/>
              <a:t>context</a:t>
            </a:r>
            <a:r>
              <a:rPr lang="pt-BR" sz="2400" dirty="0"/>
              <a:t>-param&gt;  </a:t>
            </a:r>
          </a:p>
          <a:p>
            <a:r>
              <a:rPr lang="pt-BR" sz="2400" dirty="0"/>
              <a:t> ......  </a:t>
            </a:r>
          </a:p>
          <a:p>
            <a:r>
              <a:rPr lang="pt-BR" sz="2400" dirty="0"/>
              <a:t>&lt;/web-</a:t>
            </a:r>
            <a:r>
              <a:rPr lang="pt-BR" sz="2400" dirty="0" err="1"/>
              <a:t>app</a:t>
            </a:r>
            <a:r>
              <a:rPr lang="pt-BR" sz="2400" dirty="0"/>
              <a:t>&gt; 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Context</a:t>
            </a:r>
            <a:r>
              <a:rPr lang="pt-BR" dirty="0" smtClean="0"/>
              <a:t> </a:t>
            </a:r>
            <a:r>
              <a:rPr lang="pt-BR" dirty="0" err="1" smtClean="0"/>
              <a:t>Attributes</a:t>
            </a:r>
            <a:r>
              <a:rPr lang="pt-BR" dirty="0" smtClean="0"/>
              <a:t> </a:t>
            </a:r>
            <a:r>
              <a:rPr lang="pt-BR" dirty="0" err="1" smtClean="0"/>
              <a:t>Declaration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2528" y="1461447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461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Attributes</a:t>
            </a:r>
            <a:r>
              <a:rPr lang="pt-BR" dirty="0"/>
              <a:t> </a:t>
            </a:r>
            <a:r>
              <a:rPr lang="pt-BR" dirty="0" smtClean="0"/>
              <a:t>- Access </a:t>
            </a:r>
            <a:r>
              <a:rPr lang="pt-BR" dirty="0" err="1" smtClean="0"/>
              <a:t>Methods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800" dirty="0" err="1"/>
              <a:t>Object</a:t>
            </a:r>
            <a:r>
              <a:rPr lang="pt-BR" sz="2800" dirty="0"/>
              <a:t> </a:t>
            </a:r>
            <a:r>
              <a:rPr lang="pt-BR" sz="2800" dirty="0" err="1" smtClean="0"/>
              <a:t>getAttribute</a:t>
            </a:r>
            <a:r>
              <a:rPr lang="pt-BR" sz="2800" dirty="0" smtClean="0"/>
              <a:t>(</a:t>
            </a:r>
            <a:r>
              <a:rPr lang="pt-BR" sz="2800" dirty="0" err="1" smtClean="0"/>
              <a:t>String</a:t>
            </a:r>
            <a:r>
              <a:rPr lang="pt-BR" sz="2800" dirty="0" smtClean="0"/>
              <a:t> </a:t>
            </a:r>
            <a:r>
              <a:rPr lang="pt-BR" sz="2800" dirty="0" err="1" smtClean="0"/>
              <a:t>name</a:t>
            </a:r>
            <a:r>
              <a:rPr lang="pt-BR" sz="2800" dirty="0" smtClean="0"/>
              <a:t>)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err="1"/>
              <a:t>Enumeration</a:t>
            </a:r>
            <a:r>
              <a:rPr lang="pt-BR" sz="2800" dirty="0"/>
              <a:t> </a:t>
            </a:r>
            <a:r>
              <a:rPr lang="pt-BR" sz="2800" dirty="0" err="1" smtClean="0"/>
              <a:t>getAttributeNames</a:t>
            </a:r>
            <a:r>
              <a:rPr lang="pt-BR" sz="2800" dirty="0" smtClean="0"/>
              <a:t>()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err="1"/>
              <a:t>void</a:t>
            </a:r>
            <a:r>
              <a:rPr lang="pt-BR" sz="2800" dirty="0"/>
              <a:t> </a:t>
            </a:r>
            <a:r>
              <a:rPr lang="pt-BR" sz="2800" dirty="0" err="1"/>
              <a:t>removeAttribute</a:t>
            </a:r>
            <a:r>
              <a:rPr lang="pt-BR" sz="2800" dirty="0"/>
              <a:t>(</a:t>
            </a:r>
            <a:r>
              <a:rPr lang="pt-BR" sz="2800" dirty="0" err="1"/>
              <a:t>String</a:t>
            </a:r>
            <a:r>
              <a:rPr lang="pt-BR" sz="2800" dirty="0"/>
              <a:t> </a:t>
            </a:r>
            <a:r>
              <a:rPr lang="pt-BR" sz="2800" dirty="0" err="1"/>
              <a:t>name</a:t>
            </a:r>
            <a:r>
              <a:rPr lang="pt-BR" sz="2800" dirty="0" smtClean="0"/>
              <a:t>)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en-US" sz="2800" dirty="0"/>
              <a:t>void </a:t>
            </a:r>
            <a:r>
              <a:rPr lang="en-US" sz="2800" dirty="0" err="1"/>
              <a:t>setAttribute</a:t>
            </a:r>
            <a:r>
              <a:rPr lang="en-US" sz="2800" dirty="0"/>
              <a:t>(</a:t>
            </a:r>
            <a:r>
              <a:rPr lang="en-US" sz="2800" dirty="0" err="1"/>
              <a:t>Stjring</a:t>
            </a:r>
            <a:r>
              <a:rPr lang="en-US" sz="2800" dirty="0"/>
              <a:t> name, Object value)</a:t>
            </a:r>
            <a:r>
              <a:rPr lang="en-US" sz="2800" kern="0" dirty="0" smtClean="0"/>
              <a:t/>
            </a:r>
            <a:br>
              <a:rPr lang="en-US" sz="2800" kern="0" dirty="0" smtClean="0"/>
            </a:br>
            <a:endParaRPr lang="pt-B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3826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pt-BR" sz="2400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60000"/>
              <a:buChar char="­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800" dirty="0" err="1" smtClean="0"/>
              <a:t>Acces</a:t>
            </a:r>
            <a:r>
              <a:rPr lang="pt-BR" sz="2800" dirty="0" smtClean="0"/>
              <a:t> </a:t>
            </a:r>
            <a:r>
              <a:rPr lang="pt-BR" sz="2800" dirty="0" err="1" smtClean="0"/>
              <a:t>Methods</a:t>
            </a:r>
            <a:endParaRPr lang="pt-B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40067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liti_2004">
  <a:themeElements>
    <a:clrScheme name="qualiti_2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ualiti_200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liti_2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liti_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modelo_qualiti</Template>
  <TotalTime>1598</TotalTime>
  <Words>550</Words>
  <Application>Microsoft Office PowerPoint</Application>
  <PresentationFormat>Apresentação na tela (4:3)</PresentationFormat>
  <Paragraphs>292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3" baseType="lpstr">
      <vt:lpstr>Arial Unicode MS</vt:lpstr>
      <vt:lpstr>Arial</vt:lpstr>
      <vt:lpstr>Courier New</vt:lpstr>
      <vt:lpstr>Times New Roman</vt:lpstr>
      <vt:lpstr>Trebuchet MS</vt:lpstr>
      <vt:lpstr>qualiti_2004</vt:lpstr>
      <vt:lpstr>Servlet Contexts</vt:lpstr>
      <vt:lpstr>Apresentação do PowerPoint</vt:lpstr>
      <vt:lpstr>ServletContext Interface</vt:lpstr>
      <vt:lpstr>ServletContext Interface - How to get the object</vt:lpstr>
      <vt:lpstr>ServletContext Interface - How to get the object (Example)</vt:lpstr>
      <vt:lpstr>Context Attributes</vt:lpstr>
      <vt:lpstr>Context Attributes Declaration</vt:lpstr>
      <vt:lpstr>Context Attributes - Access Methods</vt:lpstr>
      <vt:lpstr>DEMO</vt:lpstr>
      <vt:lpstr>Obtaining Context Information</vt:lpstr>
      <vt:lpstr>Accessing Static Resources</vt:lpstr>
      <vt:lpstr>Obtaining MIME type for the resource</vt:lpstr>
      <vt:lpstr>Obtaining RequestDispatchers</vt:lpstr>
      <vt:lpstr>Context Initialisation Parameters</vt:lpstr>
      <vt:lpstr>DEMO</vt:lpstr>
      <vt:lpstr>Apresentação do PowerPoint</vt:lpstr>
      <vt:lpstr>ServletConfig Interface</vt:lpstr>
      <vt:lpstr>ServletConfig Interface - How to get the object</vt:lpstr>
      <vt:lpstr>ServletConfig Interface - How to get the object (Example)</vt:lpstr>
      <vt:lpstr>Servlet Names and Contexts</vt:lpstr>
      <vt:lpstr>Servlet Initialisation Parameters</vt:lpstr>
      <vt:lpstr>Servlet Initialisation Parameters - Exemplo</vt:lpstr>
      <vt:lpstr>Servlet Initialisation Parameters – Declaration </vt:lpstr>
      <vt:lpstr>DEMO</vt:lpstr>
      <vt:lpstr>Apresentação do PowerPoint</vt:lpstr>
      <vt:lpstr>GenericServlet Support for Contexts</vt:lpstr>
      <vt:lpstr>Convenience Methods</vt:lpstr>
      <vt:lpstr>Apresentação do PowerPoint</vt:lpstr>
      <vt:lpstr>Context Listeners</vt:lpstr>
      <vt:lpstr>Life Cycle</vt:lpstr>
      <vt:lpstr>Life Cycle</vt:lpstr>
      <vt:lpstr>ServletContextListener</vt:lpstr>
      <vt:lpstr>ServletContextEvent</vt:lpstr>
      <vt:lpstr>ServletContextLister - Exemplo</vt:lpstr>
      <vt:lpstr>ServletContext - Exemplo</vt:lpstr>
      <vt:lpstr>ServletContextAttributeListener</vt:lpstr>
      <vt:lpstr>ServletContextAttributeEvent</vt:lpstr>
      <vt:lpstr>ServletContextAttributeListener - Exemplo</vt:lpstr>
      <vt:lpstr>ServletContextAttributeListener - Exemplo</vt:lpstr>
      <vt:lpstr>DEMO</vt:lpstr>
      <vt:lpstr>Requests and Responses</vt:lpstr>
      <vt:lpstr>ServletRequestListener</vt:lpstr>
      <vt:lpstr>ServletRequestEvent</vt:lpstr>
      <vt:lpstr>ServletRequestListener - Exemplo</vt:lpstr>
      <vt:lpstr>ServletRequestAttributeListener</vt:lpstr>
      <vt:lpstr>ServletRequestAttributeEvent</vt:lpstr>
      <vt:lpstr>ServletRequestAttributeListener - Exemplo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gallindo</cp:lastModifiedBy>
  <cp:revision>132</cp:revision>
  <dcterms:created xsi:type="dcterms:W3CDTF">2013-02-19T17:16:45Z</dcterms:created>
  <dcterms:modified xsi:type="dcterms:W3CDTF">2013-03-24T19:17:03Z</dcterms:modified>
</cp:coreProperties>
</file>