
<file path=[Content_Types].xml><?xml version="1.0" encoding="utf-8"?>
<Types xmlns="http://schemas.openxmlformats.org/package/2006/content-types">
  <Override PartName="/_rels/.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9.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notesSlide22.xml" ContentType="application/vnd.openxmlformats-officedocument.presentationml.notesSlide+xml"/>
  <Override PartName="/ppt/notesSlides/notesSlide9.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22.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5.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52.xml" ContentType="application/vnd.openxmlformats-officedocument.presentationml.slideLayout+xml"/>
  <Override PartName="/ppt/slideLayouts/slideLayout27.xml" ContentType="application/vnd.openxmlformats-officedocument.presentationml.slideLayout+xml"/>
  <Override PartName="/ppt/slideLayouts/slideLayout51.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50.xml" ContentType="application/vnd.openxmlformats-officedocument.presentationml.slideLayout+xml"/>
  <Override PartName="/ppt/slideLayouts/slideLayout25.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1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7.xml.rels" ContentType="application/vnd.openxmlformats-package.relationships+xml"/>
  <Override PartName="/ppt/slideLayouts/_rels/slideLayout18.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1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3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_rels/presentation.xml.rels" ContentType="application/vnd.openxmlformats-package.relationships+xml"/>
  <Override PartName="/ppt/media/image21.jpeg" ContentType="image/jpeg"/>
  <Override PartName="/ppt/media/image20.jpeg" ContentType="image/jpeg"/>
  <Override PartName="/ppt/media/image19.jpeg" ContentType="image/jpeg"/>
  <Override PartName="/ppt/media/image18.jpeg" ContentType="image/jpeg"/>
  <Override PartName="/ppt/media/image15.png" ContentType="image/png"/>
  <Override PartName="/ppt/media/image12.jpeg" ContentType="image/jpeg"/>
  <Override PartName="/ppt/media/image13.png" ContentType="image/png"/>
  <Override PartName="/ppt/media/image9.jpeg" ContentType="image/jpeg"/>
  <Override PartName="/ppt/media/image11.jpeg" ContentType="image/jpeg"/>
  <Override PartName="/ppt/media/image22.jpeg" ContentType="image/jpeg"/>
  <Override PartName="/ppt/media/image7.png" ContentType="image/png"/>
  <Override PartName="/ppt/media/image1.jpeg" ContentType="image/jpeg"/>
  <Override PartName="/ppt/media/image8.png" ContentType="image/png"/>
  <Override PartName="/ppt/media/image17.jpeg" ContentType="image/jpeg"/>
  <Override PartName="/ppt/media/image3.png" ContentType="image/png"/>
  <Override PartName="/ppt/media/image5.jpeg" ContentType="image/jpeg"/>
  <Override PartName="/ppt/media/image10.jpeg" ContentType="image/jpeg"/>
  <Override PartName="/ppt/media/image14.png" ContentType="image/png"/>
  <Override PartName="/ppt/media/image4.jpeg" ContentType="image/jpeg"/>
  <Override PartName="/ppt/media/image16.jpeg" ContentType="image/jpeg"/>
  <Override PartName="/ppt/media/image23.jpeg" ContentType="image/jpeg"/>
  <Override PartName="/ppt/media/image2.jpeg" ContentType="image/jpeg"/>
  <Override PartName="/ppt/media/image6.png" ContentType="image/png"/>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685800" y="4343040"/>
            <a:ext cx="5486040" cy="4114440"/>
          </a:xfrm>
          <a:prstGeom prst="rect">
            <a:avLst/>
          </a:prstGeom>
        </p:spPr>
        <p:txBody>
          <a:bodyPr bIns="0" lIns="0" rIns="0" tIns="0" wrap="none"/>
          <a:p>
            <a:r>
              <a:rPr lang="en-US"/>
              <a:t>Click to edit the notes format</a:t>
            </a:r>
            <a:endParaRPr/>
          </a:p>
        </p:txBody>
      </p:sp>
      <p:sp>
        <p:nvSpPr>
          <p:cNvPr id="196" name="PlaceHolder 2"/>
          <p:cNvSpPr>
            <a:spLocks noGrp="1"/>
          </p:cNvSpPr>
          <p:nvPr>
            <p:ph type="hdr"/>
          </p:nvPr>
        </p:nvSpPr>
        <p:spPr>
          <a:xfrm>
            <a:off x="0" y="0"/>
            <a:ext cx="2976120" cy="456840"/>
          </a:xfrm>
          <a:prstGeom prst="rect">
            <a:avLst/>
          </a:prstGeom>
        </p:spPr>
        <p:txBody>
          <a:bodyPr bIns="0" lIns="0" rIns="0" tIns="0" wrap="none"/>
          <a:p>
            <a:r>
              <a:rPr lang="en-US"/>
              <a:t>&lt;header&gt;</a:t>
            </a:r>
            <a:endParaRPr/>
          </a:p>
        </p:txBody>
      </p:sp>
      <p:sp>
        <p:nvSpPr>
          <p:cNvPr id="197" name="PlaceHolder 3"/>
          <p:cNvSpPr>
            <a:spLocks noGrp="1"/>
          </p:cNvSpPr>
          <p:nvPr>
            <p:ph type="dt"/>
          </p:nvPr>
        </p:nvSpPr>
        <p:spPr>
          <a:xfrm>
            <a:off x="3881520" y="0"/>
            <a:ext cx="2976120" cy="456840"/>
          </a:xfrm>
          <a:prstGeom prst="rect">
            <a:avLst/>
          </a:prstGeom>
        </p:spPr>
        <p:txBody>
          <a:bodyPr bIns="0" lIns="0" rIns="0" tIns="0" wrap="none"/>
          <a:p>
            <a:pPr algn="r"/>
            <a:r>
              <a:rPr lang="en-US"/>
              <a:t>&lt;date/time&gt;</a:t>
            </a:r>
            <a:endParaRPr/>
          </a:p>
        </p:txBody>
      </p:sp>
      <p:sp>
        <p:nvSpPr>
          <p:cNvPr id="198" name="PlaceHolder 4"/>
          <p:cNvSpPr>
            <a:spLocks noGrp="1"/>
          </p:cNvSpPr>
          <p:nvPr>
            <p:ph type="ftr"/>
          </p:nvPr>
        </p:nvSpPr>
        <p:spPr>
          <a:xfrm>
            <a:off x="0" y="8686800"/>
            <a:ext cx="2976120" cy="456840"/>
          </a:xfrm>
          <a:prstGeom prst="rect">
            <a:avLst/>
          </a:prstGeom>
        </p:spPr>
        <p:txBody>
          <a:bodyPr anchor="b" bIns="0" lIns="0" rIns="0" tIns="0" wrap="none"/>
          <a:p>
            <a:r>
              <a:rPr lang="en-US"/>
              <a:t>&lt;footer&gt;</a:t>
            </a:r>
            <a:endParaRPr/>
          </a:p>
        </p:txBody>
      </p:sp>
      <p:sp>
        <p:nvSpPr>
          <p:cNvPr id="199" name="PlaceHolder 5"/>
          <p:cNvSpPr>
            <a:spLocks noGrp="1"/>
          </p:cNvSpPr>
          <p:nvPr>
            <p:ph type="sldNum"/>
          </p:nvPr>
        </p:nvSpPr>
        <p:spPr>
          <a:xfrm>
            <a:off x="3881520" y="8686800"/>
            <a:ext cx="2976120" cy="456840"/>
          </a:xfrm>
          <a:prstGeom prst="rect">
            <a:avLst/>
          </a:prstGeom>
        </p:spPr>
        <p:txBody>
          <a:bodyPr anchor="b" bIns="0" lIns="0" rIns="0" tIns="0" wrap="none"/>
          <a:p>
            <a:pPr algn="r"/>
            <a:fld id="{24E69F23-0885-4E15-B933-0F3BC4883B31}"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hyperlink" Target="http://www.download.com/" TargetMode="External"/><Relationship Id="rId2" Type="http://schemas.openxmlformats.org/officeDocument/2006/relationships/hyperlink" Target="http://www.netbeans.org/" TargetMode="External"/><Relationship Id="rId3" Type="http://schemas.openxmlformats.org/officeDocument/2006/relationships/hyperlink" Target="http://www.jedit.org/" TargetMode="External"/><Relationship Id="rId4" Type="http://schemas.openxmlformats.org/officeDocument/2006/relationships/hyperlink" Target="http://www.eclipse.org/" TargetMode="External"/><Relationship Id="rId5" Type="http://schemas.openxmlformats.org/officeDocument/2006/relationships/hyperlink" Target="http://www.borland.com/" TargetMode="External"/><Relationship Id="rId6" Type="http://schemas.openxmlformats.org/officeDocument/2006/relationships/hyperlink" Target="http://www.jcreator.com/" TargetMode="External"/><Relationship Id="rId7" Type="http://schemas.openxmlformats.org/officeDocument/2006/relationships/hyperlink" Target="http://www.bluej.org/" TargetMode="External"/><Relationship Id="rId8" Type="http://schemas.openxmlformats.org/officeDocument/2006/relationships/hyperlink" Target="http://www.jgrasp.org/" TargetMode="External"/><Relationship Id="rId9" Type="http://schemas.openxmlformats.org/officeDocument/2006/relationships/hyperlink" Target="http://wwws.sun.com/software/sundev/jde/" TargetMode="External"/><Relationship Id="rId10" Type="http://schemas.openxmlformats.org/officeDocument/2006/relationships/hyperlink" Target="http://wwws.sun.com/software/sundev/jde/" TargetMode="External"/><Relationship Id="rId11" Type="http://schemas.openxmlformats.org/officeDocument/2006/relationships/hyperlink" Target="http://wwws.sun.com/software/sundev/jde/" TargetMode="External"/><Relationship Id="rId12" Type="http://schemas.openxmlformats.org/officeDocument/2006/relationships/hyperlink" Target="http://wwws.sun.com/software/sundev/jde/" TargetMode="External"/><Relationship Id="rId13" Type="http://schemas.openxmlformats.org/officeDocument/2006/relationships/hyperlink" Target="http://wwws.sun.com/software/sundev/jde/" TargetMode="External"/><Relationship Id="rId14" Type="http://schemas.openxmlformats.org/officeDocument/2006/relationships/hyperlink" Target="http://www.deitel.com/books/jHTP6/index.html" TargetMode="External"/><Relationship Id="rId15" Type="http://schemas.openxmlformats.org/officeDocument/2006/relationships/slide" Target="../slides/slide13.xml"/><Relationship Id="rId16"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5" name="PlaceHolder 1"/>
          <p:cNvSpPr>
            <a:spLocks noGrp="1"/>
          </p:cNvSpPr>
          <p:nvPr>
            <p:ph type="body"/>
          </p:nvPr>
        </p:nvSpPr>
        <p:spPr>
          <a:xfrm>
            <a:off x="685800" y="4343400"/>
            <a:ext cx="5486040" cy="4114440"/>
          </a:xfrm>
          <a:prstGeom prst="rect">
            <a:avLst/>
          </a:prstGeom>
        </p:spPr>
        <p:txBody>
          <a:bodyPr/>
          <a:p>
            <a:r>
              <a:rPr lang="en-US"/>
              <a:t>Unlike languages like C, java program language provides platform independance using which you can write once, compile once, &amp; execute on variety of platforms. All you need to do is to take your source code, run it thro’ a java compiler whose output is platform-independant intermediatary bytecode. This bytecode gets interpreted by JVM. JVM is specific to given platform so a bytecode can be run on different platform as desired.</a:t>
            </a:r>
            <a:endParaRPr/>
          </a:p>
          <a:p>
            <a:endParaRPr/>
          </a:p>
        </p:txBody>
      </p:sp>
      <p:sp>
        <p:nvSpPr>
          <p:cNvPr id="276" name="TextShape 2"/>
          <p:cNvSpPr txBox="1"/>
          <p:nvPr/>
        </p:nvSpPr>
        <p:spPr>
          <a:xfrm>
            <a:off x="3884760" y="8685360"/>
            <a:ext cx="2971440" cy="456840"/>
          </a:xfrm>
          <a:prstGeom prst="rect">
            <a:avLst/>
          </a:prstGeom>
        </p:spPr>
        <p:txBody>
          <a:bodyPr anchor="b"/>
          <a:p>
            <a:pPr algn="r">
              <a:lnSpc>
                <a:spcPct val="100000"/>
              </a:lnSpc>
            </a:pPr>
            <a:fld id="{B31E2202-A621-422F-BFB0-8F4152ACCD8E}" type="slidenum">
              <a:rPr lang="en-US" sz="1200">
                <a:solidFill>
                  <a:srgbClr val="000000"/>
                </a:solidFill>
                <a:latin typeface="+mn-lt"/>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7" name="PlaceHolder 1"/>
          <p:cNvSpPr>
            <a:spLocks noGrp="1"/>
          </p:cNvSpPr>
          <p:nvPr>
            <p:ph type="body"/>
          </p:nvPr>
        </p:nvSpPr>
        <p:spPr>
          <a:xfrm>
            <a:off x="685800" y="4343400"/>
            <a:ext cx="5486040" cy="4114440"/>
          </a:xfrm>
          <a:prstGeom prst="rect">
            <a:avLst/>
          </a:prstGeom>
        </p:spPr>
        <p:txBody>
          <a:bodyPr/>
          <a:p>
            <a:r>
              <a:rPr lang="en-US"/>
              <a:t>Using java technology, you can build wide range of applications. But in order to do that, you need to know which Java technology product group to download &amp; install.</a:t>
            </a:r>
            <a:endParaRPr/>
          </a:p>
          <a:p>
            <a:r>
              <a:rPr lang="en-US"/>
              <a:t>J2SE - Java 2 Standard Edition – This edition is used to build desktop solutions, such as stand-alone applications, like your word processor or spread-sheet, and distributed applications. For ex: Applet.</a:t>
            </a:r>
            <a:endParaRPr/>
          </a:p>
          <a:p>
            <a:r>
              <a:rPr lang="en-US"/>
              <a:t>J2EE - Java 2 Enterprise Edition - This edition is used to build powerful multi-tier enterprise applications such as e-commerce sites. Many popular sites are built using J2EE.</a:t>
            </a:r>
            <a:endParaRPr/>
          </a:p>
          <a:p>
            <a:r>
              <a:rPr lang="en-US"/>
              <a:t>J2ME – Java 2 Micro Edition – This edition is used to write programs with small memory foot print. For ex: cellphone, pda etc.</a:t>
            </a:r>
            <a:endParaRPr/>
          </a:p>
          <a:p>
            <a:endParaRPr/>
          </a:p>
        </p:txBody>
      </p:sp>
      <p:sp>
        <p:nvSpPr>
          <p:cNvPr id="278" name="TextShape 2"/>
          <p:cNvSpPr txBox="1"/>
          <p:nvPr/>
        </p:nvSpPr>
        <p:spPr>
          <a:xfrm>
            <a:off x="3884760" y="8685360"/>
            <a:ext cx="2971440" cy="456840"/>
          </a:xfrm>
          <a:prstGeom prst="rect">
            <a:avLst/>
          </a:prstGeom>
        </p:spPr>
        <p:txBody>
          <a:bodyPr anchor="b"/>
          <a:p>
            <a:pPr algn="r">
              <a:lnSpc>
                <a:spcPct val="100000"/>
              </a:lnSpc>
            </a:pPr>
            <a:fld id="{ACDCEAF4-1277-4DEC-8EDE-1C361C086E5E}" type="slidenum">
              <a:rPr lang="en-US" sz="1200">
                <a:solidFill>
                  <a:srgbClr val="000000"/>
                </a:solidFill>
                <a:latin typeface="+mn-lt"/>
                <a:ea typeface="+mn-ea"/>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PlaceHolder 1"/>
          <p:cNvSpPr>
            <a:spLocks noGrp="1"/>
          </p:cNvSpPr>
          <p:nvPr>
            <p:ph type="body"/>
          </p:nvPr>
        </p:nvSpPr>
        <p:spPr>
          <a:xfrm>
            <a:off x="685800" y="4343400"/>
            <a:ext cx="5486040" cy="4114440"/>
          </a:xfrm>
          <a:prstGeom prst="rect">
            <a:avLst/>
          </a:prstGeom>
        </p:spPr>
        <p:txBody>
          <a:bodyPr/>
          <a:p>
            <a:r>
              <a:rPr lang="en-US"/>
              <a:t>J2SE – This is also known as the development kit. This allows to write stand alone applications &amp; distributed applications such as applets. It contains the following:</a:t>
            </a:r>
            <a:endParaRPr/>
          </a:p>
          <a:p>
            <a:r>
              <a:rPr lang="en-US"/>
              <a:t>1. JRE - Java Runtime Environment – This environment allows to run java programs. It includes JVM &amp; java class libraries. Its also available as a seperate download, so that you can just download this alone if you want to just run java programs.</a:t>
            </a:r>
            <a:endParaRPr/>
          </a:p>
          <a:p>
            <a:r>
              <a:rPr lang="en-US"/>
              <a:t>JVM</a:t>
            </a:r>
            <a:endParaRPr/>
          </a:p>
          <a:p>
            <a:r>
              <a:rPr lang="en-US"/>
              <a:t>Java class libraries</a:t>
            </a:r>
            <a:endParaRPr/>
          </a:p>
          <a:p>
            <a:r>
              <a:rPr lang="en-US"/>
              <a:t>2. Java compiler – This is available as a binary file called javac.exe - This command allows to write &amp; compile java programs.</a:t>
            </a:r>
            <a:endParaRPr/>
          </a:p>
          <a:p>
            <a:r>
              <a:rPr lang="en-US"/>
              <a:t>3. Class library documentation (downloaded seperately) – This is documentation that has been generated from the class libraries available. Its also referred to as API (Application Programming Interface). This can be best used as a reference to learn more about the class libraries.</a:t>
            </a:r>
            <a:endParaRPr/>
          </a:p>
          <a:p>
            <a:r>
              <a:rPr lang="en-US"/>
              <a:t>4. Additional utilities – There are other utilities also available in this package.</a:t>
            </a:r>
            <a:endParaRPr/>
          </a:p>
          <a:p>
            <a:r>
              <a:rPr lang="en-US"/>
              <a:t>5. Program examples – There are readily available java examples.</a:t>
            </a:r>
            <a:endParaRPr/>
          </a:p>
          <a:p>
            <a:endParaRPr/>
          </a:p>
        </p:txBody>
      </p:sp>
      <p:sp>
        <p:nvSpPr>
          <p:cNvPr id="280" name="TextShape 2"/>
          <p:cNvSpPr txBox="1"/>
          <p:nvPr/>
        </p:nvSpPr>
        <p:spPr>
          <a:xfrm>
            <a:off x="3884760" y="8685360"/>
            <a:ext cx="2971440" cy="456840"/>
          </a:xfrm>
          <a:prstGeom prst="rect">
            <a:avLst/>
          </a:prstGeom>
        </p:spPr>
        <p:txBody>
          <a:bodyPr anchor="b"/>
          <a:p>
            <a:pPr algn="r">
              <a:lnSpc>
                <a:spcPct val="100000"/>
              </a:lnSpc>
            </a:pPr>
            <a:fld id="{0985CC29-59A8-4AA0-8242-F8DF977710D0}" type="slidenum">
              <a:rPr lang="en-US" sz="1200">
                <a:solidFill>
                  <a:srgbClr val="000000"/>
                </a:solidFill>
                <a:latin typeface="+mn-lt"/>
                <a:ea typeface="+mn-ea"/>
              </a:rPr>
              <a:t>&lt;number&gt;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685800" y="4343400"/>
            <a:ext cx="5486040" cy="4114440"/>
          </a:xfrm>
          <a:prstGeom prst="rect">
            <a:avLst/>
          </a:prstGeom>
        </p:spPr>
        <p:txBody>
          <a:bodyPr/>
          <a:p>
            <a:r>
              <a:rPr b="1" lang="en-US"/>
              <a:t>Phase 1: Creating a Program</a:t>
            </a:r>
            <a:endParaRPr/>
          </a:p>
          <a:p>
            <a:r>
              <a:rPr lang="en-US"/>
              <a:t>Phase 1 consists of editing a file with an </a:t>
            </a:r>
            <a:r>
              <a:rPr b="1" lang="en-US" sz="1200">
                <a:solidFill>
                  <a:srgbClr val="000000"/>
                </a:solidFill>
                <a:latin typeface="+mn-lt"/>
                <a:ea typeface="+mn-ea"/>
              </a:rPr>
              <a:t>editor program</a:t>
            </a:r>
            <a:r>
              <a:rPr lang="en-US" sz="1200">
                <a:solidFill>
                  <a:srgbClr val="000000"/>
                </a:solidFill>
                <a:latin typeface="+mn-lt"/>
                <a:ea typeface="+mn-ea"/>
              </a:rPr>
              <a:t> (normally known simply as an </a:t>
            </a:r>
            <a:r>
              <a:rPr b="1" lang="en-US" sz="1200">
                <a:solidFill>
                  <a:srgbClr val="000000"/>
                </a:solidFill>
                <a:latin typeface="+mn-lt"/>
                <a:ea typeface="+mn-ea"/>
              </a:rPr>
              <a:t>editor</a:t>
            </a:r>
            <a:r>
              <a:rPr lang="en-US" sz="1200">
                <a:solidFill>
                  <a:srgbClr val="000000"/>
                </a:solidFill>
                <a:latin typeface="+mn-lt"/>
                <a:ea typeface="+mn-ea"/>
              </a:rPr>
              <a:t>). You type a Java program (typically referred to as source code) using the editor, make any necessary corrections and save the program on a secondary storage device, such as your hard drive. Java source-code file names end with the </a:t>
            </a:r>
            <a:r>
              <a:rPr b="1" lang="en-US" sz="1200">
                <a:solidFill>
                  <a:srgbClr val="000000"/>
                </a:solidFill>
                <a:latin typeface="+mn-lt"/>
                <a:ea typeface="+mn-ea"/>
              </a:rPr>
              <a:t>.java extension</a:t>
            </a:r>
            <a:r>
              <a:rPr lang="en-US" sz="1200">
                <a:solidFill>
                  <a:srgbClr val="000000"/>
                </a:solidFill>
                <a:latin typeface="+mn-lt"/>
                <a:ea typeface="+mn-ea"/>
              </a:rPr>
              <a:t>, which indicates that a file contains Java source code. We assume that the reader knows how to edit a file.</a:t>
            </a:r>
            <a:endParaRPr/>
          </a:p>
          <a:p>
            <a:r>
              <a:rPr lang="en-US" sz="1200">
                <a:solidFill>
                  <a:srgbClr val="000000"/>
                </a:solidFill>
                <a:latin typeface="+mn-lt"/>
                <a:ea typeface="+mn-ea"/>
              </a:rPr>
              <a:t>Two editors widely used on UNIX/Linux systems are vi and emacs. On Windows, a simple editing program like Windows Notepad will suffice. Many freeware and shareware editors are also available for download from the Internet on sites like </a:t>
            </a:r>
            <a:r>
              <a:rPr lang="en-US" sz="1200" u="sng">
                <a:solidFill>
                  <a:srgbClr val="000000"/>
                </a:solidFill>
                <a:latin typeface="+mn-lt"/>
                <a:ea typeface="+mn-ea"/>
                <a:hlinkClick r:id="rId1"/>
              </a:rPr>
              <a:t>www.download.com</a:t>
            </a:r>
            <a:r>
              <a:rPr lang="en-US" sz="1200">
                <a:solidFill>
                  <a:srgbClr val="000000"/>
                </a:solidFill>
                <a:latin typeface="+mn-lt"/>
                <a:ea typeface="+mn-ea"/>
              </a:rPr>
              <a:t>.</a:t>
            </a:r>
            <a:endParaRPr/>
          </a:p>
          <a:p>
            <a:r>
              <a:rPr lang="en-US" sz="1200">
                <a:solidFill>
                  <a:srgbClr val="000000"/>
                </a:solidFill>
                <a:latin typeface="+mn-lt"/>
                <a:ea typeface="+mn-ea"/>
              </a:rPr>
              <a:t>For organizations that develop substantial information systems, </a:t>
            </a:r>
            <a:r>
              <a:rPr b="1" lang="en-US" sz="1200">
                <a:solidFill>
                  <a:srgbClr val="000000"/>
                </a:solidFill>
                <a:latin typeface="+mn-lt"/>
                <a:ea typeface="+mn-ea"/>
              </a:rPr>
              <a:t>integrated development environments (IDEs)</a:t>
            </a:r>
            <a:r>
              <a:rPr lang="en-US" sz="1200">
                <a:solidFill>
                  <a:srgbClr val="000000"/>
                </a:solidFill>
                <a:latin typeface="+mn-lt"/>
                <a:ea typeface="+mn-ea"/>
              </a:rPr>
              <a:t> are available from many major software suppliers, including Sun Microsystems. IDEs provide many tools that support the software development process, including editors for writing and editing programs and debuggers for locating logic errors in programs.</a:t>
            </a:r>
            <a:endParaRPr/>
          </a:p>
          <a:p>
            <a:r>
              <a:rPr lang="en-US" sz="1200">
                <a:solidFill>
                  <a:srgbClr val="000000"/>
                </a:solidFill>
                <a:latin typeface="+mn-lt"/>
                <a:ea typeface="+mn-ea"/>
              </a:rPr>
              <a:t>[Page 14] Several popular IDEs are NetBeans (</a:t>
            </a:r>
            <a:r>
              <a:rPr lang="en-US" sz="1200" u="sng">
                <a:solidFill>
                  <a:srgbClr val="000000"/>
                </a:solidFill>
                <a:latin typeface="+mn-lt"/>
                <a:ea typeface="+mn-ea"/>
                <a:hlinkClick r:id="rId2"/>
              </a:rPr>
              <a:t>www.netbeans.org</a:t>
            </a:r>
            <a:r>
              <a:rPr lang="en-US" sz="1200">
                <a:solidFill>
                  <a:srgbClr val="000000"/>
                </a:solidFill>
                <a:latin typeface="+mn-lt"/>
                <a:ea typeface="+mn-ea"/>
              </a:rPr>
              <a:t>), jEdit (</a:t>
            </a:r>
            <a:r>
              <a:rPr lang="en-US" sz="1200" u="sng">
                <a:solidFill>
                  <a:srgbClr val="000000"/>
                </a:solidFill>
                <a:latin typeface="+mn-lt"/>
                <a:ea typeface="+mn-ea"/>
                <a:hlinkClick r:id="rId3"/>
              </a:rPr>
              <a:t>www.jedit.org</a:t>
            </a:r>
            <a:r>
              <a:rPr lang="en-US" sz="1200">
                <a:solidFill>
                  <a:srgbClr val="000000"/>
                </a:solidFill>
                <a:latin typeface="+mn-lt"/>
                <a:ea typeface="+mn-ea"/>
              </a:rPr>
              <a:t>), Eclipse (</a:t>
            </a:r>
            <a:r>
              <a:rPr lang="en-US" sz="1200" u="sng">
                <a:solidFill>
                  <a:srgbClr val="000000"/>
                </a:solidFill>
                <a:latin typeface="+mn-lt"/>
                <a:ea typeface="+mn-ea"/>
                <a:hlinkClick r:id="rId4"/>
              </a:rPr>
              <a:t>www.eclipse.org</a:t>
            </a:r>
            <a:r>
              <a:rPr lang="en-US" sz="1200">
                <a:solidFill>
                  <a:srgbClr val="000000"/>
                </a:solidFill>
                <a:latin typeface="+mn-lt"/>
                <a:ea typeface="+mn-ea"/>
              </a:rPr>
              <a:t>), JBuilder (</a:t>
            </a:r>
            <a:r>
              <a:rPr lang="en-US" sz="1200" u="sng">
                <a:solidFill>
                  <a:srgbClr val="000000"/>
                </a:solidFill>
                <a:latin typeface="+mn-lt"/>
                <a:ea typeface="+mn-ea"/>
                <a:hlinkClick r:id="rId5"/>
              </a:rPr>
              <a:t>www.borland.com</a:t>
            </a:r>
            <a:r>
              <a:rPr lang="en-US" sz="1200">
                <a:solidFill>
                  <a:srgbClr val="000000"/>
                </a:solidFill>
                <a:latin typeface="+mn-lt"/>
                <a:ea typeface="+mn-ea"/>
              </a:rPr>
              <a:t>), JCreator (</a:t>
            </a:r>
            <a:r>
              <a:rPr lang="en-US" sz="1200" u="sng">
                <a:solidFill>
                  <a:srgbClr val="000000"/>
                </a:solidFill>
                <a:latin typeface="+mn-lt"/>
                <a:ea typeface="+mn-ea"/>
                <a:hlinkClick r:id="rId6"/>
              </a:rPr>
              <a:t>www.jcreator.com</a:t>
            </a:r>
            <a:r>
              <a:rPr lang="en-US" sz="1200">
                <a:solidFill>
                  <a:srgbClr val="000000"/>
                </a:solidFill>
                <a:latin typeface="+mn-lt"/>
                <a:ea typeface="+mn-ea"/>
              </a:rPr>
              <a:t>), BlueJ (</a:t>
            </a:r>
            <a:r>
              <a:rPr lang="en-US" sz="1200" u="sng">
                <a:solidFill>
                  <a:srgbClr val="000000"/>
                </a:solidFill>
                <a:latin typeface="+mn-lt"/>
                <a:ea typeface="+mn-ea"/>
                <a:hlinkClick r:id="rId7"/>
              </a:rPr>
              <a:t>www.blueJ.org</a:t>
            </a:r>
            <a:r>
              <a:rPr lang="en-US" sz="1200">
                <a:solidFill>
                  <a:srgbClr val="000000"/>
                </a:solidFill>
                <a:latin typeface="+mn-lt"/>
                <a:ea typeface="+mn-ea"/>
              </a:rPr>
              <a:t>) and jGRASP (</a:t>
            </a:r>
            <a:r>
              <a:rPr lang="en-US" sz="1200" u="sng">
                <a:solidFill>
                  <a:srgbClr val="000000"/>
                </a:solidFill>
                <a:latin typeface="+mn-lt"/>
                <a:ea typeface="+mn-ea"/>
                <a:hlinkClick r:id="rId8"/>
              </a:rPr>
              <a:t>www.jgrasp.org</a:t>
            </a:r>
            <a:r>
              <a:rPr lang="en-US" sz="1200">
                <a:solidFill>
                  <a:srgbClr val="000000"/>
                </a:solidFill>
                <a:latin typeface="+mn-lt"/>
                <a:ea typeface="+mn-ea"/>
              </a:rPr>
              <a:t>). Sun Microsystems has the Sun Java Studio (</a:t>
            </a:r>
            <a:r>
              <a:rPr lang="en-US" sz="1200" u="sng">
                <a:solidFill>
                  <a:srgbClr val="000000"/>
                </a:solidFill>
                <a:latin typeface="+mn-lt"/>
                <a:ea typeface="+mn-ea"/>
                <a:hlinkClick r:id="rId9"/>
              </a:rPr>
              <a:t>wwws.sun.com/software/</a:t>
            </a:r>
            <a:r>
              <a:rPr lang="en-US" sz="1200" u="sng">
                <a:solidFill>
                  <a:srgbClr val="000000"/>
                </a:solidFill>
                <a:latin typeface="+mn-lt"/>
                <a:ea typeface="+mn-ea"/>
                <a:hlinkClick r:id="rId10"/>
              </a:rPr>
              <a:t>sundev</a:t>
            </a:r>
            <a:r>
              <a:rPr lang="en-US" sz="1200" u="sng">
                <a:solidFill>
                  <a:srgbClr val="000000"/>
                </a:solidFill>
                <a:latin typeface="+mn-lt"/>
                <a:ea typeface="+mn-ea"/>
                <a:hlinkClick r:id="rId11"/>
              </a:rPr>
              <a:t>/</a:t>
            </a:r>
            <a:r>
              <a:rPr lang="en-US" sz="1200" u="sng">
                <a:solidFill>
                  <a:srgbClr val="000000"/>
                </a:solidFill>
                <a:latin typeface="+mn-lt"/>
                <a:ea typeface="+mn-ea"/>
                <a:hlinkClick r:id="rId12"/>
              </a:rPr>
              <a:t>jde</a:t>
            </a:r>
            <a:r>
              <a:rPr lang="en-US" sz="1200" u="sng">
                <a:solidFill>
                  <a:srgbClr val="000000"/>
                </a:solidFill>
                <a:latin typeface="+mn-lt"/>
                <a:ea typeface="+mn-ea"/>
                <a:hlinkClick r:id="rId13"/>
              </a:rPr>
              <a:t>/</a:t>
            </a:r>
            <a:r>
              <a:rPr lang="en-US" sz="1200">
                <a:solidFill>
                  <a:srgbClr val="000000"/>
                </a:solidFill>
                <a:latin typeface="+mn-lt"/>
                <a:ea typeface="+mn-ea"/>
              </a:rPr>
              <a:t>), which is an enhanced version of Net-Beans. [Note: NetBeans v. 3.6, jEdit v. 4.1, jGRASP v. 1.7 and BlueJ v. 1.3.5 are included on the CD that accompanies this book. These IDEs are designed to execute on most major platforms. Our example programs should operate properly with any Java integrated development environment that supports the JDK 5.0. We also provide free Dive Into™ guides for various IDEs on our Web site at </a:t>
            </a:r>
            <a:r>
              <a:rPr lang="en-US" sz="1200" u="sng">
                <a:solidFill>
                  <a:srgbClr val="000000"/>
                </a:solidFill>
                <a:latin typeface="+mn-lt"/>
                <a:ea typeface="+mn-ea"/>
                <a:hlinkClick r:id="rId14"/>
              </a:rPr>
              <a:t>www.deitel.com/books/jHTP6/index.html</a:t>
            </a:r>
            <a:r>
              <a:rPr lang="en-US" sz="1200">
                <a:solidFill>
                  <a:srgbClr val="000000"/>
                </a:solidFill>
                <a:latin typeface="+mn-lt"/>
                <a:ea typeface="+mn-ea"/>
              </a:rPr>
              <a:t>.]</a:t>
            </a:r>
            <a:endParaRPr/>
          </a:p>
          <a:p>
            <a:endParaRPr/>
          </a:p>
          <a:p>
            <a:r>
              <a:rPr b="1" lang="en-US" sz="1200">
                <a:solidFill>
                  <a:srgbClr val="000000"/>
                </a:solidFill>
                <a:latin typeface="+mn-lt"/>
                <a:ea typeface="+mn-ea"/>
              </a:rPr>
              <a:t>Phase 2: Compiling a Java Program into Bytecodes</a:t>
            </a:r>
            <a:endParaRPr/>
          </a:p>
          <a:p>
            <a:r>
              <a:rPr lang="en-US" sz="1200">
                <a:solidFill>
                  <a:srgbClr val="000000"/>
                </a:solidFill>
                <a:latin typeface="+mn-lt"/>
                <a:ea typeface="+mn-ea"/>
              </a:rPr>
              <a:t>In Phase 2, the programmer uses the command </a:t>
            </a:r>
            <a:r>
              <a:rPr b="1" lang="en-US" sz="1200">
                <a:solidFill>
                  <a:srgbClr val="000000"/>
                </a:solidFill>
                <a:latin typeface="+mn-lt"/>
                <a:ea typeface="+mn-ea"/>
              </a:rPr>
              <a:t>javac</a:t>
            </a:r>
            <a:r>
              <a:rPr lang="en-US" sz="1200">
                <a:solidFill>
                  <a:srgbClr val="000000"/>
                </a:solidFill>
                <a:latin typeface="+mn-lt"/>
                <a:ea typeface="+mn-ea"/>
              </a:rPr>
              <a:t> (the Java </a:t>
            </a:r>
            <a:r>
              <a:rPr b="1" lang="en-US" sz="1200">
                <a:solidFill>
                  <a:srgbClr val="000000"/>
                </a:solidFill>
                <a:latin typeface="+mn-lt"/>
                <a:ea typeface="+mn-ea"/>
              </a:rPr>
              <a:t>compiler</a:t>
            </a:r>
            <a:r>
              <a:rPr lang="en-US" sz="1200">
                <a:solidFill>
                  <a:srgbClr val="000000"/>
                </a:solidFill>
                <a:latin typeface="+mn-lt"/>
                <a:ea typeface="+mn-ea"/>
              </a:rPr>
              <a:t>) to </a:t>
            </a:r>
            <a:r>
              <a:rPr b="1" lang="en-US" sz="1200">
                <a:solidFill>
                  <a:srgbClr val="000000"/>
                </a:solidFill>
                <a:latin typeface="+mn-lt"/>
                <a:ea typeface="+mn-ea"/>
              </a:rPr>
              <a:t>compile</a:t>
            </a:r>
            <a:r>
              <a:rPr lang="en-US" sz="1200">
                <a:solidFill>
                  <a:srgbClr val="000000"/>
                </a:solidFill>
                <a:latin typeface="+mn-lt"/>
                <a:ea typeface="+mn-ea"/>
              </a:rPr>
              <a:t> a program. For example, to compile a program called Welcome.java, you would type</a:t>
            </a:r>
            <a:endParaRPr/>
          </a:p>
          <a:p>
            <a:r>
              <a:rPr lang="en-US" sz="1200">
                <a:solidFill>
                  <a:srgbClr val="000000"/>
                </a:solidFill>
                <a:latin typeface="+mn-lt"/>
                <a:ea typeface="+mn-ea"/>
              </a:rPr>
              <a:t>javac Welcome.java </a:t>
            </a:r>
            <a:endParaRPr/>
          </a:p>
          <a:p>
            <a:r>
              <a:rPr lang="en-US" sz="1200">
                <a:solidFill>
                  <a:srgbClr val="000000"/>
                </a:solidFill>
                <a:latin typeface="+mn-lt"/>
                <a:ea typeface="+mn-ea"/>
              </a:rPr>
              <a:t>
</a:t>
            </a:r>
            <a:r>
              <a:rPr lang="en-US" sz="1200">
                <a:solidFill>
                  <a:srgbClr val="000000"/>
                </a:solidFill>
                <a:latin typeface="+mn-lt"/>
                <a:ea typeface="+mn-ea"/>
              </a:rPr>
              <a:t>in the command window of your system (i.e., the MS-DOS prompt in Windows 95/98/ ME, the Command Prompt in Windows NT/2000/XP, the shell prompt in UNIX/Linux or the Terminal application in Mac OS X). If the program compiles, the compiler produces a </a:t>
            </a:r>
            <a:r>
              <a:rPr b="1" lang="en-US" sz="1200">
                <a:solidFill>
                  <a:srgbClr val="000000"/>
                </a:solidFill>
                <a:latin typeface="+mn-lt"/>
                <a:ea typeface="+mn-ea"/>
              </a:rPr>
              <a:t>.class</a:t>
            </a:r>
            <a:r>
              <a:rPr lang="en-US" sz="1200">
                <a:solidFill>
                  <a:srgbClr val="000000"/>
                </a:solidFill>
                <a:latin typeface="+mn-lt"/>
                <a:ea typeface="+mn-ea"/>
              </a:rPr>
              <a:t> file called Welcome.class that contains the compiled version of the program.</a:t>
            </a:r>
            <a:endParaRPr/>
          </a:p>
          <a:p>
            <a:r>
              <a:rPr lang="en-US" sz="1200">
                <a:solidFill>
                  <a:srgbClr val="000000"/>
                </a:solidFill>
                <a:latin typeface="+mn-lt"/>
                <a:ea typeface="+mn-ea"/>
              </a:rPr>
              <a:t>The Java compiler translates the Java source code into </a:t>
            </a:r>
            <a:r>
              <a:rPr b="1" lang="en-US" sz="1200">
                <a:solidFill>
                  <a:srgbClr val="000000"/>
                </a:solidFill>
                <a:latin typeface="+mn-lt"/>
                <a:ea typeface="+mn-ea"/>
              </a:rPr>
              <a:t>bytecodes</a:t>
            </a:r>
            <a:r>
              <a:rPr lang="en-US" sz="1200">
                <a:solidFill>
                  <a:srgbClr val="000000"/>
                </a:solidFill>
                <a:latin typeface="+mn-lt"/>
                <a:ea typeface="+mn-ea"/>
              </a:rPr>
              <a:t> that represent the tasks to be performed during the execution phase (Phase 5). Bytecodes are executed by the </a:t>
            </a:r>
            <a:r>
              <a:rPr b="1" lang="en-US" sz="1200">
                <a:solidFill>
                  <a:srgbClr val="000000"/>
                </a:solidFill>
                <a:latin typeface="+mn-lt"/>
                <a:ea typeface="+mn-ea"/>
              </a:rPr>
              <a:t>Java Virtual Machine (JVM)</a:t>
            </a:r>
            <a:r>
              <a:rPr lang="en-US" sz="1200">
                <a:solidFill>
                  <a:srgbClr val="000000"/>
                </a:solidFill>
                <a:latin typeface="+mn-lt"/>
                <a:ea typeface="+mn-ea"/>
              </a:rPr>
              <a:t>a part of the JDK and the foundation of the Java platform. A virtual machine(VM) is a software application that simulates a computer, but hides the underlying operating system and hardware from the programs that interact with the VM. If the same VM is implemented on many computer platforms, applications that it executes can be used on all those platforms. The JVM is one of the most widely used virtual machines.</a:t>
            </a:r>
            <a:endParaRPr/>
          </a:p>
          <a:p>
            <a:r>
              <a:rPr lang="en-US" sz="1200">
                <a:solidFill>
                  <a:srgbClr val="000000"/>
                </a:solidFill>
                <a:latin typeface="+mn-lt"/>
                <a:ea typeface="+mn-ea"/>
              </a:rPr>
              <a:t>Unlike machine language, which is dependent on specific computer hardware, byte-codes are platform-independent instructionsthey are not dependent on a particular hardware platform. So Java's bytecodes are portablethat is, the same bytecodes can execute on any platform containing a JVM that understands the version of Java in which the bytecodes were compiled. The JVM is invoked by the </a:t>
            </a:r>
            <a:r>
              <a:rPr b="1" lang="en-US" sz="1200">
                <a:solidFill>
                  <a:srgbClr val="000000"/>
                </a:solidFill>
                <a:latin typeface="+mn-lt"/>
                <a:ea typeface="+mn-ea"/>
              </a:rPr>
              <a:t>java</a:t>
            </a:r>
            <a:r>
              <a:rPr lang="en-US" sz="1200">
                <a:solidFill>
                  <a:srgbClr val="000000"/>
                </a:solidFill>
                <a:latin typeface="+mn-lt"/>
                <a:ea typeface="+mn-ea"/>
              </a:rPr>
              <a:t> command. For example, to execute a Java application called Welcome, you would type the command</a:t>
            </a:r>
            <a:endParaRPr/>
          </a:p>
          <a:p>
            <a:r>
              <a:rPr lang="en-US" sz="1200">
                <a:solidFill>
                  <a:srgbClr val="000000"/>
                </a:solidFill>
                <a:latin typeface="+mn-lt"/>
                <a:ea typeface="+mn-ea"/>
              </a:rPr>
              <a:t>java Welcome </a:t>
            </a:r>
            <a:endParaRPr/>
          </a:p>
          <a:p>
            <a:r>
              <a:rPr lang="en-US" sz="1200">
                <a:solidFill>
                  <a:srgbClr val="000000"/>
                </a:solidFill>
                <a:latin typeface="+mn-lt"/>
                <a:ea typeface="+mn-ea"/>
              </a:rPr>
              <a:t>
</a:t>
            </a:r>
            <a:r>
              <a:rPr lang="en-US" sz="1200">
                <a:solidFill>
                  <a:srgbClr val="000000"/>
                </a:solidFill>
                <a:latin typeface="+mn-lt"/>
                <a:ea typeface="+mn-ea"/>
              </a:rPr>
              <a:t>in a command window to invoke the JVM, which would then initiate the steps necessary to execute the application. This begins Phase 3.</a:t>
            </a:r>
            <a:endParaRPr/>
          </a:p>
          <a:p>
            <a:endParaRPr/>
          </a:p>
          <a:p>
            <a:r>
              <a:rPr b="1" lang="en-US" sz="1200">
                <a:solidFill>
                  <a:srgbClr val="000000"/>
                </a:solidFill>
                <a:latin typeface="+mn-lt"/>
                <a:ea typeface="+mn-ea"/>
              </a:rPr>
              <a:t>Phase 3: Loading a Program into Memory</a:t>
            </a:r>
            <a:endParaRPr/>
          </a:p>
          <a:p>
            <a:r>
              <a:rPr lang="en-US" sz="1200">
                <a:solidFill>
                  <a:srgbClr val="000000"/>
                </a:solidFill>
                <a:latin typeface="+mn-lt"/>
                <a:ea typeface="+mn-ea"/>
              </a:rPr>
              <a:t>In Phase 3, the program must be placed in memory before it can executea process known as </a:t>
            </a:r>
            <a:r>
              <a:rPr b="1" lang="en-US" sz="1200">
                <a:solidFill>
                  <a:srgbClr val="000000"/>
                </a:solidFill>
                <a:latin typeface="+mn-lt"/>
                <a:ea typeface="+mn-ea"/>
              </a:rPr>
              <a:t>loading</a:t>
            </a:r>
            <a:r>
              <a:rPr lang="en-US" sz="1200">
                <a:solidFill>
                  <a:srgbClr val="000000"/>
                </a:solidFill>
                <a:latin typeface="+mn-lt"/>
                <a:ea typeface="+mn-ea"/>
              </a:rPr>
              <a:t>. The </a:t>
            </a:r>
            <a:r>
              <a:rPr b="1" lang="en-US" sz="1200">
                <a:solidFill>
                  <a:srgbClr val="000000"/>
                </a:solidFill>
                <a:latin typeface="+mn-lt"/>
                <a:ea typeface="+mn-ea"/>
              </a:rPr>
              <a:t>class loader</a:t>
            </a:r>
            <a:r>
              <a:rPr lang="en-US" sz="1200">
                <a:solidFill>
                  <a:srgbClr val="000000"/>
                </a:solidFill>
                <a:latin typeface="+mn-lt"/>
                <a:ea typeface="+mn-ea"/>
              </a:rPr>
              <a:t> takes the .class files containing the program's bytecodes and transfers them to primary memory. The class loader also loads any of the .class files provided by Java that your program uses. The .class files can be loaded from a disk on your system or over a network (e.g., your local college or company network, or the Internet).</a:t>
            </a:r>
            <a:endParaRPr/>
          </a:p>
          <a:p>
            <a:endParaRPr/>
          </a:p>
        </p:txBody>
      </p:sp>
      <p:sp>
        <p:nvSpPr>
          <p:cNvPr id="282" name="TextShape 2"/>
          <p:cNvSpPr txBox="1"/>
          <p:nvPr/>
        </p:nvSpPr>
        <p:spPr>
          <a:xfrm>
            <a:off x="3884760" y="8685360"/>
            <a:ext cx="2971440" cy="456840"/>
          </a:xfrm>
          <a:prstGeom prst="rect">
            <a:avLst/>
          </a:prstGeom>
        </p:spPr>
        <p:txBody>
          <a:bodyPr anchor="b"/>
          <a:p>
            <a:pPr algn="r">
              <a:lnSpc>
                <a:spcPct val="100000"/>
              </a:lnSpc>
            </a:pPr>
            <a:fld id="{60DA2944-A83C-481E-9DB2-7E8173F71E88}" type="slidenum">
              <a:rPr lang="en-US" sz="1200">
                <a:solidFill>
                  <a:srgbClr val="000000"/>
                </a:solidFill>
                <a:latin typeface="+mn-lt"/>
                <a:ea typeface="+mn-ea"/>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685800" y="4343400"/>
            <a:ext cx="5486040" cy="4114440"/>
          </a:xfrm>
          <a:prstGeom prst="rect">
            <a:avLst/>
          </a:prstGeom>
        </p:spPr>
        <p:txBody>
          <a:bodyPr/>
          <a:p>
            <a:r>
              <a:rPr b="1" lang="en-US"/>
              <a:t>Phase 4: Bytecode Verification</a:t>
            </a:r>
            <a:endParaRPr/>
          </a:p>
          <a:p>
            <a:r>
              <a:rPr lang="en-US"/>
              <a:t>In Phase 4, as the classes are loaded, the </a:t>
            </a:r>
            <a:r>
              <a:rPr b="1" lang="en-US" sz="1200">
                <a:solidFill>
                  <a:srgbClr val="000000"/>
                </a:solidFill>
                <a:latin typeface="+mn-lt"/>
                <a:ea typeface="+mn-ea"/>
              </a:rPr>
              <a:t>bytecode verifier</a:t>
            </a:r>
            <a:r>
              <a:rPr lang="en-US" sz="1200">
                <a:solidFill>
                  <a:srgbClr val="000000"/>
                </a:solidFill>
                <a:latin typeface="+mn-lt"/>
                <a:ea typeface="+mn-ea"/>
              </a:rPr>
              <a:t> examines their bytecodes to ensure that they are valid and do not violate Java's security restrictions. Java enforces strong security, to make sure that Java programs arriving over the network do not damage your files or your system (as computer viruses and worms might).</a:t>
            </a:r>
            <a:endParaRPr/>
          </a:p>
          <a:p>
            <a:endParaRPr/>
          </a:p>
          <a:p>
            <a:r>
              <a:rPr b="1" lang="en-US" sz="1200">
                <a:solidFill>
                  <a:srgbClr val="000000"/>
                </a:solidFill>
                <a:latin typeface="+mn-lt"/>
                <a:ea typeface="+mn-ea"/>
              </a:rPr>
              <a:t>Phase 5: Execution</a:t>
            </a:r>
            <a:endParaRPr/>
          </a:p>
          <a:p>
            <a:r>
              <a:rPr lang="en-US" sz="1200">
                <a:solidFill>
                  <a:srgbClr val="000000"/>
                </a:solidFill>
                <a:latin typeface="+mn-lt"/>
                <a:ea typeface="+mn-ea"/>
              </a:rPr>
              <a:t>In Phase 5, the JVM executes the program's bytecodes, thus performing the actions specified by the program. In early Java versions, the JVM was simply an interpreter for Java bytecodes. This caused most Java programs to execute slowly because the JVM would interpret and execute one bytecode at a time. Today's JVMs typically execute bytecodes using a combination of interpretation and so-called just-in-time (JIT) compilation. In this process, The JVM analyzes the bytecodes as they are interpreted, searching for hot spotsparts of the bytecodes that execute frequently. For these parts, a </a:t>
            </a:r>
            <a:r>
              <a:rPr b="1" lang="en-US" sz="1200">
                <a:solidFill>
                  <a:srgbClr val="000000"/>
                </a:solidFill>
                <a:latin typeface="+mn-lt"/>
                <a:ea typeface="+mn-ea"/>
              </a:rPr>
              <a:t>just-in-time (JIT) compiler</a:t>
            </a:r>
            <a:r>
              <a:rPr lang="en-US" sz="1200">
                <a:solidFill>
                  <a:srgbClr val="000000"/>
                </a:solidFill>
                <a:latin typeface="+mn-lt"/>
                <a:ea typeface="+mn-ea"/>
              </a:rPr>
              <a:t>known as the Java </a:t>
            </a:r>
            <a:r>
              <a:rPr b="1" lang="en-US" sz="1200">
                <a:solidFill>
                  <a:srgbClr val="000000"/>
                </a:solidFill>
                <a:latin typeface="+mn-lt"/>
                <a:ea typeface="+mn-ea"/>
              </a:rPr>
              <a:t>HotSpot compiler</a:t>
            </a:r>
            <a:r>
              <a:rPr lang="en-US" sz="1200">
                <a:solidFill>
                  <a:srgbClr val="000000"/>
                </a:solidFill>
                <a:latin typeface="+mn-lt"/>
                <a:ea typeface="+mn-ea"/>
              </a:rPr>
              <a:t>translates the bytecodes into the underlying computer's machine language. When the JVM encounters these compiled parts again, the faster machine-language code executes. Thus Java programs actually go through two compilation phasesone in which source code is translated into bytecodes (for portability across JVMs on different computer platforms) and a second in which, during execution, the bytecodes are translated into machine language for the actual computer on which the program executes.</a:t>
            </a:r>
            <a:endParaRPr/>
          </a:p>
          <a:p>
            <a:endParaRPr/>
          </a:p>
        </p:txBody>
      </p:sp>
      <p:sp>
        <p:nvSpPr>
          <p:cNvPr id="284" name="TextShape 2"/>
          <p:cNvSpPr txBox="1"/>
          <p:nvPr/>
        </p:nvSpPr>
        <p:spPr>
          <a:xfrm>
            <a:off x="3884760" y="8685360"/>
            <a:ext cx="2971440" cy="456840"/>
          </a:xfrm>
          <a:prstGeom prst="rect">
            <a:avLst/>
          </a:prstGeom>
        </p:spPr>
        <p:txBody>
          <a:bodyPr anchor="b"/>
          <a:p>
            <a:pPr algn="r">
              <a:lnSpc>
                <a:spcPct val="100000"/>
              </a:lnSpc>
            </a:pPr>
            <a:fld id="{252A4EDF-A9A6-454F-BCB9-5ADB5724124B}" type="slidenum">
              <a:rPr lang="en-US" sz="1200">
                <a:solidFill>
                  <a:srgbClr val="000000"/>
                </a:solidFill>
                <a:latin typeface="+mn-lt"/>
                <a:ea typeface="+mn-ea"/>
              </a:rPr>
              <a:t>&lt;number&gt;</a:t>
            </a:fld>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PlaceHolder 1"/>
          <p:cNvSpPr>
            <a:spLocks noGrp="1"/>
          </p:cNvSpPr>
          <p:nvPr>
            <p:ph type="body"/>
          </p:nvPr>
        </p:nvSpPr>
        <p:spPr>
          <a:xfrm>
            <a:off x="685800" y="4343400"/>
            <a:ext cx="5486040" cy="4114440"/>
          </a:xfrm>
          <a:prstGeom prst="rect">
            <a:avLst/>
          </a:prstGeom>
        </p:spPr>
        <p:txBody>
          <a:bodyPr/>
          <a:p>
            <a:r>
              <a:rPr b="1" lang="en-US" sz="1200">
                <a:solidFill>
                  <a:srgbClr val="000000"/>
                </a:solidFill>
                <a:latin typeface="+mn-lt"/>
                <a:ea typeface="+mn-ea"/>
              </a:rPr>
              <a:t>Analysis stage:</a:t>
            </a:r>
            <a:endParaRPr/>
          </a:p>
          <a:p>
            <a:r>
              <a:rPr lang="en-US" sz="1200">
                <a:solidFill>
                  <a:srgbClr val="000000"/>
                </a:solidFill>
                <a:latin typeface="+mn-lt"/>
                <a:ea typeface="+mn-ea"/>
              </a:rPr>
              <a:t>In this stage, the development team will be responsible for identifying an already existing problem which needs to be solved or finding a new idea for an application. Once that problem or idea has been identified, the development team need to determine the scope of the problem or its boundary. Once the scope or boundary is identified, they can then identify the key major components that fall within the boundary / scope &amp; within the project scope.</a:t>
            </a:r>
            <a:endParaRPr/>
          </a:p>
          <a:p>
            <a:endParaRPr/>
          </a:p>
        </p:txBody>
      </p:sp>
      <p:sp>
        <p:nvSpPr>
          <p:cNvPr id="286" name="TextShape 2"/>
          <p:cNvSpPr txBox="1"/>
          <p:nvPr/>
        </p:nvSpPr>
        <p:spPr>
          <a:xfrm>
            <a:off x="3884760" y="8685360"/>
            <a:ext cx="2971440" cy="456840"/>
          </a:xfrm>
          <a:prstGeom prst="rect">
            <a:avLst/>
          </a:prstGeom>
        </p:spPr>
        <p:txBody>
          <a:bodyPr anchor="b"/>
          <a:p>
            <a:pPr algn="r">
              <a:lnSpc>
                <a:spcPct val="100000"/>
              </a:lnSpc>
            </a:pPr>
            <a:fld id="{EF168118-2FFF-47F7-ADFC-DE322CBCB1EF}" type="slidenum">
              <a:rPr lang="en-US" sz="1200">
                <a:solidFill>
                  <a:srgbClr val="000000"/>
                </a:solidFill>
                <a:latin typeface="+mn-lt"/>
                <a:ea typeface="+mn-ea"/>
              </a:rPr>
              <a:t>&lt;number&gt;</a:t>
            </a:fld>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PlaceHolder 1"/>
          <p:cNvSpPr>
            <a:spLocks noGrp="1"/>
          </p:cNvSpPr>
          <p:nvPr>
            <p:ph type="body"/>
          </p:nvPr>
        </p:nvSpPr>
        <p:spPr>
          <a:xfrm>
            <a:off x="685800" y="4343400"/>
            <a:ext cx="5486040" cy="4114440"/>
          </a:xfrm>
          <a:prstGeom prst="rect">
            <a:avLst/>
          </a:prstGeom>
        </p:spPr>
        <p:txBody>
          <a:bodyPr/>
          <a:p>
            <a:r>
              <a:rPr b="1" lang="en-US" sz="1200">
                <a:solidFill>
                  <a:srgbClr val="000000"/>
                </a:solidFill>
                <a:latin typeface="+mn-lt"/>
                <a:ea typeface="+mn-ea"/>
              </a:rPr>
              <a:t>Design stage:</a:t>
            </a:r>
            <a:endParaRPr/>
          </a:p>
          <a:p>
            <a:r>
              <a:rPr lang="en-US" sz="1200">
                <a:solidFill>
                  <a:srgbClr val="000000"/>
                </a:solidFill>
                <a:latin typeface="+mn-lt"/>
                <a:ea typeface="+mn-ea"/>
              </a:rPr>
              <a:t>In the design phase, the development team will determine how the components will fit together to solve the problem or to create the idea. Once that is done, individual components can be designed &amp; thier specification / blue-print can be created.</a:t>
            </a:r>
            <a:endParaRPr/>
          </a:p>
          <a:p>
            <a:endParaRPr/>
          </a:p>
        </p:txBody>
      </p:sp>
      <p:sp>
        <p:nvSpPr>
          <p:cNvPr id="288" name="TextShape 2"/>
          <p:cNvSpPr txBox="1"/>
          <p:nvPr/>
        </p:nvSpPr>
        <p:spPr>
          <a:xfrm>
            <a:off x="3884760" y="8685360"/>
            <a:ext cx="2971440" cy="456840"/>
          </a:xfrm>
          <a:prstGeom prst="rect">
            <a:avLst/>
          </a:prstGeom>
        </p:spPr>
        <p:txBody>
          <a:bodyPr anchor="b"/>
          <a:p>
            <a:pPr algn="r">
              <a:lnSpc>
                <a:spcPct val="100000"/>
              </a:lnSpc>
            </a:pPr>
            <a:fld id="{3AACDCD2-445C-4E3F-A451-225767DC3015}" type="slidenum">
              <a:rPr lang="en-US" sz="1200">
                <a:solidFill>
                  <a:srgbClr val="000000"/>
                </a:solidFill>
                <a:latin typeface="+mn-lt"/>
                <a:ea typeface="+mn-ea"/>
              </a:rPr>
              <a:t>&lt;number&gt;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9" name="PlaceHolder 1"/>
          <p:cNvSpPr>
            <a:spLocks noGrp="1"/>
          </p:cNvSpPr>
          <p:nvPr>
            <p:ph type="body"/>
          </p:nvPr>
        </p:nvSpPr>
        <p:spPr>
          <a:xfrm>
            <a:off x="685800" y="4343400"/>
            <a:ext cx="5486040" cy="4114440"/>
          </a:xfrm>
          <a:prstGeom prst="rect">
            <a:avLst/>
          </a:prstGeom>
        </p:spPr>
        <p:txBody>
          <a:bodyPr/>
          <a:p>
            <a:r>
              <a:rPr b="1" lang="en-US" sz="1200">
                <a:solidFill>
                  <a:srgbClr val="000000"/>
                </a:solidFill>
                <a:latin typeface="+mn-lt"/>
                <a:ea typeface="+mn-ea"/>
              </a:rPr>
              <a:t>Development stage:</a:t>
            </a:r>
            <a:endParaRPr/>
          </a:p>
          <a:p>
            <a:r>
              <a:rPr lang="en-US" sz="1200">
                <a:solidFill>
                  <a:srgbClr val="000000"/>
                </a:solidFill>
                <a:latin typeface="+mn-lt"/>
                <a:ea typeface="+mn-ea"/>
              </a:rPr>
              <a:t>In the development stage, the development team will take indvidual blue-print &amp; create each individual component. This is where java programming is applicable. Its when the product is actually created.</a:t>
            </a:r>
            <a:endParaRPr/>
          </a:p>
          <a:p>
            <a:endParaRPr/>
          </a:p>
        </p:txBody>
      </p:sp>
      <p:sp>
        <p:nvSpPr>
          <p:cNvPr id="290" name="TextShape 2"/>
          <p:cNvSpPr txBox="1"/>
          <p:nvPr/>
        </p:nvSpPr>
        <p:spPr>
          <a:xfrm>
            <a:off x="3884760" y="8685360"/>
            <a:ext cx="2971440" cy="456840"/>
          </a:xfrm>
          <a:prstGeom prst="rect">
            <a:avLst/>
          </a:prstGeom>
        </p:spPr>
        <p:txBody>
          <a:bodyPr anchor="b"/>
          <a:p>
            <a:pPr algn="r">
              <a:lnSpc>
                <a:spcPct val="100000"/>
              </a:lnSpc>
            </a:pPr>
            <a:fld id="{917E2277-F839-44F9-9431-94291A260E12}" type="slidenum">
              <a:rPr lang="en-US" sz="1200">
                <a:solidFill>
                  <a:srgbClr val="000000"/>
                </a:solidFill>
                <a:latin typeface="+mn-lt"/>
                <a:ea typeface="+mn-ea"/>
              </a:rPr>
              <a:t>&lt;number&gt;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1" name="PlaceHolder 1"/>
          <p:cNvSpPr>
            <a:spLocks noGrp="1"/>
          </p:cNvSpPr>
          <p:nvPr>
            <p:ph type="body"/>
          </p:nvPr>
        </p:nvSpPr>
        <p:spPr>
          <a:xfrm>
            <a:off x="685800" y="4343400"/>
            <a:ext cx="5486040" cy="4114440"/>
          </a:xfrm>
          <a:prstGeom prst="rect">
            <a:avLst/>
          </a:prstGeom>
        </p:spPr>
        <p:txBody>
          <a:bodyPr/>
          <a:p>
            <a:r>
              <a:rPr b="1" lang="en-US" sz="1200">
                <a:solidFill>
                  <a:srgbClr val="000000"/>
                </a:solidFill>
                <a:latin typeface="+mn-lt"/>
                <a:ea typeface="+mn-ea"/>
              </a:rPr>
              <a:t>Testing stage:</a:t>
            </a:r>
            <a:endParaRPr/>
          </a:p>
          <a:p>
            <a:r>
              <a:rPr lang="en-US" sz="1200">
                <a:solidFill>
                  <a:srgbClr val="000000"/>
                </a:solidFill>
                <a:latin typeface="+mn-lt"/>
                <a:ea typeface="+mn-ea"/>
              </a:rPr>
              <a:t>In the testing phase, a new group comes into action and this group is known as the testing group. And the testers in the testing group’s job is to take each of the component &amp; run them thro’ variety of tests to see if the component makes it or breakes it.</a:t>
            </a:r>
            <a:endParaRPr/>
          </a:p>
          <a:p>
            <a:endParaRPr/>
          </a:p>
        </p:txBody>
      </p:sp>
      <p:sp>
        <p:nvSpPr>
          <p:cNvPr id="292" name="TextShape 2"/>
          <p:cNvSpPr txBox="1"/>
          <p:nvPr/>
        </p:nvSpPr>
        <p:spPr>
          <a:xfrm>
            <a:off x="3884760" y="8685360"/>
            <a:ext cx="2971440" cy="456840"/>
          </a:xfrm>
          <a:prstGeom prst="rect">
            <a:avLst/>
          </a:prstGeom>
        </p:spPr>
        <p:txBody>
          <a:bodyPr anchor="b"/>
          <a:p>
            <a:pPr algn="r">
              <a:lnSpc>
                <a:spcPct val="100000"/>
              </a:lnSpc>
            </a:pPr>
            <a:fld id="{C01C7300-050C-42BC-99F2-FC18BAE2644A}" type="slidenum">
              <a:rPr lang="en-US" sz="1200">
                <a:solidFill>
                  <a:srgbClr val="000000"/>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PlaceHolder 1"/>
          <p:cNvSpPr>
            <a:spLocks noGrp="1"/>
          </p:cNvSpPr>
          <p:nvPr>
            <p:ph type="body"/>
          </p:nvPr>
        </p:nvSpPr>
        <p:spPr>
          <a:xfrm>
            <a:off x="685800" y="4343400"/>
            <a:ext cx="5486040" cy="4114440"/>
          </a:xfrm>
          <a:prstGeom prst="rect">
            <a:avLst/>
          </a:prstGeom>
        </p:spPr>
        <p:txBody>
          <a:bodyPr/>
          <a:p>
            <a:r>
              <a:rPr lang="en-US"/>
              <a:t>Microprocessors are having a profound impact in intelligent consumer-electronic devices. Recognizing this, Sun Microsystems in 1991 funded an internal corporate research project code-named Green, which resulted in the development of a C++-based language that its creator, James Gosling, called Oak after an oak tree outside his window at Sun. It was later discovered that there already was a computer language called Oak. When a group of Sun people visited a local coffee shop, the name Java was suggested, and it stuck.</a:t>
            </a:r>
            <a:endParaRPr/>
          </a:p>
          <a:p>
            <a:endParaRPr/>
          </a:p>
          <a:p>
            <a:r>
              <a:rPr lang="en-US"/>
              <a:t>The Green project ran into some difficulties. The marketplace for intelligent consumer-electronic devices was not developing in the early 1990s as quickly as Sun had anticipated. The project was in danger of being canceled. By sheer good fortune, the World Wide Web exploded in popularity in 1993, and Sun people saw the immediate potential of using Java to add </a:t>
            </a:r>
            <a:r>
              <a:rPr b="1" lang="en-US" sz="1200">
                <a:solidFill>
                  <a:srgbClr val="000000"/>
                </a:solidFill>
                <a:latin typeface="+mn-lt"/>
                <a:ea typeface="+mn-ea"/>
              </a:rPr>
              <a:t>dynamic content</a:t>
            </a:r>
            <a:r>
              <a:rPr lang="en-US" sz="1200">
                <a:solidFill>
                  <a:srgbClr val="000000"/>
                </a:solidFill>
                <a:latin typeface="+mn-lt"/>
                <a:ea typeface="+mn-ea"/>
              </a:rPr>
              <a:t>, such as interactivity and animations, to Web pages. This breathed new life into the project.</a:t>
            </a:r>
            <a:endParaRPr/>
          </a:p>
          <a:p>
            <a:endParaRPr/>
          </a:p>
          <a:p>
            <a:r>
              <a:rPr lang="en-US" sz="1200">
                <a:solidFill>
                  <a:srgbClr val="000000"/>
                </a:solidFill>
                <a:latin typeface="+mn-lt"/>
                <a:ea typeface="+mn-ea"/>
              </a:rPr>
              <a:t>Sun formally announced Java at a major conference in May 1995. Java garnered the attention of the business community because of the phenomenal interest in the World Wide Web. Java is now used to develop large-scale enterprise applications, to enhance the functionality of Web servers (the computers that provide the content we see in our Web browsers), to provide applications for consumer devices (e.g., cell phones, pagers and personal digital assistants) and for many other purposes.</a:t>
            </a:r>
            <a:endParaRPr/>
          </a:p>
          <a:p>
            <a:endParaRPr/>
          </a:p>
        </p:txBody>
      </p:sp>
      <p:sp>
        <p:nvSpPr>
          <p:cNvPr id="266" name="TextShape 2"/>
          <p:cNvSpPr txBox="1"/>
          <p:nvPr/>
        </p:nvSpPr>
        <p:spPr>
          <a:xfrm>
            <a:off x="3884760" y="8685360"/>
            <a:ext cx="2971440" cy="456840"/>
          </a:xfrm>
          <a:prstGeom prst="rect">
            <a:avLst/>
          </a:prstGeom>
        </p:spPr>
        <p:txBody>
          <a:bodyPr anchor="b"/>
          <a:p>
            <a:pPr algn="r">
              <a:lnSpc>
                <a:spcPct val="100000"/>
              </a:lnSpc>
            </a:pPr>
            <a:fld id="{C09263E8-D2F1-44C7-A744-63B91CB9A470}" type="slidenum">
              <a:rPr lang="en-US" sz="1200">
                <a:solidFill>
                  <a:srgbClr val="000000"/>
                </a:solidFill>
                <a:latin typeface="+mn-lt"/>
                <a:ea typeface="+mn-ea"/>
              </a:rPr>
              <a:t>&lt;number&gt;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3" name="PlaceHolder 1"/>
          <p:cNvSpPr>
            <a:spLocks noGrp="1"/>
          </p:cNvSpPr>
          <p:nvPr>
            <p:ph type="body"/>
          </p:nvPr>
        </p:nvSpPr>
        <p:spPr>
          <a:xfrm>
            <a:off x="685800" y="4343400"/>
            <a:ext cx="5486040" cy="4114440"/>
          </a:xfrm>
          <a:prstGeom prst="rect">
            <a:avLst/>
          </a:prstGeom>
        </p:spPr>
        <p:txBody>
          <a:bodyPr/>
          <a:p>
            <a:r>
              <a:rPr b="1" lang="en-US" sz="1200">
                <a:solidFill>
                  <a:srgbClr val="000000"/>
                </a:solidFill>
                <a:latin typeface="+mn-lt"/>
                <a:ea typeface="+mn-ea"/>
              </a:rPr>
              <a:t>Implementation stage:</a:t>
            </a:r>
            <a:endParaRPr/>
          </a:p>
          <a:p>
            <a:r>
              <a:rPr lang="en-US" sz="1200">
                <a:solidFill>
                  <a:srgbClr val="000000"/>
                </a:solidFill>
                <a:latin typeface="+mn-lt"/>
                <a:ea typeface="+mn-ea"/>
              </a:rPr>
              <a:t>In the Implementation stage, the development and testing of the product is assumed to be complete and this is when the product is taken to the end users or customers.</a:t>
            </a:r>
            <a:endParaRPr/>
          </a:p>
          <a:p>
            <a:endParaRPr/>
          </a:p>
        </p:txBody>
      </p:sp>
      <p:sp>
        <p:nvSpPr>
          <p:cNvPr id="294" name="TextShape 2"/>
          <p:cNvSpPr txBox="1"/>
          <p:nvPr/>
        </p:nvSpPr>
        <p:spPr>
          <a:xfrm>
            <a:off x="3884760" y="8685360"/>
            <a:ext cx="2971440" cy="456840"/>
          </a:xfrm>
          <a:prstGeom prst="rect">
            <a:avLst/>
          </a:prstGeom>
        </p:spPr>
        <p:txBody>
          <a:bodyPr anchor="b"/>
          <a:p>
            <a:pPr algn="r">
              <a:lnSpc>
                <a:spcPct val="100000"/>
              </a:lnSpc>
            </a:pPr>
            <a:fld id="{A8717827-F3E3-4F66-82BD-37AB742AB7D1}" type="slidenum">
              <a:rPr lang="en-US" sz="1200">
                <a:solidFill>
                  <a:srgbClr val="000000"/>
                </a:solidFill>
                <a:latin typeface="+mn-lt"/>
                <a:ea typeface="+mn-ea"/>
              </a:rPr>
              <a:t>&lt;number&gt;</a:t>
            </a:fld>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685800" y="4343400"/>
            <a:ext cx="5486040" cy="4114440"/>
          </a:xfrm>
          <a:prstGeom prst="rect">
            <a:avLst/>
          </a:prstGeom>
        </p:spPr>
        <p:txBody>
          <a:bodyPr/>
          <a:p>
            <a:r>
              <a:rPr b="1" lang="en-US" sz="1200">
                <a:solidFill>
                  <a:srgbClr val="000000"/>
                </a:solidFill>
                <a:latin typeface="+mn-lt"/>
                <a:ea typeface="+mn-ea"/>
              </a:rPr>
              <a:t>Maintainence stage:</a:t>
            </a:r>
            <a:endParaRPr/>
          </a:p>
          <a:p>
            <a:r>
              <a:rPr lang="en-US" sz="1200">
                <a:solidFill>
                  <a:srgbClr val="000000"/>
                </a:solidFill>
                <a:latin typeface="+mn-lt"/>
                <a:ea typeface="+mn-ea"/>
              </a:rPr>
              <a:t>In the Maintainence stage, as the product has been out there for a while with the customers / end users, we may find not everything works in the way it should. In that case, the broken things are fixed.</a:t>
            </a:r>
            <a:endParaRPr/>
          </a:p>
          <a:p>
            <a:endParaRPr/>
          </a:p>
        </p:txBody>
      </p:sp>
      <p:sp>
        <p:nvSpPr>
          <p:cNvPr id="296" name="TextShape 2"/>
          <p:cNvSpPr txBox="1"/>
          <p:nvPr/>
        </p:nvSpPr>
        <p:spPr>
          <a:xfrm>
            <a:off x="3884760" y="8685360"/>
            <a:ext cx="2971440" cy="456840"/>
          </a:xfrm>
          <a:prstGeom prst="rect">
            <a:avLst/>
          </a:prstGeom>
        </p:spPr>
        <p:txBody>
          <a:bodyPr anchor="b"/>
          <a:p>
            <a:pPr algn="r">
              <a:lnSpc>
                <a:spcPct val="100000"/>
              </a:lnSpc>
            </a:pPr>
            <a:fld id="{FC22EA53-9F48-481A-B573-5652FBBF0659}" type="slidenum">
              <a:rPr lang="en-US" sz="1200">
                <a:solidFill>
                  <a:srgbClr val="000000"/>
                </a:solidFill>
                <a:latin typeface="+mn-lt"/>
                <a:ea typeface="+mn-ea"/>
              </a:rPr>
              <a:t>&lt;number&gt;</a:t>
            </a:fld>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7" name="PlaceHolder 1"/>
          <p:cNvSpPr>
            <a:spLocks noGrp="1"/>
          </p:cNvSpPr>
          <p:nvPr>
            <p:ph type="body"/>
          </p:nvPr>
        </p:nvSpPr>
        <p:spPr>
          <a:xfrm>
            <a:off x="685800" y="4343400"/>
            <a:ext cx="5486040" cy="4114440"/>
          </a:xfrm>
          <a:prstGeom prst="rect">
            <a:avLst/>
          </a:prstGeom>
        </p:spPr>
        <p:txBody>
          <a:bodyPr/>
          <a:p>
            <a:r>
              <a:rPr b="1" lang="en-US" sz="1200">
                <a:solidFill>
                  <a:srgbClr val="000000"/>
                </a:solidFill>
                <a:latin typeface="+mn-lt"/>
                <a:ea typeface="+mn-ea"/>
              </a:rPr>
              <a:t>7. End of life stage:</a:t>
            </a:r>
            <a:endParaRPr/>
          </a:p>
          <a:p>
            <a:r>
              <a:rPr lang="en-US" sz="1200">
                <a:solidFill>
                  <a:srgbClr val="000000"/>
                </a:solidFill>
                <a:latin typeface="+mn-lt"/>
                <a:ea typeface="+mn-ea"/>
              </a:rPr>
              <a:t>If the product becomes old or outdated &amp; if there can be better enhancements to it, a newer product will be emereged. It replaces the old version with the new version. This is end of life for the old product.</a:t>
            </a:r>
            <a:endParaRPr/>
          </a:p>
          <a:p>
            <a:endParaRPr/>
          </a:p>
        </p:txBody>
      </p:sp>
      <p:sp>
        <p:nvSpPr>
          <p:cNvPr id="298" name="TextShape 2"/>
          <p:cNvSpPr txBox="1"/>
          <p:nvPr/>
        </p:nvSpPr>
        <p:spPr>
          <a:xfrm>
            <a:off x="3884760" y="8685360"/>
            <a:ext cx="2971440" cy="456840"/>
          </a:xfrm>
          <a:prstGeom prst="rect">
            <a:avLst/>
          </a:prstGeom>
        </p:spPr>
        <p:txBody>
          <a:bodyPr anchor="b"/>
          <a:p>
            <a:pPr algn="r">
              <a:lnSpc>
                <a:spcPct val="100000"/>
              </a:lnSpc>
            </a:pPr>
            <a:fld id="{63D8E8E6-FCA0-4FB1-8A24-E133DA350A6C}" type="slidenum">
              <a:rPr lang="en-US" sz="1200">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PlaceHolder 1"/>
          <p:cNvSpPr>
            <a:spLocks noGrp="1"/>
          </p:cNvSpPr>
          <p:nvPr>
            <p:ph type="body"/>
          </p:nvPr>
        </p:nvSpPr>
        <p:spPr>
          <a:xfrm>
            <a:off x="685800" y="4343400"/>
            <a:ext cx="5486040" cy="4114440"/>
          </a:xfrm>
          <a:prstGeom prst="rect">
            <a:avLst/>
          </a:prstGeom>
        </p:spPr>
        <p:txBody>
          <a:bodyPr/>
          <a:p>
            <a:r>
              <a:rPr b="1" lang="en-US"/>
              <a:t>Java was designed to be:</a:t>
            </a:r>
            <a:endParaRPr/>
          </a:p>
          <a:p>
            <a:r>
              <a:rPr b="1" lang="en-US" sz="1200">
                <a:solidFill>
                  <a:srgbClr val="000000"/>
                </a:solidFill>
                <a:latin typeface="+mn-lt"/>
                <a:ea typeface="+mn-ea"/>
              </a:rPr>
              <a:t>1. Object Oriented:</a:t>
            </a:r>
            <a:r>
              <a:rPr lang="en-US" sz="1200">
                <a:solidFill>
                  <a:srgbClr val="000000"/>
                </a:solidFill>
                <a:latin typeface="+mn-lt"/>
                <a:ea typeface="+mn-ea"/>
              </a:rPr>
              <a:t> Java programming language was designed from beginning to be object oriented. wht is object-oriented? To know about that, we shall go back to an era when procedural programming was used.</a:t>
            </a:r>
            <a:endParaRPr/>
          </a:p>
          <a:p>
            <a:r>
              <a:rPr b="1" lang="en-US" sz="1200">
                <a:solidFill>
                  <a:srgbClr val="000000"/>
                </a:solidFill>
                <a:latin typeface="+mn-lt"/>
                <a:ea typeface="+mn-ea"/>
              </a:rPr>
              <a:t>Procedural</a:t>
            </a:r>
            <a:r>
              <a:rPr lang="en-US" sz="1200">
                <a:solidFill>
                  <a:srgbClr val="000000"/>
                </a:solidFill>
                <a:latin typeface="+mn-lt"/>
                <a:ea typeface="+mn-ea"/>
              </a:rPr>
              <a:t>: Programs in the past were using procedural process for development where a program performed in series of steps , in a linear fashion and the focus was on steps as shown below:</a:t>
            </a:r>
            <a:endParaRPr/>
          </a:p>
          <a:p>
            <a:r>
              <a:rPr b="1" lang="en-US" sz="1200">
                <a:solidFill>
                  <a:srgbClr val="000000"/>
                </a:solidFill>
                <a:latin typeface="+mn-lt"/>
                <a:ea typeface="+mn-ea"/>
              </a:rPr>
              <a:t>Object oriented: </a:t>
            </a:r>
            <a:r>
              <a:rPr lang="en-US" sz="1200">
                <a:solidFill>
                  <a:srgbClr val="000000"/>
                </a:solidFill>
                <a:latin typeface="+mn-lt"/>
                <a:ea typeface="+mn-ea"/>
              </a:rPr>
              <a:t>In object-oriented, focus is on real world objects which interact with each other. Objects in turn have state, attributes &amp; operations. </a:t>
            </a:r>
            <a:endParaRPr/>
          </a:p>
          <a:p>
            <a:endParaRPr/>
          </a:p>
        </p:txBody>
      </p:sp>
      <p:sp>
        <p:nvSpPr>
          <p:cNvPr id="268" name="TextShape 2"/>
          <p:cNvSpPr txBox="1"/>
          <p:nvPr/>
        </p:nvSpPr>
        <p:spPr>
          <a:xfrm>
            <a:off x="3884760" y="8685360"/>
            <a:ext cx="2971440" cy="456840"/>
          </a:xfrm>
          <a:prstGeom prst="rect">
            <a:avLst/>
          </a:prstGeom>
        </p:spPr>
        <p:txBody>
          <a:bodyPr anchor="b"/>
          <a:p>
            <a:pPr algn="r">
              <a:lnSpc>
                <a:spcPct val="100000"/>
              </a:lnSpc>
            </a:pPr>
            <a:fld id="{54C690DB-68A3-432B-92BE-00C95E6A692D}" type="slidenum">
              <a:rPr lang="en-US" sz="1200">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PlaceHolder 1"/>
          <p:cNvSpPr>
            <a:spLocks noGrp="1"/>
          </p:cNvSpPr>
          <p:nvPr>
            <p:ph type="body"/>
          </p:nvPr>
        </p:nvSpPr>
        <p:spPr>
          <a:xfrm>
            <a:off x="685800" y="4343400"/>
            <a:ext cx="5486040" cy="4114440"/>
          </a:xfrm>
          <a:prstGeom prst="rect">
            <a:avLst/>
          </a:prstGeom>
        </p:spPr>
        <p:txBody>
          <a:bodyPr/>
          <a:p>
            <a:r>
              <a:rPr b="1" lang="en-US" sz="1200">
                <a:solidFill>
                  <a:srgbClr val="000000"/>
                </a:solidFill>
                <a:latin typeface="+mn-lt"/>
                <a:ea typeface="+mn-ea"/>
              </a:rPr>
              <a:t>Distributed:</a:t>
            </a:r>
            <a:r>
              <a:rPr lang="en-US" sz="1200">
                <a:solidFill>
                  <a:srgbClr val="000000"/>
                </a:solidFill>
                <a:latin typeface="+mn-lt"/>
                <a:ea typeface="+mn-ea"/>
              </a:rPr>
              <a:t> Unlike programs of the past, where all the pieces of the program had to be available at the beginning of the execution of the program. A java program can have its pieces scattered all over the place, even all over internet. And as it executes, it brings all the pieces together as it needs them.</a:t>
            </a:r>
            <a:endParaRPr/>
          </a:p>
          <a:p>
            <a:r>
              <a:rPr lang="en-US" sz="1200">
                <a:solidFill>
                  <a:srgbClr val="000000"/>
                </a:solidFill>
                <a:latin typeface="+mn-lt"/>
                <a:ea typeface="+mn-ea"/>
              </a:rPr>
              <a:t>This is achieved using: </a:t>
            </a:r>
            <a:endParaRPr/>
          </a:p>
          <a:p>
            <a:r>
              <a:rPr lang="en-US" sz="1200">
                <a:solidFill>
                  <a:srgbClr val="000000"/>
                </a:solidFill>
                <a:latin typeface="+mn-lt"/>
                <a:ea typeface="+mn-ea"/>
              </a:rPr>
              <a:t>Remote Method Invocation (RMI)</a:t>
            </a:r>
            <a:endParaRPr/>
          </a:p>
          <a:p>
            <a:r>
              <a:rPr lang="en-US" sz="1200">
                <a:solidFill>
                  <a:srgbClr val="000000"/>
                </a:solidFill>
                <a:latin typeface="+mn-lt"/>
                <a:ea typeface="+mn-ea"/>
              </a:rPr>
              <a:t>Common object request broker architecture (CORBA)</a:t>
            </a:r>
            <a:endParaRPr/>
          </a:p>
          <a:p>
            <a:r>
              <a:rPr lang="en-US" sz="1200">
                <a:solidFill>
                  <a:srgbClr val="000000"/>
                </a:solidFill>
                <a:latin typeface="+mn-lt"/>
                <a:ea typeface="+mn-ea"/>
              </a:rPr>
              <a:t>Universal resource locator (URL)</a:t>
            </a:r>
            <a:endParaRPr/>
          </a:p>
          <a:p>
            <a:endParaRPr/>
          </a:p>
        </p:txBody>
      </p:sp>
      <p:sp>
        <p:nvSpPr>
          <p:cNvPr id="270" name="TextShape 2"/>
          <p:cNvSpPr txBox="1"/>
          <p:nvPr/>
        </p:nvSpPr>
        <p:spPr>
          <a:xfrm>
            <a:off x="3884760" y="8685360"/>
            <a:ext cx="2971440" cy="456840"/>
          </a:xfrm>
          <a:prstGeom prst="rect">
            <a:avLst/>
          </a:prstGeom>
        </p:spPr>
        <p:txBody>
          <a:bodyPr anchor="b"/>
          <a:p>
            <a:pPr algn="r">
              <a:lnSpc>
                <a:spcPct val="100000"/>
              </a:lnSpc>
            </a:pPr>
            <a:fld id="{36085243-AA9A-4D77-A4AF-3239A99E5DE2}" type="slidenum">
              <a:rPr lang="en-US" sz="1200">
                <a:solidFill>
                  <a:srgbClr val="000000"/>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PlaceHolder 1"/>
          <p:cNvSpPr>
            <a:spLocks noGrp="1"/>
          </p:cNvSpPr>
          <p:nvPr>
            <p:ph type="body"/>
          </p:nvPr>
        </p:nvSpPr>
        <p:spPr>
          <a:xfrm>
            <a:off x="685800" y="4343400"/>
            <a:ext cx="5486040" cy="4114440"/>
          </a:xfrm>
          <a:prstGeom prst="rect">
            <a:avLst/>
          </a:prstGeom>
        </p:spPr>
        <p:txBody>
          <a:bodyPr/>
          <a:p>
            <a:r>
              <a:rPr b="1" lang="en-US" sz="1200">
                <a:solidFill>
                  <a:srgbClr val="000000"/>
                </a:solidFill>
                <a:latin typeface="+mn-lt"/>
                <a:ea typeface="+mn-ea"/>
              </a:rPr>
              <a:t>Multi-threaded:</a:t>
            </a:r>
            <a:r>
              <a:rPr lang="en-US" sz="1200">
                <a:solidFill>
                  <a:srgbClr val="000000"/>
                </a:solidFill>
                <a:latin typeface="+mn-lt"/>
                <a:ea typeface="+mn-ea"/>
              </a:rPr>
              <a:t> Another consideration was that, Java programming language should support multi-threading. What is multi-threading? Basically, its a means for a Java program to do many things at the same time. For ex, one thread is accessing database, another is printing through printer, another is updating UI</a:t>
            </a:r>
            <a:endParaRPr/>
          </a:p>
        </p:txBody>
      </p:sp>
      <p:sp>
        <p:nvSpPr>
          <p:cNvPr id="272" name="TextShape 2"/>
          <p:cNvSpPr txBox="1"/>
          <p:nvPr/>
        </p:nvSpPr>
        <p:spPr>
          <a:xfrm>
            <a:off x="3884760" y="8685360"/>
            <a:ext cx="2971440" cy="456840"/>
          </a:xfrm>
          <a:prstGeom prst="rect">
            <a:avLst/>
          </a:prstGeom>
        </p:spPr>
        <p:txBody>
          <a:bodyPr anchor="b"/>
          <a:p>
            <a:pPr algn="r">
              <a:lnSpc>
                <a:spcPct val="100000"/>
              </a:lnSpc>
            </a:pPr>
            <a:fld id="{0F2C9A51-5514-431F-91AD-AAB7FF72612D}" type="slidenum">
              <a:rPr lang="en-US" sz="1200">
                <a:solidFill>
                  <a:srgbClr val="000000"/>
                </a:solid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3" name="PlaceHolder 1"/>
          <p:cNvSpPr>
            <a:spLocks noGrp="1"/>
          </p:cNvSpPr>
          <p:nvPr>
            <p:ph type="body"/>
          </p:nvPr>
        </p:nvSpPr>
        <p:spPr>
          <a:xfrm>
            <a:off x="685800" y="4343400"/>
            <a:ext cx="5486040" cy="4114440"/>
          </a:xfrm>
          <a:prstGeom prst="rect">
            <a:avLst/>
          </a:prstGeom>
        </p:spPr>
        <p:txBody>
          <a:bodyPr/>
          <a:p>
            <a:pPr>
              <a:lnSpc>
                <a:spcPct val="100000"/>
              </a:lnSpc>
            </a:pPr>
            <a:r>
              <a:rPr b="1" lang="en-US" sz="1200">
                <a:solidFill>
                  <a:srgbClr val="000000"/>
                </a:solidFill>
                <a:latin typeface="+mn-lt"/>
                <a:ea typeface="+mn-ea"/>
              </a:rPr>
              <a:t>6. Platform – independant:</a:t>
            </a:r>
            <a:r>
              <a:rPr lang="en-US" sz="1200">
                <a:solidFill>
                  <a:srgbClr val="000000"/>
                </a:solidFill>
                <a:latin typeface="+mn-lt"/>
                <a:ea typeface="+mn-ea"/>
              </a:rPr>
              <a:t> Another feature is platform independance. Its a most important design feature. To understand this feature better, we shall first see how programs in past have been compiled &amp; executed. Previously, you would take your source code, run it thro’ a compiler, and that complier had to be for a specific platform. That compiler would give out a binary file, it would again be platform dependant and before executing the binary it had to run thro’ the linker which was again platform dependant. That linker would take binary files and libraries to give an .exe file. It can be then run only on a specific platform. For ex: win exe on a windows workstation.</a:t>
            </a:r>
            <a:endParaRPr/>
          </a:p>
          <a:p>
            <a:pPr>
              <a:lnSpc>
                <a:spcPct val="100000"/>
              </a:lnSpc>
            </a:pPr>
            <a:endParaRPr/>
          </a:p>
        </p:txBody>
      </p:sp>
      <p:sp>
        <p:nvSpPr>
          <p:cNvPr id="274" name="TextShape 2"/>
          <p:cNvSpPr txBox="1"/>
          <p:nvPr/>
        </p:nvSpPr>
        <p:spPr>
          <a:xfrm>
            <a:off x="3884760" y="8685360"/>
            <a:ext cx="2971440" cy="456840"/>
          </a:xfrm>
          <a:prstGeom prst="rect">
            <a:avLst/>
          </a:prstGeom>
        </p:spPr>
        <p:txBody>
          <a:bodyPr anchor="b"/>
          <a:p>
            <a:pPr algn="r">
              <a:lnSpc>
                <a:spcPct val="100000"/>
              </a:lnSpc>
            </a:pPr>
            <a:fld id="{072BAA94-3479-4850-AE3C-FA6DEB9D4E89}"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8"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29"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1"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3"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4"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7"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47"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49"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1"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2"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57"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58"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6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2"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6"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69"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1"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3"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74"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7"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8"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0"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2"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93"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98"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99"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1"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0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3"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5"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6"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7"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9"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10"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1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14"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15"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18"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7"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9"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2"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1"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32"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37"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38"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0"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4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42"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4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46"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8"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49"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1"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5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53"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54"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57"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64"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66"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68"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69"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73"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74"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75"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7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7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79"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81"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8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83"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85"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86"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8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8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90"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91"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3"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94"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7"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8"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2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2"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6"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0" name="Picture 2"/>
          <p:cNvPicPr/>
          <p:nvPr/>
        </p:nvPicPr>
        <p:blipFill>
          <a:blip r:embed="rId2"/>
          <a:stretch>
            <a:fillRect/>
          </a:stretch>
        </p:blipFill>
        <p:spPr>
          <a:xfrm>
            <a:off x="-720" y="0"/>
            <a:ext cx="9143640" cy="6857640"/>
          </a:xfrm>
          <a:prstGeom prst="rect">
            <a:avLst/>
          </a:prstGeom>
        </p:spPr>
      </p:pic>
      <p:sp>
        <p:nvSpPr>
          <p:cNvPr id="1" name="PlaceHolder 1"/>
          <p:cNvSpPr>
            <a:spLocks noGrp="1"/>
          </p:cNvSpPr>
          <p:nvPr>
            <p:ph type="title"/>
          </p:nvPr>
        </p:nvSpPr>
        <p:spPr>
          <a:xfrm>
            <a:off x="685800" y="2130480"/>
            <a:ext cx="7772040" cy="1469520"/>
          </a:xfrm>
          <a:prstGeom prst="rect">
            <a:avLst/>
          </a:prstGeom>
        </p:spPr>
        <p:txBody>
          <a:bodyPr anchor="ctr"/>
          <a:p>
            <a:pPr>
              <a:lnSpc>
                <a:spcPct val="100000"/>
              </a:lnSpc>
            </a:pPr>
            <a:r>
              <a:rPr b="1" lang="pt-BR" sz="4400">
                <a:solidFill>
                  <a:srgbClr val="004b97"/>
                </a:solidFill>
                <a:latin typeface="Calibri"/>
              </a:rPr>
              <a:t>Click to edit the title text formatClique para editar o título mestre</a:t>
            </a:r>
            <a:endParaRPr/>
          </a:p>
        </p:txBody>
      </p:sp>
      <p:sp>
        <p:nvSpPr>
          <p:cNvPr id="2" name="PlaceHolder 2"/>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3/15/14</a:t>
            </a:r>
            <a:endParaRPr/>
          </a:p>
        </p:txBody>
      </p:sp>
      <p:sp>
        <p:nvSpPr>
          <p:cNvPr id="3" name="PlaceHolder 3"/>
          <p:cNvSpPr>
            <a:spLocks noGrp="1"/>
          </p:cNvSpPr>
          <p:nvPr>
            <p:ph type="ftr"/>
          </p:nvPr>
        </p:nvSpPr>
        <p:spPr>
          <a:xfrm>
            <a:off x="3124080" y="6356520"/>
            <a:ext cx="2895120" cy="364680"/>
          </a:xfrm>
          <a:prstGeom prst="rect">
            <a:avLst/>
          </a:prstGeom>
        </p:spPr>
        <p:txBody>
          <a:bodyPr anchor="ctr"/>
          <a:p>
            <a:endParaRPr/>
          </a:p>
        </p:txBody>
      </p:sp>
      <p:sp>
        <p:nvSpPr>
          <p:cNvPr id="4" name="PlaceHolder 4"/>
          <p:cNvSpPr>
            <a:spLocks noGrp="1"/>
          </p:cNvSpPr>
          <p:nvPr>
            <p:ph type="sldNum"/>
          </p:nvPr>
        </p:nvSpPr>
        <p:spPr>
          <a:xfrm>
            <a:off x="6553080" y="6356520"/>
            <a:ext cx="2133360" cy="364680"/>
          </a:xfrm>
          <a:prstGeom prst="rect">
            <a:avLst/>
          </a:prstGeom>
        </p:spPr>
        <p:txBody>
          <a:bodyPr anchor="ctr"/>
          <a:p>
            <a:pPr algn="r">
              <a:lnSpc>
                <a:spcPct val="100000"/>
              </a:lnSpc>
            </a:pPr>
            <a:fld id="{58A1F9B4-DD89-4876-95A1-8F57F4829D6D}" type="slidenum">
              <a:rPr lang="en-US" sz="1200">
                <a:solidFill>
                  <a:srgbClr val="8b8b8b"/>
                </a:solidFill>
                <a:latin typeface="Calibri"/>
              </a:rPr>
              <a:t>&lt;number&gt;</a:t>
            </a:fld>
            <a:endParaRPr/>
          </a:p>
        </p:txBody>
      </p:sp>
      <p:sp>
        <p:nvSpPr>
          <p:cNvPr id="5" name="PlaceHolder 5"/>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pt-BR"/>
              <a:t>Click to edit the outline text format</a:t>
            </a:r>
            <a:endParaRPr/>
          </a:p>
          <a:p>
            <a:pPr lvl="1">
              <a:buSzPct val="25000"/>
              <a:buFont typeface="StarSymbol"/>
              <a:buChar char=""/>
            </a:pPr>
            <a:r>
              <a:rPr lang="pt-BR"/>
              <a:t>Second Outline Level</a:t>
            </a:r>
            <a:endParaRPr/>
          </a:p>
          <a:p>
            <a:pPr lvl="2">
              <a:buSzPct val="25000"/>
              <a:buFont typeface="StarSymbol"/>
              <a:buChar char=""/>
            </a:pPr>
            <a:r>
              <a:rPr lang="pt-BR"/>
              <a:t>Third Outline Level</a:t>
            </a:r>
            <a:endParaRPr/>
          </a:p>
          <a:p>
            <a:pPr lvl="3">
              <a:buSzPct val="25000"/>
              <a:buFont typeface="StarSymbol"/>
              <a:buChar char=""/>
            </a:pPr>
            <a:r>
              <a:rPr lang="pt-BR"/>
              <a:t>Fourth Outline Level</a:t>
            </a:r>
            <a:endParaRPr/>
          </a:p>
          <a:p>
            <a:pPr lvl="4">
              <a:buSzPct val="25000"/>
              <a:buFont typeface="StarSymbol"/>
              <a:buChar char=""/>
            </a:pPr>
            <a:r>
              <a:rPr lang="pt-BR"/>
              <a:t>Fifth Outline Level</a:t>
            </a:r>
            <a:endParaRPr/>
          </a:p>
          <a:p>
            <a:pPr lvl="5">
              <a:buSzPct val="25000"/>
              <a:buFont typeface="StarSymbol"/>
              <a:buChar char=""/>
            </a:pPr>
            <a:r>
              <a:rPr lang="pt-BR"/>
              <a:t>Sixth Outline Level</a:t>
            </a:r>
            <a:endParaRPr/>
          </a:p>
          <a:p>
            <a:pPr lvl="6">
              <a:buSzPct val="25000"/>
              <a:buFont typeface="StarSymbol"/>
              <a:buChar char=""/>
            </a:pPr>
            <a:r>
              <a:rPr lang="pt-BR"/>
              <a:t>Seventh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38" name="Picture 2"/>
          <p:cNvPicPr/>
          <p:nvPr/>
        </p:nvPicPr>
        <p:blipFill>
          <a:blip r:embed="rId2"/>
          <a:stretch>
            <a:fillRect/>
          </a:stretch>
        </p:blipFill>
        <p:spPr>
          <a:xfrm>
            <a:off x="-720" y="0"/>
            <a:ext cx="9143640" cy="6857640"/>
          </a:xfrm>
          <a:prstGeom prst="rect">
            <a:avLst/>
          </a:prstGeom>
        </p:spPr>
      </p:pic>
      <p:pic>
        <p:nvPicPr>
          <p:cNvPr descr="" id="39" name="Picture 2"/>
          <p:cNvPicPr/>
          <p:nvPr/>
        </p:nvPicPr>
        <p:blipFill>
          <a:blip r:embed="rId3"/>
          <a:stretch>
            <a:fillRect/>
          </a:stretch>
        </p:blipFill>
        <p:spPr>
          <a:xfrm>
            <a:off x="5114880" y="1901520"/>
            <a:ext cx="3647880" cy="3952440"/>
          </a:xfrm>
          <a:prstGeom prst="rect">
            <a:avLst/>
          </a:prstGeom>
        </p:spPr>
      </p:pic>
      <p:sp>
        <p:nvSpPr>
          <p:cNvPr id="40" name="CustomShape 1"/>
          <p:cNvSpPr/>
          <p:nvPr/>
        </p:nvSpPr>
        <p:spPr>
          <a:xfrm>
            <a:off x="5004000" y="2205000"/>
            <a:ext cx="3960000" cy="4032000"/>
          </a:xfrm>
          <a:prstGeom prst="ellipse">
            <a:avLst/>
          </a:prstGeom>
          <a:solidFill>
            <a:srgbClr val="ffffff"/>
          </a:solidFill>
        </p:spPr>
      </p:sp>
      <p:sp>
        <p:nvSpPr>
          <p:cNvPr id="41" name="PlaceHolder 2"/>
          <p:cNvSpPr>
            <a:spLocks noGrp="1"/>
          </p:cNvSpPr>
          <p:nvPr>
            <p:ph type="body"/>
          </p:nvPr>
        </p:nvSpPr>
        <p:spPr>
          <a:xfrm>
            <a:off x="457200" y="1600200"/>
            <a:ext cx="8229240" cy="4525560"/>
          </a:xfrm>
          <a:prstGeom prst="rect">
            <a:avLst/>
          </a:prstGeom>
        </p:spPr>
        <p:txBody>
          <a:bodyPr/>
          <a:p>
            <a:pPr>
              <a:buSzPct val="25000"/>
              <a:buFont typeface="StarSymbol"/>
              <a:buChar char=""/>
            </a:pPr>
            <a:r>
              <a:rPr lang="pt-BR" sz="3200">
                <a:solidFill>
                  <a:srgbClr val="004b97"/>
                </a:solidFill>
                <a:latin typeface="Calibri"/>
              </a:rPr>
              <a:t>Click to edit the outline text format</a:t>
            </a:r>
            <a:endParaRPr/>
          </a:p>
          <a:p>
            <a:pPr lvl="1">
              <a:buSzPct val="25000"/>
              <a:buFont typeface="StarSymbol"/>
              <a:buChar char=""/>
            </a:pPr>
            <a:r>
              <a:rPr lang="pt-BR" sz="3200">
                <a:solidFill>
                  <a:srgbClr val="004b97"/>
                </a:solidFill>
                <a:latin typeface="Calibri"/>
              </a:rPr>
              <a:t>Second Outline Level</a:t>
            </a:r>
            <a:endParaRPr/>
          </a:p>
          <a:p>
            <a:pPr lvl="2">
              <a:buSzPct val="25000"/>
              <a:buFont typeface="StarSymbol"/>
              <a:buChar char=""/>
            </a:pPr>
            <a:r>
              <a:rPr lang="pt-BR" sz="3200">
                <a:solidFill>
                  <a:srgbClr val="004b97"/>
                </a:solidFill>
                <a:latin typeface="Calibri"/>
              </a:rPr>
              <a:t>Third Outline Level</a:t>
            </a:r>
            <a:endParaRPr/>
          </a:p>
          <a:p>
            <a:pPr lvl="3">
              <a:buSzPct val="25000"/>
              <a:buFont typeface="StarSymbol"/>
              <a:buChar char=""/>
            </a:pPr>
            <a:r>
              <a:rPr lang="pt-BR" sz="3200">
                <a:solidFill>
                  <a:srgbClr val="004b97"/>
                </a:solidFill>
                <a:latin typeface="Calibri"/>
              </a:rPr>
              <a:t>Fourth Outline Level</a:t>
            </a:r>
            <a:endParaRPr/>
          </a:p>
          <a:p>
            <a:pPr lvl="4">
              <a:buSzPct val="25000"/>
              <a:buFont typeface="StarSymbol"/>
              <a:buChar char=""/>
            </a:pPr>
            <a:r>
              <a:rPr lang="pt-BR" sz="3200">
                <a:solidFill>
                  <a:srgbClr val="004b97"/>
                </a:solidFill>
                <a:latin typeface="Calibri"/>
              </a:rPr>
              <a:t>Fifth Outline Level</a:t>
            </a:r>
            <a:endParaRPr/>
          </a:p>
          <a:p>
            <a:pPr lvl="5">
              <a:buSzPct val="25000"/>
              <a:buFont typeface="StarSymbol"/>
              <a:buChar char=""/>
            </a:pPr>
            <a:r>
              <a:rPr lang="pt-BR" sz="3200">
                <a:solidFill>
                  <a:srgbClr val="004b97"/>
                </a:solidFill>
                <a:latin typeface="Calibri"/>
              </a:rPr>
              <a:t>Sixth Outline Level</a:t>
            </a:r>
            <a:endParaRPr/>
          </a:p>
          <a:p>
            <a:pPr>
              <a:lnSpc>
                <a:spcPct val="100000"/>
              </a:lnSpc>
              <a:buFont typeface="Arial"/>
              <a:buChar char="•"/>
            </a:pPr>
            <a:r>
              <a:rPr lang="pt-BR" sz="3200">
                <a:solidFill>
                  <a:srgbClr val="004b97"/>
                </a:solidFill>
                <a:latin typeface="Calibri"/>
              </a:rPr>
              <a:t>Seventh Outline LevelClique para editar o texto mestre</a:t>
            </a:r>
            <a:endParaRPr/>
          </a:p>
          <a:p>
            <a:pPr lvl="1">
              <a:lnSpc>
                <a:spcPct val="100000"/>
              </a:lnSpc>
              <a:buSzPct val="25000"/>
              <a:buFont typeface="StarSymbol"/>
              <a:buChar char=""/>
            </a:pPr>
            <a:r>
              <a:rPr lang="pt-BR" sz="2800">
                <a:solidFill>
                  <a:srgbClr val="004b97"/>
                </a:solidFill>
                <a:latin typeface="Calibri"/>
              </a:rPr>
              <a:t>Segundo nível</a:t>
            </a:r>
            <a:endParaRPr/>
          </a:p>
          <a:p>
            <a:pPr lvl="2">
              <a:lnSpc>
                <a:spcPct val="100000"/>
              </a:lnSpc>
              <a:buSzPct val="25000"/>
              <a:buFont typeface="StarSymbol"/>
              <a:buChar char=""/>
            </a:pPr>
            <a:r>
              <a:rPr lang="pt-BR" sz="2400">
                <a:solidFill>
                  <a:srgbClr val="004b97"/>
                </a:solidFill>
                <a:latin typeface="Calibri"/>
              </a:rPr>
              <a:t>Terceiro nível</a:t>
            </a:r>
            <a:endParaRPr/>
          </a:p>
          <a:p>
            <a:pPr lvl="3">
              <a:lnSpc>
                <a:spcPct val="100000"/>
              </a:lnSpc>
              <a:buSzPct val="25000"/>
              <a:buFont typeface="StarSymbol"/>
              <a:buChar char=""/>
            </a:pPr>
            <a:r>
              <a:rPr lang="pt-BR" sz="2000">
                <a:solidFill>
                  <a:srgbClr val="004b97"/>
                </a:solidFill>
                <a:latin typeface="Calibri"/>
              </a:rPr>
              <a:t>Quarto nível</a:t>
            </a:r>
            <a:endParaRPr/>
          </a:p>
          <a:p>
            <a:pPr lvl="4">
              <a:lnSpc>
                <a:spcPct val="100000"/>
              </a:lnSpc>
              <a:buSzPct val="25000"/>
              <a:buFont typeface="StarSymbol"/>
              <a:buChar char=""/>
            </a:pPr>
            <a:r>
              <a:rPr lang="pt-BR" sz="2000">
                <a:solidFill>
                  <a:srgbClr val="004b97"/>
                </a:solidFill>
                <a:latin typeface="Calibri"/>
              </a:rPr>
              <a:t>Quinto nível</a:t>
            </a:r>
            <a:endParaRPr/>
          </a:p>
        </p:txBody>
      </p:sp>
      <p:sp>
        <p:nvSpPr>
          <p:cNvPr id="42" name="PlaceHolder 3"/>
          <p:cNvSpPr>
            <a:spLocks noGrp="1"/>
          </p:cNvSpPr>
          <p:nvPr>
            <p:ph type="title"/>
          </p:nvPr>
        </p:nvSpPr>
        <p:spPr>
          <a:xfrm>
            <a:off x="457200" y="274680"/>
            <a:ext cx="8229240" cy="1142640"/>
          </a:xfrm>
          <a:prstGeom prst="rect">
            <a:avLst/>
          </a:prstGeom>
        </p:spPr>
        <p:txBody>
          <a:bodyPr anchor="ctr"/>
          <a:p>
            <a:pPr>
              <a:lnSpc>
                <a:spcPct val="100000"/>
              </a:lnSpc>
            </a:pPr>
            <a:r>
              <a:rPr b="1" lang="pt-BR" sz="4400">
                <a:solidFill>
                  <a:srgbClr val="004b97"/>
                </a:solidFill>
                <a:latin typeface="Calibri"/>
              </a:rPr>
              <a:t>Click to edit the title text formatClique para editar o título mestre</a:t>
            </a:r>
            <a:endParaRPr/>
          </a:p>
        </p:txBody>
      </p:sp>
      <p:sp>
        <p:nvSpPr>
          <p:cNvPr id="43" name="PlaceHolder 4"/>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3/15/14</a:t>
            </a:r>
            <a:endParaRPr/>
          </a:p>
        </p:txBody>
      </p:sp>
      <p:sp>
        <p:nvSpPr>
          <p:cNvPr id="44" name="PlaceHolder 5"/>
          <p:cNvSpPr>
            <a:spLocks noGrp="1"/>
          </p:cNvSpPr>
          <p:nvPr>
            <p:ph type="ftr"/>
          </p:nvPr>
        </p:nvSpPr>
        <p:spPr>
          <a:xfrm>
            <a:off x="3124080" y="6356520"/>
            <a:ext cx="2895120" cy="364680"/>
          </a:xfrm>
          <a:prstGeom prst="rect">
            <a:avLst/>
          </a:prstGeom>
        </p:spPr>
        <p:txBody>
          <a:bodyPr anchor="ctr"/>
          <a:p>
            <a:endParaRPr/>
          </a:p>
        </p:txBody>
      </p:sp>
      <p:sp>
        <p:nvSpPr>
          <p:cNvPr id="45" name="PlaceHolder 6"/>
          <p:cNvSpPr>
            <a:spLocks noGrp="1"/>
          </p:cNvSpPr>
          <p:nvPr>
            <p:ph type="sldNum"/>
          </p:nvPr>
        </p:nvSpPr>
        <p:spPr>
          <a:xfrm>
            <a:off x="6553080" y="6356520"/>
            <a:ext cx="2133360" cy="364680"/>
          </a:xfrm>
          <a:prstGeom prst="rect">
            <a:avLst/>
          </a:prstGeom>
        </p:spPr>
        <p:txBody>
          <a:bodyPr anchor="ctr"/>
          <a:p>
            <a:pPr algn="r">
              <a:lnSpc>
                <a:spcPct val="100000"/>
              </a:lnSpc>
            </a:pPr>
            <a:fld id="{4916D688-1A1A-42F1-B57D-8E331E6754BD}" type="slidenum">
              <a:rPr lang="en-US" sz="1200">
                <a:solidFill>
                  <a:srgbClr val="8b8b8b"/>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78" name="Picture 2"/>
          <p:cNvPicPr/>
          <p:nvPr/>
        </p:nvPicPr>
        <p:blipFill>
          <a:blip r:embed="rId2"/>
          <a:stretch>
            <a:fillRect/>
          </a:stretch>
        </p:blipFill>
        <p:spPr>
          <a:xfrm>
            <a:off x="-720" y="0"/>
            <a:ext cx="9143640" cy="6857640"/>
          </a:xfrm>
          <a:prstGeom prst="rect">
            <a:avLst/>
          </a:prstGeom>
        </p:spPr>
      </p:pic>
      <p:sp>
        <p:nvSpPr>
          <p:cNvPr id="79" name="PlaceHolder 1"/>
          <p:cNvSpPr>
            <a:spLocks noGrp="1"/>
          </p:cNvSpPr>
          <p:nvPr>
            <p:ph type="title"/>
          </p:nvPr>
        </p:nvSpPr>
        <p:spPr>
          <a:xfrm>
            <a:off x="457200" y="274680"/>
            <a:ext cx="8229240" cy="1142640"/>
          </a:xfrm>
          <a:prstGeom prst="rect">
            <a:avLst/>
          </a:prstGeom>
        </p:spPr>
        <p:txBody>
          <a:bodyPr anchor="ctr"/>
          <a:p>
            <a:pPr>
              <a:lnSpc>
                <a:spcPct val="100000"/>
              </a:lnSpc>
            </a:pPr>
            <a:r>
              <a:rPr b="1" lang="pt-BR" sz="4400">
                <a:solidFill>
                  <a:srgbClr val="004b97"/>
                </a:solidFill>
                <a:latin typeface="Calibri"/>
              </a:rPr>
              <a:t>Click to edit the title text formatClique para editar o título mestre</a:t>
            </a:r>
            <a:endParaRPr/>
          </a:p>
        </p:txBody>
      </p:sp>
      <p:sp>
        <p:nvSpPr>
          <p:cNvPr id="80" name="PlaceHolder 2"/>
          <p:cNvSpPr>
            <a:spLocks noGrp="1"/>
          </p:cNvSpPr>
          <p:nvPr>
            <p:ph type="body"/>
          </p:nvPr>
        </p:nvSpPr>
        <p:spPr>
          <a:xfrm>
            <a:off x="457200" y="1535040"/>
            <a:ext cx="4039920" cy="639360"/>
          </a:xfrm>
          <a:prstGeom prst="rect">
            <a:avLst/>
          </a:prstGeom>
        </p:spPr>
        <p:txBody>
          <a:bodyPr anchor="b"/>
          <a:p>
            <a:pPr>
              <a:buSzPct val="25000"/>
              <a:buFont typeface="StarSymbol"/>
              <a:buChar char=""/>
            </a:pPr>
            <a:r>
              <a:rPr b="1" lang="pt-BR" sz="2400">
                <a:solidFill>
                  <a:srgbClr val="004b97"/>
                </a:solidFill>
                <a:latin typeface="Calibri"/>
              </a:rPr>
              <a:t>Click to edit the outline text format</a:t>
            </a:r>
            <a:endParaRPr/>
          </a:p>
          <a:p>
            <a:pPr lvl="1">
              <a:buSzPct val="25000"/>
              <a:buFont typeface="StarSymbol"/>
              <a:buChar char=""/>
            </a:pPr>
            <a:r>
              <a:rPr b="1" lang="pt-BR" sz="2400">
                <a:solidFill>
                  <a:srgbClr val="004b97"/>
                </a:solidFill>
                <a:latin typeface="Calibri"/>
              </a:rPr>
              <a:t>Second Outline Level</a:t>
            </a:r>
            <a:endParaRPr/>
          </a:p>
          <a:p>
            <a:pPr lvl="2">
              <a:buSzPct val="25000"/>
              <a:buFont typeface="StarSymbol"/>
              <a:buChar char=""/>
            </a:pPr>
            <a:r>
              <a:rPr b="1" lang="pt-BR" sz="2400">
                <a:solidFill>
                  <a:srgbClr val="004b97"/>
                </a:solidFill>
                <a:latin typeface="Calibri"/>
              </a:rPr>
              <a:t>Third Outline Level</a:t>
            </a:r>
            <a:endParaRPr/>
          </a:p>
          <a:p>
            <a:pPr lvl="3">
              <a:buSzPct val="25000"/>
              <a:buFont typeface="StarSymbol"/>
              <a:buChar char=""/>
            </a:pPr>
            <a:r>
              <a:rPr b="1" lang="pt-BR" sz="2400">
                <a:solidFill>
                  <a:srgbClr val="004b97"/>
                </a:solidFill>
                <a:latin typeface="Calibri"/>
              </a:rPr>
              <a:t>Fourth Outline Level</a:t>
            </a:r>
            <a:endParaRPr/>
          </a:p>
          <a:p>
            <a:pPr lvl="4">
              <a:buSzPct val="25000"/>
              <a:buFont typeface="StarSymbol"/>
              <a:buChar char=""/>
            </a:pPr>
            <a:r>
              <a:rPr b="1" lang="pt-BR" sz="2400">
                <a:solidFill>
                  <a:srgbClr val="004b97"/>
                </a:solidFill>
                <a:latin typeface="Calibri"/>
              </a:rPr>
              <a:t>Fifth Outline Level</a:t>
            </a:r>
            <a:endParaRPr/>
          </a:p>
          <a:p>
            <a:pPr lvl="5">
              <a:buSzPct val="25000"/>
              <a:buFont typeface="StarSymbol"/>
              <a:buChar char=""/>
            </a:pPr>
            <a:r>
              <a:rPr b="1" lang="pt-BR" sz="2400">
                <a:solidFill>
                  <a:srgbClr val="004b97"/>
                </a:solidFill>
                <a:latin typeface="Calibri"/>
              </a:rPr>
              <a:t>Sixth Outline Level</a:t>
            </a:r>
            <a:endParaRPr/>
          </a:p>
          <a:p>
            <a:pPr>
              <a:lnSpc>
                <a:spcPct val="100000"/>
              </a:lnSpc>
            </a:pPr>
            <a:r>
              <a:rPr b="1" lang="pt-BR" sz="2400">
                <a:solidFill>
                  <a:srgbClr val="004b97"/>
                </a:solidFill>
                <a:latin typeface="Calibri"/>
              </a:rPr>
              <a:t>Seventh Outline LevelClique para editar o texto mestre</a:t>
            </a:r>
            <a:endParaRPr/>
          </a:p>
        </p:txBody>
      </p:sp>
      <p:sp>
        <p:nvSpPr>
          <p:cNvPr id="81" name="PlaceHolder 3"/>
          <p:cNvSpPr>
            <a:spLocks noGrp="1"/>
          </p:cNvSpPr>
          <p:nvPr>
            <p:ph type="body"/>
          </p:nvPr>
        </p:nvSpPr>
        <p:spPr>
          <a:xfrm>
            <a:off x="457200" y="2174760"/>
            <a:ext cx="4039920" cy="3951000"/>
          </a:xfrm>
          <a:prstGeom prst="rect">
            <a:avLst/>
          </a:prstGeom>
        </p:spPr>
        <p:txBody>
          <a:bodyPr anchor="ctr"/>
          <a:p>
            <a:pPr>
              <a:buSzPct val="25000"/>
              <a:buFont typeface="StarSymbol"/>
              <a:buChar char=""/>
            </a:pPr>
            <a:r>
              <a:rPr lang="pt-BR" sz="2400">
                <a:solidFill>
                  <a:srgbClr val="8b95b8"/>
                </a:solidFill>
                <a:latin typeface="Calibri"/>
              </a:rPr>
              <a:t>Click to edit the outline text format</a:t>
            </a:r>
            <a:endParaRPr/>
          </a:p>
          <a:p>
            <a:pPr lvl="1">
              <a:buSzPct val="25000"/>
              <a:buFont typeface="StarSymbol"/>
              <a:buChar char=""/>
            </a:pPr>
            <a:r>
              <a:rPr lang="pt-BR" sz="2400">
                <a:solidFill>
                  <a:srgbClr val="8b95b8"/>
                </a:solidFill>
                <a:latin typeface="Calibri"/>
              </a:rPr>
              <a:t>Second Outline Level</a:t>
            </a:r>
            <a:endParaRPr/>
          </a:p>
          <a:p>
            <a:pPr lvl="2">
              <a:buSzPct val="25000"/>
              <a:buFont typeface="StarSymbol"/>
              <a:buChar char=""/>
            </a:pPr>
            <a:r>
              <a:rPr lang="pt-BR" sz="2400">
                <a:solidFill>
                  <a:srgbClr val="8b95b8"/>
                </a:solidFill>
                <a:latin typeface="Calibri"/>
              </a:rPr>
              <a:t>Third Outline Level</a:t>
            </a:r>
            <a:endParaRPr/>
          </a:p>
          <a:p>
            <a:pPr lvl="3">
              <a:buSzPct val="25000"/>
              <a:buFont typeface="StarSymbol"/>
              <a:buChar char=""/>
            </a:pPr>
            <a:r>
              <a:rPr lang="pt-BR" sz="2400">
                <a:solidFill>
                  <a:srgbClr val="8b95b8"/>
                </a:solidFill>
                <a:latin typeface="Calibri"/>
              </a:rPr>
              <a:t>Fourth Outline Level</a:t>
            </a:r>
            <a:endParaRPr/>
          </a:p>
          <a:p>
            <a:pPr lvl="4">
              <a:buSzPct val="25000"/>
              <a:buFont typeface="StarSymbol"/>
              <a:buChar char=""/>
            </a:pPr>
            <a:r>
              <a:rPr lang="pt-BR" sz="2400">
                <a:solidFill>
                  <a:srgbClr val="8b95b8"/>
                </a:solidFill>
                <a:latin typeface="Calibri"/>
              </a:rPr>
              <a:t>Fifth Outline Level</a:t>
            </a:r>
            <a:endParaRPr/>
          </a:p>
          <a:p>
            <a:pPr lvl="5">
              <a:buSzPct val="25000"/>
              <a:buFont typeface="StarSymbol"/>
              <a:buChar char=""/>
            </a:pPr>
            <a:r>
              <a:rPr lang="pt-BR" sz="2400">
                <a:solidFill>
                  <a:srgbClr val="8b95b8"/>
                </a:solidFill>
                <a:latin typeface="Calibri"/>
              </a:rPr>
              <a:t>Sixth Outline Level</a:t>
            </a:r>
            <a:endParaRPr/>
          </a:p>
          <a:p>
            <a:pPr>
              <a:lnSpc>
                <a:spcPct val="100000"/>
              </a:lnSpc>
              <a:buFont typeface="Arial"/>
              <a:buChar char="•"/>
            </a:pPr>
            <a:r>
              <a:rPr lang="pt-BR" sz="2400">
                <a:solidFill>
                  <a:srgbClr val="8b95b8"/>
                </a:solidFill>
                <a:latin typeface="Calibri"/>
              </a:rPr>
              <a:t>Seventh Outline LevelClique para editar o texto mestre</a:t>
            </a:r>
            <a:endParaRPr/>
          </a:p>
          <a:p>
            <a:pPr lvl="1">
              <a:lnSpc>
                <a:spcPct val="100000"/>
              </a:lnSpc>
              <a:buSzPct val="25000"/>
              <a:buFont typeface="StarSymbol"/>
              <a:buChar char=""/>
            </a:pPr>
            <a:r>
              <a:rPr lang="pt-BR" sz="2000">
                <a:solidFill>
                  <a:srgbClr val="004b97"/>
                </a:solidFill>
                <a:latin typeface="Calibri"/>
              </a:rPr>
              <a:t>Segundo nível</a:t>
            </a:r>
            <a:endParaRPr/>
          </a:p>
          <a:p>
            <a:pPr lvl="2">
              <a:lnSpc>
                <a:spcPct val="100000"/>
              </a:lnSpc>
              <a:buSzPct val="25000"/>
              <a:buFont typeface="StarSymbol"/>
              <a:buChar char=""/>
            </a:pPr>
            <a:r>
              <a:rPr lang="pt-BR">
                <a:solidFill>
                  <a:srgbClr val="004b97"/>
                </a:solidFill>
                <a:latin typeface="Calibri"/>
              </a:rPr>
              <a:t>Terceiro nível</a:t>
            </a:r>
            <a:endParaRPr/>
          </a:p>
          <a:p>
            <a:pPr lvl="3">
              <a:lnSpc>
                <a:spcPct val="100000"/>
              </a:lnSpc>
              <a:buSzPct val="25000"/>
              <a:buFont typeface="StarSymbol"/>
              <a:buChar char=""/>
            </a:pPr>
            <a:r>
              <a:rPr lang="pt-BR" sz="1600">
                <a:solidFill>
                  <a:srgbClr val="004b97"/>
                </a:solidFill>
                <a:latin typeface="Calibri"/>
              </a:rPr>
              <a:t>Quarto nível</a:t>
            </a:r>
            <a:endParaRPr/>
          </a:p>
          <a:p>
            <a:pPr lvl="4">
              <a:lnSpc>
                <a:spcPct val="100000"/>
              </a:lnSpc>
              <a:buSzPct val="25000"/>
              <a:buFont typeface="StarSymbol"/>
              <a:buChar char=""/>
            </a:pPr>
            <a:r>
              <a:rPr lang="pt-BR" sz="1600">
                <a:solidFill>
                  <a:srgbClr val="004b97"/>
                </a:solidFill>
                <a:latin typeface="Calibri"/>
              </a:rPr>
              <a:t>Quinto nível</a:t>
            </a:r>
            <a:endParaRPr/>
          </a:p>
        </p:txBody>
      </p:sp>
      <p:sp>
        <p:nvSpPr>
          <p:cNvPr id="82" name="PlaceHolder 4"/>
          <p:cNvSpPr>
            <a:spLocks noGrp="1"/>
          </p:cNvSpPr>
          <p:nvPr>
            <p:ph type="body"/>
          </p:nvPr>
        </p:nvSpPr>
        <p:spPr>
          <a:xfrm>
            <a:off x="4645080" y="1535040"/>
            <a:ext cx="4041360" cy="639360"/>
          </a:xfrm>
          <a:prstGeom prst="rect">
            <a:avLst/>
          </a:prstGeom>
        </p:spPr>
        <p:txBody>
          <a:bodyPr anchor="b"/>
          <a:p>
            <a:pPr>
              <a:buSzPct val="25000"/>
              <a:buFont typeface="StarSymbol"/>
              <a:buChar char=""/>
            </a:pPr>
            <a:r>
              <a:rPr b="1" lang="pt-BR" sz="2400">
                <a:solidFill>
                  <a:srgbClr val="8b95b8"/>
                </a:solidFill>
                <a:latin typeface="Calibri"/>
              </a:rPr>
              <a:t>Click to edit the outline text format</a:t>
            </a:r>
            <a:endParaRPr/>
          </a:p>
          <a:p>
            <a:pPr lvl="1">
              <a:buSzPct val="25000"/>
              <a:buFont typeface="StarSymbol"/>
              <a:buChar char=""/>
            </a:pPr>
            <a:r>
              <a:rPr b="1" lang="pt-BR" sz="2400">
                <a:solidFill>
                  <a:srgbClr val="8b95b8"/>
                </a:solidFill>
                <a:latin typeface="Calibri"/>
              </a:rPr>
              <a:t>Second Outline Level</a:t>
            </a:r>
            <a:endParaRPr/>
          </a:p>
          <a:p>
            <a:pPr lvl="2">
              <a:buSzPct val="25000"/>
              <a:buFont typeface="StarSymbol"/>
              <a:buChar char=""/>
            </a:pPr>
            <a:r>
              <a:rPr b="1" lang="pt-BR" sz="2400">
                <a:solidFill>
                  <a:srgbClr val="8b95b8"/>
                </a:solidFill>
                <a:latin typeface="Calibri"/>
              </a:rPr>
              <a:t>Third Outline Level</a:t>
            </a:r>
            <a:endParaRPr/>
          </a:p>
          <a:p>
            <a:pPr lvl="3">
              <a:buSzPct val="25000"/>
              <a:buFont typeface="StarSymbol"/>
              <a:buChar char=""/>
            </a:pPr>
            <a:r>
              <a:rPr b="1" lang="pt-BR" sz="2400">
                <a:solidFill>
                  <a:srgbClr val="8b95b8"/>
                </a:solidFill>
                <a:latin typeface="Calibri"/>
              </a:rPr>
              <a:t>Fourth Outline Level</a:t>
            </a:r>
            <a:endParaRPr/>
          </a:p>
          <a:p>
            <a:pPr lvl="4">
              <a:buSzPct val="25000"/>
              <a:buFont typeface="StarSymbol"/>
              <a:buChar char=""/>
            </a:pPr>
            <a:r>
              <a:rPr b="1" lang="pt-BR" sz="2400">
                <a:solidFill>
                  <a:srgbClr val="8b95b8"/>
                </a:solidFill>
                <a:latin typeface="Calibri"/>
              </a:rPr>
              <a:t>Fifth Outline Level</a:t>
            </a:r>
            <a:endParaRPr/>
          </a:p>
          <a:p>
            <a:pPr lvl="5">
              <a:buSzPct val="25000"/>
              <a:buFont typeface="StarSymbol"/>
              <a:buChar char=""/>
            </a:pPr>
            <a:r>
              <a:rPr b="1" lang="pt-BR" sz="2400">
                <a:solidFill>
                  <a:srgbClr val="8b95b8"/>
                </a:solidFill>
                <a:latin typeface="Calibri"/>
              </a:rPr>
              <a:t>Sixth Outline Level</a:t>
            </a:r>
            <a:endParaRPr/>
          </a:p>
          <a:p>
            <a:pPr>
              <a:lnSpc>
                <a:spcPct val="100000"/>
              </a:lnSpc>
            </a:pPr>
            <a:r>
              <a:rPr b="1" lang="pt-BR" sz="2400">
                <a:solidFill>
                  <a:srgbClr val="8b95b8"/>
                </a:solidFill>
                <a:latin typeface="Calibri"/>
              </a:rPr>
              <a:t>Seventh Outline LevelClique para editar o texto mestre</a:t>
            </a:r>
            <a:endParaRPr/>
          </a:p>
        </p:txBody>
      </p:sp>
      <p:sp>
        <p:nvSpPr>
          <p:cNvPr id="83" name="PlaceHolder 5"/>
          <p:cNvSpPr>
            <a:spLocks noGrp="1"/>
          </p:cNvSpPr>
          <p:nvPr>
            <p:ph type="body"/>
          </p:nvPr>
        </p:nvSpPr>
        <p:spPr>
          <a:xfrm>
            <a:off x="4645080" y="2174760"/>
            <a:ext cx="4041360" cy="3951000"/>
          </a:xfrm>
          <a:prstGeom prst="rect">
            <a:avLst/>
          </a:prstGeom>
        </p:spPr>
        <p:txBody>
          <a:bodyPr anchor="ctr"/>
          <a:p>
            <a:pPr>
              <a:buSzPct val="25000"/>
              <a:buFont typeface="StarSymbol"/>
              <a:buChar char=""/>
            </a:pPr>
            <a:r>
              <a:rPr lang="pt-BR" sz="2400">
                <a:solidFill>
                  <a:srgbClr val="8b95b8"/>
                </a:solidFill>
                <a:latin typeface="Calibri"/>
              </a:rPr>
              <a:t>Click to edit the outline text format</a:t>
            </a:r>
            <a:endParaRPr/>
          </a:p>
          <a:p>
            <a:pPr lvl="1">
              <a:buSzPct val="25000"/>
              <a:buFont typeface="StarSymbol"/>
              <a:buChar char=""/>
            </a:pPr>
            <a:r>
              <a:rPr lang="pt-BR" sz="2400">
                <a:solidFill>
                  <a:srgbClr val="8b95b8"/>
                </a:solidFill>
                <a:latin typeface="Calibri"/>
              </a:rPr>
              <a:t>Second Outline Level</a:t>
            </a:r>
            <a:endParaRPr/>
          </a:p>
          <a:p>
            <a:pPr lvl="2">
              <a:buSzPct val="25000"/>
              <a:buFont typeface="StarSymbol"/>
              <a:buChar char=""/>
            </a:pPr>
            <a:r>
              <a:rPr lang="pt-BR" sz="2400">
                <a:solidFill>
                  <a:srgbClr val="8b95b8"/>
                </a:solidFill>
                <a:latin typeface="Calibri"/>
              </a:rPr>
              <a:t>Third Outline Level</a:t>
            </a:r>
            <a:endParaRPr/>
          </a:p>
          <a:p>
            <a:pPr lvl="3">
              <a:buSzPct val="25000"/>
              <a:buFont typeface="StarSymbol"/>
              <a:buChar char=""/>
            </a:pPr>
            <a:r>
              <a:rPr lang="pt-BR" sz="2400">
                <a:solidFill>
                  <a:srgbClr val="8b95b8"/>
                </a:solidFill>
                <a:latin typeface="Calibri"/>
              </a:rPr>
              <a:t>Fourth Outline Level</a:t>
            </a:r>
            <a:endParaRPr/>
          </a:p>
          <a:p>
            <a:pPr lvl="4">
              <a:buSzPct val="25000"/>
              <a:buFont typeface="StarSymbol"/>
              <a:buChar char=""/>
            </a:pPr>
            <a:r>
              <a:rPr lang="pt-BR" sz="2400">
                <a:solidFill>
                  <a:srgbClr val="8b95b8"/>
                </a:solidFill>
                <a:latin typeface="Calibri"/>
              </a:rPr>
              <a:t>Fifth Outline Level</a:t>
            </a:r>
            <a:endParaRPr/>
          </a:p>
          <a:p>
            <a:pPr lvl="5">
              <a:buSzPct val="25000"/>
              <a:buFont typeface="StarSymbol"/>
              <a:buChar char=""/>
            </a:pPr>
            <a:r>
              <a:rPr lang="pt-BR" sz="2400">
                <a:solidFill>
                  <a:srgbClr val="8b95b8"/>
                </a:solidFill>
                <a:latin typeface="Calibri"/>
              </a:rPr>
              <a:t>Sixth Outline Level</a:t>
            </a:r>
            <a:endParaRPr/>
          </a:p>
          <a:p>
            <a:pPr>
              <a:lnSpc>
                <a:spcPct val="100000"/>
              </a:lnSpc>
              <a:buFont typeface="Arial"/>
              <a:buChar char="•"/>
            </a:pPr>
            <a:r>
              <a:rPr lang="pt-BR" sz="2400">
                <a:solidFill>
                  <a:srgbClr val="8b95b8"/>
                </a:solidFill>
                <a:latin typeface="Calibri"/>
              </a:rPr>
              <a:t>Seventh Outline LevelClique para editar o texto mestre</a:t>
            </a:r>
            <a:endParaRPr/>
          </a:p>
          <a:p>
            <a:pPr lvl="1">
              <a:lnSpc>
                <a:spcPct val="100000"/>
              </a:lnSpc>
              <a:buSzPct val="25000"/>
              <a:buFont typeface="StarSymbol"/>
              <a:buChar char=""/>
            </a:pPr>
            <a:r>
              <a:rPr lang="pt-BR" sz="2000">
                <a:solidFill>
                  <a:srgbClr val="004b97"/>
                </a:solidFill>
                <a:latin typeface="Calibri"/>
              </a:rPr>
              <a:t>Segundo nível</a:t>
            </a:r>
            <a:endParaRPr/>
          </a:p>
          <a:p>
            <a:pPr lvl="2">
              <a:lnSpc>
                <a:spcPct val="100000"/>
              </a:lnSpc>
              <a:buSzPct val="25000"/>
              <a:buFont typeface="StarSymbol"/>
              <a:buChar char=""/>
            </a:pPr>
            <a:r>
              <a:rPr lang="pt-BR">
                <a:solidFill>
                  <a:srgbClr val="004b97"/>
                </a:solidFill>
                <a:latin typeface="Calibri"/>
              </a:rPr>
              <a:t>Terceiro nível</a:t>
            </a:r>
            <a:endParaRPr/>
          </a:p>
          <a:p>
            <a:pPr lvl="3">
              <a:lnSpc>
                <a:spcPct val="100000"/>
              </a:lnSpc>
              <a:buSzPct val="25000"/>
              <a:buFont typeface="StarSymbol"/>
              <a:buChar char=""/>
            </a:pPr>
            <a:r>
              <a:rPr lang="pt-BR" sz="1600">
                <a:solidFill>
                  <a:srgbClr val="004b97"/>
                </a:solidFill>
                <a:latin typeface="Calibri"/>
              </a:rPr>
              <a:t>Quarto nível</a:t>
            </a:r>
            <a:endParaRPr/>
          </a:p>
          <a:p>
            <a:pPr lvl="4">
              <a:lnSpc>
                <a:spcPct val="100000"/>
              </a:lnSpc>
              <a:buSzPct val="25000"/>
              <a:buFont typeface="StarSymbol"/>
              <a:buChar char=""/>
            </a:pPr>
            <a:r>
              <a:rPr lang="pt-BR" sz="1600">
                <a:solidFill>
                  <a:srgbClr val="004b97"/>
                </a:solidFill>
                <a:latin typeface="Calibri"/>
              </a:rPr>
              <a:t>Quinto nível</a:t>
            </a:r>
            <a:endParaRPr/>
          </a:p>
        </p:txBody>
      </p:sp>
      <p:sp>
        <p:nvSpPr>
          <p:cNvPr id="84" name="PlaceHolder 6"/>
          <p:cNvSpPr>
            <a:spLocks noGrp="1"/>
          </p:cNvSpPr>
          <p:nvPr>
            <p:ph type="dt"/>
          </p:nvPr>
        </p:nvSpPr>
        <p:spPr>
          <a:xfrm>
            <a:off x="457200" y="6356520"/>
            <a:ext cx="2133360" cy="364680"/>
          </a:xfrm>
          <a:prstGeom prst="rect">
            <a:avLst/>
          </a:prstGeom>
        </p:spPr>
        <p:txBody>
          <a:bodyPr anchor="ctr"/>
          <a:p>
            <a:pPr>
              <a:lnSpc>
                <a:spcPct val="100000"/>
              </a:lnSpc>
            </a:pPr>
            <a:r>
              <a:rPr lang="en-US" sz="2400">
                <a:solidFill>
                  <a:srgbClr val="8b95b8"/>
                </a:solidFill>
                <a:latin typeface="Calibri"/>
              </a:rPr>
              <a:t>3/15/14</a:t>
            </a:r>
            <a:endParaRPr/>
          </a:p>
        </p:txBody>
      </p:sp>
      <p:sp>
        <p:nvSpPr>
          <p:cNvPr id="85" name="PlaceHolder 7"/>
          <p:cNvSpPr>
            <a:spLocks noGrp="1"/>
          </p:cNvSpPr>
          <p:nvPr>
            <p:ph type="ftr"/>
          </p:nvPr>
        </p:nvSpPr>
        <p:spPr>
          <a:xfrm>
            <a:off x="3124080" y="6356520"/>
            <a:ext cx="2895120" cy="364680"/>
          </a:xfrm>
          <a:prstGeom prst="rect">
            <a:avLst/>
          </a:prstGeom>
        </p:spPr>
        <p:txBody>
          <a:bodyPr anchor="ctr"/>
          <a:p>
            <a:endParaRPr/>
          </a:p>
        </p:txBody>
      </p:sp>
      <p:sp>
        <p:nvSpPr>
          <p:cNvPr id="86" name="PlaceHolder 8"/>
          <p:cNvSpPr>
            <a:spLocks noGrp="1"/>
          </p:cNvSpPr>
          <p:nvPr>
            <p:ph type="sldNum"/>
          </p:nvPr>
        </p:nvSpPr>
        <p:spPr>
          <a:xfrm>
            <a:off x="6553080" y="6356520"/>
            <a:ext cx="2133360" cy="364680"/>
          </a:xfrm>
          <a:prstGeom prst="rect">
            <a:avLst/>
          </a:prstGeom>
        </p:spPr>
        <p:txBody>
          <a:bodyPr anchor="ctr"/>
          <a:p>
            <a:pPr>
              <a:lnSpc>
                <a:spcPct val="100000"/>
              </a:lnSpc>
            </a:pPr>
            <a:fld id="{845A7CC9-C9A9-4476-8113-6B0ABB7B5CF8}" type="slidenum">
              <a:rPr lang="en-US" sz="2400">
                <a:solidFill>
                  <a:srgbClr val="8b95b8"/>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119" name="Picture 2"/>
          <p:cNvPicPr/>
          <p:nvPr/>
        </p:nvPicPr>
        <p:blipFill>
          <a:blip r:embed="rId2"/>
          <a:stretch>
            <a:fillRect/>
          </a:stretch>
        </p:blipFill>
        <p:spPr>
          <a:xfrm>
            <a:off x="-720" y="0"/>
            <a:ext cx="9143640" cy="6857640"/>
          </a:xfrm>
          <a:prstGeom prst="rect">
            <a:avLst/>
          </a:prstGeom>
        </p:spPr>
      </p:pic>
      <p:sp>
        <p:nvSpPr>
          <p:cNvPr id="120" name="PlaceHolder 1"/>
          <p:cNvSpPr>
            <a:spLocks noGrp="1"/>
          </p:cNvSpPr>
          <p:nvPr>
            <p:ph type="title"/>
          </p:nvPr>
        </p:nvSpPr>
        <p:spPr>
          <a:xfrm>
            <a:off x="457200" y="272880"/>
            <a:ext cx="3007800" cy="1161720"/>
          </a:xfrm>
          <a:prstGeom prst="rect">
            <a:avLst/>
          </a:prstGeom>
        </p:spPr>
        <p:txBody>
          <a:bodyPr anchor="b"/>
          <a:p>
            <a:pPr>
              <a:lnSpc>
                <a:spcPct val="100000"/>
              </a:lnSpc>
            </a:pPr>
            <a:r>
              <a:rPr b="1" lang="pt-BR" sz="2000">
                <a:solidFill>
                  <a:srgbClr val="004b97"/>
                </a:solidFill>
                <a:latin typeface="Calibri"/>
              </a:rPr>
              <a:t>Click to edit the title text formatClique para editar o título mestre</a:t>
            </a:r>
            <a:endParaRPr/>
          </a:p>
        </p:txBody>
      </p:sp>
      <p:sp>
        <p:nvSpPr>
          <p:cNvPr id="121" name="PlaceHolder 2"/>
          <p:cNvSpPr>
            <a:spLocks noGrp="1"/>
          </p:cNvSpPr>
          <p:nvPr>
            <p:ph type="body"/>
          </p:nvPr>
        </p:nvSpPr>
        <p:spPr>
          <a:xfrm>
            <a:off x="3575160" y="272880"/>
            <a:ext cx="5111280" cy="5852880"/>
          </a:xfrm>
          <a:prstGeom prst="rect">
            <a:avLst/>
          </a:prstGeom>
        </p:spPr>
        <p:txBody>
          <a:bodyPr/>
          <a:p>
            <a:pPr>
              <a:buSzPct val="25000"/>
              <a:buFont typeface="StarSymbol"/>
              <a:buChar char=""/>
            </a:pPr>
            <a:r>
              <a:rPr lang="pt-BR" sz="3200">
                <a:solidFill>
                  <a:srgbClr val="004b97"/>
                </a:solidFill>
                <a:latin typeface="Calibri"/>
              </a:rPr>
              <a:t>Click to edit the outline text format</a:t>
            </a:r>
            <a:endParaRPr/>
          </a:p>
          <a:p>
            <a:pPr lvl="1">
              <a:buSzPct val="25000"/>
              <a:buFont typeface="StarSymbol"/>
              <a:buChar char=""/>
            </a:pPr>
            <a:r>
              <a:rPr lang="pt-BR" sz="3200">
                <a:solidFill>
                  <a:srgbClr val="004b97"/>
                </a:solidFill>
                <a:latin typeface="Calibri"/>
              </a:rPr>
              <a:t>Second Outline Level</a:t>
            </a:r>
            <a:endParaRPr/>
          </a:p>
          <a:p>
            <a:pPr lvl="2">
              <a:buSzPct val="25000"/>
              <a:buFont typeface="StarSymbol"/>
              <a:buChar char=""/>
            </a:pPr>
            <a:r>
              <a:rPr lang="pt-BR" sz="3200">
                <a:solidFill>
                  <a:srgbClr val="004b97"/>
                </a:solidFill>
                <a:latin typeface="Calibri"/>
              </a:rPr>
              <a:t>Third Outline Level</a:t>
            </a:r>
            <a:endParaRPr/>
          </a:p>
          <a:p>
            <a:pPr lvl="3">
              <a:buSzPct val="25000"/>
              <a:buFont typeface="StarSymbol"/>
              <a:buChar char=""/>
            </a:pPr>
            <a:r>
              <a:rPr lang="pt-BR" sz="3200">
                <a:solidFill>
                  <a:srgbClr val="004b97"/>
                </a:solidFill>
                <a:latin typeface="Calibri"/>
              </a:rPr>
              <a:t>Fourth Outline Level</a:t>
            </a:r>
            <a:endParaRPr/>
          </a:p>
          <a:p>
            <a:pPr lvl="4">
              <a:buSzPct val="25000"/>
              <a:buFont typeface="StarSymbol"/>
              <a:buChar char=""/>
            </a:pPr>
            <a:r>
              <a:rPr lang="pt-BR" sz="3200">
                <a:solidFill>
                  <a:srgbClr val="004b97"/>
                </a:solidFill>
                <a:latin typeface="Calibri"/>
              </a:rPr>
              <a:t>Fifth Outline Level</a:t>
            </a:r>
            <a:endParaRPr/>
          </a:p>
          <a:p>
            <a:pPr lvl="5">
              <a:buSzPct val="25000"/>
              <a:buFont typeface="StarSymbol"/>
              <a:buChar char=""/>
            </a:pPr>
            <a:r>
              <a:rPr lang="pt-BR" sz="3200">
                <a:solidFill>
                  <a:srgbClr val="004b97"/>
                </a:solidFill>
                <a:latin typeface="Calibri"/>
              </a:rPr>
              <a:t>Sixth Outline Level</a:t>
            </a:r>
            <a:endParaRPr/>
          </a:p>
          <a:p>
            <a:pPr>
              <a:lnSpc>
                <a:spcPct val="100000"/>
              </a:lnSpc>
              <a:buFont typeface="Arial"/>
              <a:buChar char="•"/>
            </a:pPr>
            <a:r>
              <a:rPr lang="pt-BR" sz="3200">
                <a:solidFill>
                  <a:srgbClr val="004b97"/>
                </a:solidFill>
                <a:latin typeface="Calibri"/>
              </a:rPr>
              <a:t>Seventh Outline LevelClique para editar o texto mestre</a:t>
            </a:r>
            <a:endParaRPr/>
          </a:p>
          <a:p>
            <a:pPr lvl="1">
              <a:lnSpc>
                <a:spcPct val="100000"/>
              </a:lnSpc>
              <a:buSzPct val="25000"/>
              <a:buFont typeface="StarSymbol"/>
              <a:buChar char=""/>
            </a:pPr>
            <a:r>
              <a:rPr lang="pt-BR" sz="2800">
                <a:solidFill>
                  <a:srgbClr val="004b97"/>
                </a:solidFill>
                <a:latin typeface="Calibri"/>
              </a:rPr>
              <a:t>Segundo nível</a:t>
            </a:r>
            <a:endParaRPr/>
          </a:p>
          <a:p>
            <a:pPr lvl="2">
              <a:lnSpc>
                <a:spcPct val="100000"/>
              </a:lnSpc>
              <a:buSzPct val="25000"/>
              <a:buFont typeface="StarSymbol"/>
              <a:buChar char=""/>
            </a:pPr>
            <a:r>
              <a:rPr lang="pt-BR" sz="2400">
                <a:solidFill>
                  <a:srgbClr val="004b97"/>
                </a:solidFill>
                <a:latin typeface="Calibri"/>
              </a:rPr>
              <a:t>Terceiro nível</a:t>
            </a:r>
            <a:endParaRPr/>
          </a:p>
          <a:p>
            <a:pPr lvl="3">
              <a:lnSpc>
                <a:spcPct val="100000"/>
              </a:lnSpc>
              <a:buSzPct val="25000"/>
              <a:buFont typeface="StarSymbol"/>
              <a:buChar char=""/>
            </a:pPr>
            <a:r>
              <a:rPr lang="pt-BR" sz="2000">
                <a:solidFill>
                  <a:srgbClr val="004b97"/>
                </a:solidFill>
                <a:latin typeface="Calibri"/>
              </a:rPr>
              <a:t>Quarto nível</a:t>
            </a:r>
            <a:endParaRPr/>
          </a:p>
          <a:p>
            <a:pPr lvl="4">
              <a:lnSpc>
                <a:spcPct val="100000"/>
              </a:lnSpc>
              <a:buSzPct val="25000"/>
              <a:buFont typeface="StarSymbol"/>
              <a:buChar char=""/>
            </a:pPr>
            <a:r>
              <a:rPr lang="pt-BR" sz="2000">
                <a:solidFill>
                  <a:srgbClr val="004b97"/>
                </a:solidFill>
                <a:latin typeface="Calibri"/>
              </a:rPr>
              <a:t>Quinto nível</a:t>
            </a:r>
            <a:endParaRPr/>
          </a:p>
        </p:txBody>
      </p:sp>
      <p:sp>
        <p:nvSpPr>
          <p:cNvPr id="122" name="PlaceHolder 3"/>
          <p:cNvSpPr>
            <a:spLocks noGrp="1"/>
          </p:cNvSpPr>
          <p:nvPr>
            <p:ph type="body"/>
          </p:nvPr>
        </p:nvSpPr>
        <p:spPr>
          <a:xfrm>
            <a:off x="457200" y="1434960"/>
            <a:ext cx="3007800" cy="4690800"/>
          </a:xfrm>
          <a:prstGeom prst="rect">
            <a:avLst/>
          </a:prstGeom>
        </p:spPr>
        <p:txBody>
          <a:bodyPr anchor="ctr"/>
          <a:p>
            <a:pPr>
              <a:buSzPct val="25000"/>
              <a:buFont typeface="StarSymbol"/>
              <a:buChar char=""/>
            </a:pPr>
            <a:r>
              <a:rPr lang="pt-BR" sz="1400">
                <a:solidFill>
                  <a:srgbClr val="8b95b8"/>
                </a:solidFill>
                <a:latin typeface="Calibri"/>
              </a:rPr>
              <a:t>Click to edit the outline text format</a:t>
            </a:r>
            <a:endParaRPr/>
          </a:p>
          <a:p>
            <a:pPr lvl="1">
              <a:buSzPct val="25000"/>
              <a:buFont typeface="StarSymbol"/>
              <a:buChar char=""/>
            </a:pPr>
            <a:r>
              <a:rPr lang="pt-BR" sz="1400">
                <a:solidFill>
                  <a:srgbClr val="8b95b8"/>
                </a:solidFill>
                <a:latin typeface="Calibri"/>
              </a:rPr>
              <a:t>Second Outline Level</a:t>
            </a:r>
            <a:endParaRPr/>
          </a:p>
          <a:p>
            <a:pPr lvl="2">
              <a:buSzPct val="25000"/>
              <a:buFont typeface="StarSymbol"/>
              <a:buChar char=""/>
            </a:pPr>
            <a:r>
              <a:rPr lang="pt-BR" sz="1400">
                <a:solidFill>
                  <a:srgbClr val="8b95b8"/>
                </a:solidFill>
                <a:latin typeface="Calibri"/>
              </a:rPr>
              <a:t>Third Outline Level</a:t>
            </a:r>
            <a:endParaRPr/>
          </a:p>
          <a:p>
            <a:pPr lvl="3">
              <a:buSzPct val="25000"/>
              <a:buFont typeface="StarSymbol"/>
              <a:buChar char=""/>
            </a:pPr>
            <a:r>
              <a:rPr lang="pt-BR" sz="1400">
                <a:solidFill>
                  <a:srgbClr val="8b95b8"/>
                </a:solidFill>
                <a:latin typeface="Calibri"/>
              </a:rPr>
              <a:t>Fourth Outline Level</a:t>
            </a:r>
            <a:endParaRPr/>
          </a:p>
          <a:p>
            <a:pPr lvl="4">
              <a:buSzPct val="25000"/>
              <a:buFont typeface="StarSymbol"/>
              <a:buChar char=""/>
            </a:pPr>
            <a:r>
              <a:rPr lang="pt-BR" sz="1400">
                <a:solidFill>
                  <a:srgbClr val="8b95b8"/>
                </a:solidFill>
                <a:latin typeface="Calibri"/>
              </a:rPr>
              <a:t>Fifth Outline Level</a:t>
            </a:r>
            <a:endParaRPr/>
          </a:p>
          <a:p>
            <a:pPr lvl="5">
              <a:buSzPct val="25000"/>
              <a:buFont typeface="StarSymbol"/>
              <a:buChar char=""/>
            </a:pPr>
            <a:r>
              <a:rPr lang="pt-BR" sz="1400">
                <a:solidFill>
                  <a:srgbClr val="8b95b8"/>
                </a:solidFill>
                <a:latin typeface="Calibri"/>
              </a:rPr>
              <a:t>Sixth Outline Level</a:t>
            </a:r>
            <a:endParaRPr/>
          </a:p>
          <a:p>
            <a:pPr>
              <a:lnSpc>
                <a:spcPct val="100000"/>
              </a:lnSpc>
            </a:pPr>
            <a:r>
              <a:rPr lang="pt-BR" sz="1400">
                <a:solidFill>
                  <a:srgbClr val="8b95b8"/>
                </a:solidFill>
                <a:latin typeface="Calibri"/>
              </a:rPr>
              <a:t>Seventh Outline LevelClique para editar o texto mestre</a:t>
            </a:r>
            <a:endParaRPr/>
          </a:p>
        </p:txBody>
      </p:sp>
      <p:sp>
        <p:nvSpPr>
          <p:cNvPr id="123" name="PlaceHolder 4"/>
          <p:cNvSpPr>
            <a:spLocks noGrp="1"/>
          </p:cNvSpPr>
          <p:nvPr>
            <p:ph type="dt"/>
          </p:nvPr>
        </p:nvSpPr>
        <p:spPr>
          <a:xfrm>
            <a:off x="457200" y="6356520"/>
            <a:ext cx="2133360" cy="364680"/>
          </a:xfrm>
          <a:prstGeom prst="rect">
            <a:avLst/>
          </a:prstGeom>
        </p:spPr>
        <p:txBody>
          <a:bodyPr anchor="ctr"/>
          <a:p>
            <a:pPr>
              <a:lnSpc>
                <a:spcPct val="100000"/>
              </a:lnSpc>
            </a:pPr>
            <a:r>
              <a:rPr lang="en-US" sz="1400">
                <a:solidFill>
                  <a:srgbClr val="8b95b8"/>
                </a:solidFill>
                <a:latin typeface="Calibri"/>
              </a:rPr>
              <a:t>3/15/14</a:t>
            </a:r>
            <a:endParaRPr/>
          </a:p>
        </p:txBody>
      </p:sp>
      <p:sp>
        <p:nvSpPr>
          <p:cNvPr id="124" name="PlaceHolder 5"/>
          <p:cNvSpPr>
            <a:spLocks noGrp="1"/>
          </p:cNvSpPr>
          <p:nvPr>
            <p:ph type="ftr"/>
          </p:nvPr>
        </p:nvSpPr>
        <p:spPr>
          <a:xfrm>
            <a:off x="3124080" y="6356520"/>
            <a:ext cx="2895120" cy="364680"/>
          </a:xfrm>
          <a:prstGeom prst="rect">
            <a:avLst/>
          </a:prstGeom>
        </p:spPr>
        <p:txBody>
          <a:bodyPr anchor="ctr"/>
          <a:p>
            <a:endParaRPr/>
          </a:p>
        </p:txBody>
      </p:sp>
      <p:sp>
        <p:nvSpPr>
          <p:cNvPr id="125" name="PlaceHolder 6"/>
          <p:cNvSpPr>
            <a:spLocks noGrp="1"/>
          </p:cNvSpPr>
          <p:nvPr>
            <p:ph type="sldNum"/>
          </p:nvPr>
        </p:nvSpPr>
        <p:spPr>
          <a:xfrm>
            <a:off x="6553080" y="6356520"/>
            <a:ext cx="2133360" cy="364680"/>
          </a:xfrm>
          <a:prstGeom prst="rect">
            <a:avLst/>
          </a:prstGeom>
        </p:spPr>
        <p:txBody>
          <a:bodyPr anchor="ctr"/>
          <a:p>
            <a:pPr algn="r">
              <a:lnSpc>
                <a:spcPct val="100000"/>
              </a:lnSpc>
            </a:pPr>
            <a:fld id="{25241D79-2B2A-40F1-A007-862C2BF98175}" type="slidenum">
              <a:rPr lang="en-US" sz="1200">
                <a:solidFill>
                  <a:srgbClr val="8b8b8b"/>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159"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160" name="PlaceHolder 3"/>
          <p:cNvSpPr>
            <a:spLocks noGrp="1"/>
          </p:cNvSpPr>
          <p:nvPr>
            <p:ph type="dt"/>
          </p:nvPr>
        </p:nvSpPr>
        <p:spPr>
          <a:xfrm>
            <a:off x="457200" y="6247440"/>
            <a:ext cx="2130120" cy="473040"/>
          </a:xfrm>
          <a:prstGeom prst="rect">
            <a:avLst/>
          </a:prstGeom>
        </p:spPr>
        <p:txBody>
          <a:bodyPr bIns="0" lIns="0" rIns="0" tIns="0" wrap="none"/>
          <a:p>
            <a:r>
              <a:rPr lang="en-US"/>
              <a:t>&lt;date/time&gt;</a:t>
            </a:r>
            <a:endParaRPr/>
          </a:p>
        </p:txBody>
      </p:sp>
      <p:sp>
        <p:nvSpPr>
          <p:cNvPr id="161" name="PlaceHolder 4"/>
          <p:cNvSpPr>
            <a:spLocks noGrp="1"/>
          </p:cNvSpPr>
          <p:nvPr>
            <p:ph type="ftr"/>
          </p:nvPr>
        </p:nvSpPr>
        <p:spPr>
          <a:xfrm>
            <a:off x="3126960" y="6247440"/>
            <a:ext cx="2898360" cy="473040"/>
          </a:xfrm>
          <a:prstGeom prst="rect">
            <a:avLst/>
          </a:prstGeom>
        </p:spPr>
        <p:txBody>
          <a:bodyPr bIns="0" lIns="0" rIns="0" tIns="0" wrap="none"/>
          <a:p>
            <a:pPr algn="ctr"/>
            <a:r>
              <a:rPr lang="en-US"/>
              <a:t>&lt;footer&gt;</a:t>
            </a:r>
            <a:endParaRPr/>
          </a:p>
        </p:txBody>
      </p:sp>
      <p:sp>
        <p:nvSpPr>
          <p:cNvPr id="162" name="PlaceHolder 5"/>
          <p:cNvSpPr>
            <a:spLocks noGrp="1"/>
          </p:cNvSpPr>
          <p:nvPr>
            <p:ph type="sldNum"/>
          </p:nvPr>
        </p:nvSpPr>
        <p:spPr>
          <a:xfrm>
            <a:off x="6555960" y="6247440"/>
            <a:ext cx="2130120" cy="473040"/>
          </a:xfrm>
          <a:prstGeom prst="rect">
            <a:avLst/>
          </a:prstGeom>
        </p:spPr>
        <p:txBody>
          <a:bodyPr bIns="0" lIns="0" rIns="0" tIns="0" wrap="none"/>
          <a:p>
            <a:pPr algn="r"/>
            <a:fld id="{9DC20E65-1B55-4474-8E3B-50FD7F942A0E}"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50.xml"/>
</Relationships>
</file>

<file path=ppt/slides/_rels/slide10.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9.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9.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9.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9.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49.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49.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49.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49.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49.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49.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49.xml"/><Relationship Id="rId3" Type="http://schemas.openxmlformats.org/officeDocument/2006/relationships/notesSlide" Target="../notesSlides/notesSlide2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9.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9.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9.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9.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00" name="Picture 2"/>
          <p:cNvPicPr/>
          <p:nvPr/>
        </p:nvPicPr>
        <p:blipFill>
          <a:blip r:embed="rId1"/>
          <a:stretch>
            <a:fillRect/>
          </a:stretch>
        </p:blipFill>
        <p:spPr>
          <a:xfrm>
            <a:off x="5114880" y="1901520"/>
            <a:ext cx="3647880" cy="3952440"/>
          </a:xfrm>
          <a:prstGeom prst="rect">
            <a:avLst/>
          </a:prstGeom>
        </p:spPr>
      </p:pic>
      <p:sp>
        <p:nvSpPr>
          <p:cNvPr id="201" name="TextShape 1"/>
          <p:cNvSpPr txBox="1"/>
          <p:nvPr/>
        </p:nvSpPr>
        <p:spPr>
          <a:xfrm>
            <a:off x="759960" y="1962000"/>
            <a:ext cx="7772040" cy="1469520"/>
          </a:xfrm>
          <a:prstGeom prst="rect">
            <a:avLst/>
          </a:prstGeom>
        </p:spPr>
        <p:txBody>
          <a:bodyPr anchor="ctr"/>
          <a:p>
            <a:pPr>
              <a:lnSpc>
                <a:spcPct val="100000"/>
              </a:lnSpc>
            </a:pPr>
            <a:r>
              <a:rPr b="1" lang="en-US" sz="4400">
                <a:solidFill>
                  <a:srgbClr val="004b97"/>
                </a:solidFill>
                <a:latin typeface="Calibri"/>
              </a:rPr>
              <a:t>Treinamento JAVA</a:t>
            </a:r>
            <a:endParaRPr/>
          </a:p>
        </p:txBody>
      </p:sp>
      <p:sp>
        <p:nvSpPr>
          <p:cNvPr id="202" name="TextShape 2"/>
          <p:cNvSpPr txBox="1"/>
          <p:nvPr/>
        </p:nvSpPr>
        <p:spPr>
          <a:xfrm>
            <a:off x="757800" y="3044520"/>
            <a:ext cx="6400440" cy="1752120"/>
          </a:xfrm>
          <a:prstGeom prst="rect">
            <a:avLst/>
          </a:prstGeom>
        </p:spPr>
        <p:txBody>
          <a:bodyPr/>
          <a:p>
            <a:pPr>
              <a:lnSpc>
                <a:spcPct val="100000"/>
              </a:lnSpc>
            </a:pPr>
            <a:r>
              <a:rPr b="1" lang="en-US" sz="3200">
                <a:solidFill>
                  <a:srgbClr val="558ed5"/>
                </a:solidFill>
                <a:latin typeface="Calibri"/>
              </a:rPr>
              <a:t>Módulo 01 – Introdução ao JAVA</a:t>
            </a:r>
            <a:endParaRPr/>
          </a:p>
        </p:txBody>
      </p:sp>
    </p:spTree>
  </p:cSld>
  <p:transition spd="slow">
    <p:push dir="d"/>
  </p:transition>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Portável</a:t>
            </a:r>
            <a:endParaRPr/>
          </a:p>
        </p:txBody>
      </p:sp>
      <p:sp>
        <p:nvSpPr>
          <p:cNvPr id="228"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O java pode executar em vários ambientes sem uma nova compilação:</a:t>
            </a:r>
            <a:endParaRPr/>
          </a:p>
        </p:txBody>
      </p:sp>
      <p:pic>
        <p:nvPicPr>
          <p:cNvPr descr="" id="229" name="Picture 2"/>
          <p:cNvPicPr/>
          <p:nvPr/>
        </p:nvPicPr>
        <p:blipFill>
          <a:blip r:embed="rId1"/>
          <a:stretch>
            <a:fillRect/>
          </a:stretch>
        </p:blipFill>
        <p:spPr>
          <a:xfrm>
            <a:off x="836280" y="2565000"/>
            <a:ext cx="7335720" cy="3667680"/>
          </a:xfrm>
          <a:prstGeom prst="rect">
            <a:avLst/>
          </a:prstGeom>
        </p:spPr>
      </p:pic>
    </p:spTree>
  </p:cSld>
  <p:transition spd="slow">
    <p:push dir="d"/>
  </p:transition>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Principais Divisões da Tecnologia</a:t>
            </a:r>
            <a:endParaRPr/>
          </a:p>
        </p:txBody>
      </p:sp>
      <p:sp>
        <p:nvSpPr>
          <p:cNvPr id="231"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A tecnologia Java é, basicamente, dividida em:</a:t>
            </a:r>
            <a:endParaRPr/>
          </a:p>
          <a:p>
            <a:pPr>
              <a:lnSpc>
                <a:spcPct val="100000"/>
              </a:lnSpc>
              <a:buFont typeface="Arial"/>
              <a:buChar char="•"/>
            </a:pPr>
            <a:r>
              <a:rPr b="1" lang="en-US" sz="3200">
                <a:solidFill>
                  <a:srgbClr val="004b97"/>
                </a:solidFill>
                <a:latin typeface="Calibri"/>
              </a:rPr>
              <a:t>Java Standard Edition (J2SE)</a:t>
            </a:r>
            <a:endParaRPr/>
          </a:p>
          <a:p>
            <a:pPr lvl="1">
              <a:lnSpc>
                <a:spcPct val="100000"/>
              </a:lnSpc>
              <a:buSzPct val="25000"/>
              <a:buFont typeface="StarSymbol"/>
              <a:buChar char=""/>
            </a:pPr>
            <a:r>
              <a:rPr lang="en-US" sz="2800">
                <a:solidFill>
                  <a:srgbClr val="004b97"/>
                </a:solidFill>
                <a:latin typeface="Calibri"/>
              </a:rPr>
              <a:t> </a:t>
            </a:r>
            <a:r>
              <a:rPr lang="en-US" sz="2800">
                <a:solidFill>
                  <a:srgbClr val="004b97"/>
                </a:solidFill>
                <a:latin typeface="Calibri"/>
              </a:rPr>
              <a:t>Core: base do desenvolvimento Java </a:t>
            </a:r>
            <a:endParaRPr/>
          </a:p>
          <a:p>
            <a:pPr>
              <a:lnSpc>
                <a:spcPct val="100000"/>
              </a:lnSpc>
              <a:buFont typeface="Arial"/>
              <a:buChar char="•"/>
            </a:pPr>
            <a:r>
              <a:rPr b="1" lang="en-US" sz="3200">
                <a:solidFill>
                  <a:srgbClr val="004b97"/>
                </a:solidFill>
                <a:latin typeface="Calibri"/>
              </a:rPr>
              <a:t>Java Enterprise Edition (J2EE)</a:t>
            </a:r>
            <a:endParaRPr/>
          </a:p>
          <a:p>
            <a:pPr lvl="1">
              <a:lnSpc>
                <a:spcPct val="100000"/>
              </a:lnSpc>
              <a:buSzPct val="25000"/>
              <a:buFont typeface="StarSymbol"/>
              <a:buChar char=""/>
            </a:pPr>
            <a:r>
              <a:rPr lang="en-US" sz="2800">
                <a:solidFill>
                  <a:srgbClr val="004b97"/>
                </a:solidFill>
                <a:latin typeface="Calibri"/>
              </a:rPr>
              <a:t>Aplicações corporativas, distribuídas</a:t>
            </a:r>
            <a:endParaRPr/>
          </a:p>
          <a:p>
            <a:pPr>
              <a:lnSpc>
                <a:spcPct val="100000"/>
              </a:lnSpc>
              <a:buFont typeface="Arial"/>
              <a:buChar char="•"/>
            </a:pPr>
            <a:r>
              <a:rPr b="1" lang="en-US" sz="3200">
                <a:solidFill>
                  <a:srgbClr val="004b97"/>
                </a:solidFill>
                <a:latin typeface="Calibri"/>
              </a:rPr>
              <a:t>Java Micro Edition (J2ME)</a:t>
            </a:r>
            <a:endParaRPr/>
          </a:p>
          <a:p>
            <a:pPr lvl="1">
              <a:lnSpc>
                <a:spcPct val="100000"/>
              </a:lnSpc>
              <a:buSzPct val="25000"/>
              <a:buFont typeface="StarSymbol"/>
              <a:buChar char=""/>
            </a:pPr>
            <a:r>
              <a:rPr lang="en-US" sz="2800">
                <a:solidFill>
                  <a:srgbClr val="004b97"/>
                </a:solidFill>
                <a:latin typeface="Calibri"/>
              </a:rPr>
              <a:t>Aplicações para dispositivos móveis</a:t>
            </a:r>
            <a:endParaRPr/>
          </a:p>
        </p:txBody>
      </p:sp>
    </p:spTree>
  </p:cSld>
  <p:transition spd="slow">
    <p:push dir="d"/>
  </p:transition>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TextShape 1"/>
          <p:cNvSpPr txBox="1"/>
          <p:nvPr/>
        </p:nvSpPr>
        <p:spPr>
          <a:xfrm>
            <a:off x="457200" y="272880"/>
            <a:ext cx="4834440" cy="1161720"/>
          </a:xfrm>
          <a:prstGeom prst="rect">
            <a:avLst/>
          </a:prstGeom>
        </p:spPr>
        <p:txBody>
          <a:bodyPr/>
          <a:p>
            <a:pPr>
              <a:lnSpc>
                <a:spcPct val="100000"/>
              </a:lnSpc>
            </a:pPr>
            <a:r>
              <a:rPr b="1" lang="en-US" sz="2000">
                <a:solidFill>
                  <a:srgbClr val="004b97"/>
                </a:solidFill>
                <a:latin typeface="Calibri"/>
              </a:rPr>
              <a:t>JAVA 2 Platform, Standard Edition (J2SE), Componentes do JDK</a:t>
            </a:r>
            <a:endParaRPr/>
          </a:p>
        </p:txBody>
      </p:sp>
      <p:pic>
        <p:nvPicPr>
          <p:cNvPr descr="" id="233" name="Espaço Reservado para Conteúdo 6"/>
          <p:cNvPicPr/>
          <p:nvPr/>
        </p:nvPicPr>
        <p:blipFill>
          <a:blip r:embed="rId1"/>
          <a:stretch>
            <a:fillRect/>
          </a:stretch>
        </p:blipFill>
        <p:spPr>
          <a:xfrm>
            <a:off x="5148000" y="692640"/>
            <a:ext cx="3307680" cy="4854960"/>
          </a:xfrm>
          <a:prstGeom prst="rect">
            <a:avLst/>
          </a:prstGeom>
        </p:spPr>
      </p:pic>
      <p:sp>
        <p:nvSpPr>
          <p:cNvPr id="234" name="TextShape 2"/>
          <p:cNvSpPr txBox="1"/>
          <p:nvPr/>
        </p:nvSpPr>
        <p:spPr>
          <a:xfrm>
            <a:off x="457200" y="1434960"/>
            <a:ext cx="4834440" cy="4690800"/>
          </a:xfrm>
          <a:prstGeom prst="rect">
            <a:avLst/>
          </a:prstGeom>
        </p:spPr>
        <p:txBody>
          <a:bodyPr anchor="ctr"/>
          <a:p>
            <a:pPr>
              <a:lnSpc>
                <a:spcPct val="100000"/>
              </a:lnSpc>
              <a:buFont typeface="Arial"/>
              <a:buChar char="•"/>
            </a:pPr>
            <a:r>
              <a:rPr lang="en-US" sz="2400">
                <a:solidFill>
                  <a:srgbClr val="8b95b8"/>
                </a:solidFill>
                <a:latin typeface="Calibri"/>
              </a:rPr>
              <a:t>Java runtime environment (JRE)</a:t>
            </a:r>
            <a:endParaRPr/>
          </a:p>
          <a:p>
            <a:pPr lvl="1">
              <a:lnSpc>
                <a:spcPct val="100000"/>
              </a:lnSpc>
              <a:buSzPct val="25000"/>
              <a:buFont typeface="StarSymbol"/>
              <a:buChar char=""/>
            </a:pPr>
            <a:r>
              <a:rPr lang="en-US" sz="2000">
                <a:solidFill>
                  <a:srgbClr val="000000"/>
                </a:solidFill>
                <a:latin typeface="Calibri"/>
              </a:rPr>
              <a:t>Java Virtual Machine (JVM) java.exe</a:t>
            </a:r>
            <a:endParaRPr/>
          </a:p>
          <a:p>
            <a:pPr lvl="1">
              <a:lnSpc>
                <a:spcPct val="100000"/>
              </a:lnSpc>
              <a:buSzPct val="25000"/>
              <a:buFont typeface="StarSymbol"/>
              <a:buChar char=""/>
            </a:pPr>
            <a:r>
              <a:rPr lang="en-US" sz="2000">
                <a:solidFill>
                  <a:srgbClr val="000000"/>
                </a:solidFill>
                <a:latin typeface="Calibri"/>
              </a:rPr>
              <a:t>Biblioteca de classes java</a:t>
            </a:r>
            <a:endParaRPr/>
          </a:p>
          <a:p>
            <a:pPr>
              <a:lnSpc>
                <a:spcPct val="100000"/>
              </a:lnSpc>
              <a:buFont typeface="Arial"/>
              <a:buChar char="•"/>
            </a:pPr>
            <a:r>
              <a:rPr lang="en-US" sz="2200">
                <a:solidFill>
                  <a:srgbClr val="8b95b8"/>
                </a:solidFill>
                <a:latin typeface="Calibri"/>
              </a:rPr>
              <a:t>Java Compiler – javac.exe</a:t>
            </a:r>
            <a:endParaRPr/>
          </a:p>
          <a:p>
            <a:pPr>
              <a:lnSpc>
                <a:spcPct val="100000"/>
              </a:lnSpc>
              <a:buFont typeface="Arial"/>
              <a:buChar char="•"/>
            </a:pPr>
            <a:r>
              <a:rPr lang="en-US" sz="2200">
                <a:solidFill>
                  <a:srgbClr val="8b95b8"/>
                </a:solidFill>
                <a:latin typeface="Calibri"/>
              </a:rPr>
              <a:t>Documentação das bibliotecas de classe (baixada separadamente)</a:t>
            </a:r>
            <a:endParaRPr/>
          </a:p>
          <a:p>
            <a:pPr>
              <a:lnSpc>
                <a:spcPct val="100000"/>
              </a:lnSpc>
              <a:buFont typeface="Arial"/>
              <a:buChar char="•"/>
            </a:pPr>
            <a:r>
              <a:rPr lang="en-US" sz="2200">
                <a:solidFill>
                  <a:srgbClr val="8b95b8"/>
                </a:solidFill>
                <a:latin typeface="Calibri"/>
              </a:rPr>
              <a:t>Utilitários adcionais (assinatura digital, criação de jar)</a:t>
            </a:r>
            <a:endParaRPr/>
          </a:p>
          <a:p>
            <a:pPr>
              <a:lnSpc>
                <a:spcPct val="100000"/>
              </a:lnSpc>
              <a:buFont typeface="Arial"/>
              <a:buChar char="•"/>
            </a:pPr>
            <a:r>
              <a:rPr lang="en-US" sz="2200">
                <a:solidFill>
                  <a:srgbClr val="8b95b8"/>
                </a:solidFill>
                <a:latin typeface="Calibri"/>
              </a:rPr>
              <a:t>Exemplos de Programas</a:t>
            </a:r>
            <a:endParaRPr/>
          </a:p>
        </p:txBody>
      </p:sp>
    </p:spTree>
  </p:cSld>
  <p:transition spd="slow">
    <p:push dir="d"/>
  </p:transition>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Criação e Execução</a:t>
            </a:r>
            <a:endParaRPr/>
          </a:p>
        </p:txBody>
      </p:sp>
      <p:sp>
        <p:nvSpPr>
          <p:cNvPr id="236" name="TextShape 2"/>
          <p:cNvSpPr txBox="1"/>
          <p:nvPr/>
        </p:nvSpPr>
        <p:spPr>
          <a:xfrm>
            <a:off x="457200" y="1600200"/>
            <a:ext cx="8229240" cy="4525560"/>
          </a:xfrm>
          <a:prstGeom prst="rect">
            <a:avLst/>
          </a:prstGeom>
        </p:spPr>
        <p:txBody>
          <a:bodyPr/>
          <a:p>
            <a:endParaRPr/>
          </a:p>
        </p:txBody>
      </p:sp>
      <p:pic>
        <p:nvPicPr>
          <p:cNvPr descr="" id="237" name="Picture 3"/>
          <p:cNvPicPr/>
          <p:nvPr/>
        </p:nvPicPr>
        <p:blipFill>
          <a:blip r:embed="rId1"/>
          <a:stretch>
            <a:fillRect/>
          </a:stretch>
        </p:blipFill>
        <p:spPr>
          <a:xfrm>
            <a:off x="1123920" y="1412640"/>
            <a:ext cx="6895800" cy="4485960"/>
          </a:xfrm>
          <a:prstGeom prst="rect">
            <a:avLst/>
          </a:prstGeom>
        </p:spPr>
      </p:pic>
    </p:spTree>
  </p:cSld>
  <p:transition spd="slow">
    <p:push dir="d"/>
  </p:transition>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TextShape 1"/>
          <p:cNvSpPr txBox="1"/>
          <p:nvPr/>
        </p:nvSpPr>
        <p:spPr>
          <a:xfrm>
            <a:off x="457200" y="274680"/>
            <a:ext cx="8229240" cy="1142640"/>
          </a:xfrm>
          <a:prstGeom prst="rect">
            <a:avLst/>
          </a:prstGeom>
        </p:spPr>
        <p:txBody>
          <a:bodyPr anchor="ctr"/>
          <a:p>
            <a:pPr algn="ctr"/>
            <a:endParaRPr/>
          </a:p>
        </p:txBody>
      </p:sp>
      <p:sp>
        <p:nvSpPr>
          <p:cNvPr id="239" name="TextShape 2"/>
          <p:cNvSpPr txBox="1"/>
          <p:nvPr/>
        </p:nvSpPr>
        <p:spPr>
          <a:xfrm>
            <a:off x="457200" y="1600200"/>
            <a:ext cx="8229240" cy="4525560"/>
          </a:xfrm>
          <a:prstGeom prst="rect">
            <a:avLst/>
          </a:prstGeom>
        </p:spPr>
        <p:txBody>
          <a:bodyPr/>
          <a:p>
            <a:endParaRPr/>
          </a:p>
        </p:txBody>
      </p:sp>
      <p:pic>
        <p:nvPicPr>
          <p:cNvPr descr="" id="240" name="Picture 2"/>
          <p:cNvPicPr/>
          <p:nvPr/>
        </p:nvPicPr>
        <p:blipFill>
          <a:blip r:embed="rId1"/>
          <a:stretch>
            <a:fillRect/>
          </a:stretch>
        </p:blipFill>
        <p:spPr>
          <a:xfrm>
            <a:off x="1119240" y="692640"/>
            <a:ext cx="6905160" cy="5285880"/>
          </a:xfrm>
          <a:prstGeom prst="rect">
            <a:avLst/>
          </a:prstGeom>
        </p:spPr>
      </p:pic>
    </p:spTree>
  </p:cSld>
  <p:transition spd="slow">
    <p:push dir="l"/>
  </p:transition>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Ciclo de Vida de um Produto</a:t>
            </a:r>
            <a:endParaRPr/>
          </a:p>
        </p:txBody>
      </p:sp>
      <p:sp>
        <p:nvSpPr>
          <p:cNvPr id="242" name="TextShape 2"/>
          <p:cNvSpPr txBox="1"/>
          <p:nvPr/>
        </p:nvSpPr>
        <p:spPr>
          <a:xfrm>
            <a:off x="457200" y="1600200"/>
            <a:ext cx="8229240" cy="748440"/>
          </a:xfrm>
          <a:prstGeom prst="rect">
            <a:avLst/>
          </a:prstGeom>
        </p:spPr>
        <p:txBody>
          <a:bodyPr/>
          <a:p>
            <a:pPr>
              <a:lnSpc>
                <a:spcPct val="100000"/>
              </a:lnSpc>
              <a:buFont typeface="Arial"/>
              <a:buChar char="•"/>
            </a:pPr>
            <a:r>
              <a:rPr lang="en-US" sz="3200">
                <a:solidFill>
                  <a:srgbClr val="004b97"/>
                </a:solidFill>
                <a:latin typeface="Calibri"/>
              </a:rPr>
              <a:t>Existem 7 estágios do ciclo de vida de um produto</a:t>
            </a:r>
            <a:endParaRPr/>
          </a:p>
        </p:txBody>
      </p:sp>
      <p:pic>
        <p:nvPicPr>
          <p:cNvPr descr="" id="243" name="Picture 2"/>
          <p:cNvPicPr/>
          <p:nvPr/>
        </p:nvPicPr>
        <p:blipFill>
          <a:blip r:embed="rId1"/>
          <a:stretch>
            <a:fillRect/>
          </a:stretch>
        </p:blipFill>
        <p:spPr>
          <a:xfrm>
            <a:off x="971640" y="2133000"/>
            <a:ext cx="7272360" cy="4024080"/>
          </a:xfrm>
          <a:prstGeom prst="rect">
            <a:avLst/>
          </a:prstGeom>
        </p:spPr>
      </p:pic>
    </p:spTree>
  </p:cSld>
  <p:transition spd="slow">
    <p:push dir="d"/>
  </p:transition>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1. Análise</a:t>
            </a:r>
            <a:endParaRPr/>
          </a:p>
        </p:txBody>
      </p:sp>
      <p:sp>
        <p:nvSpPr>
          <p:cNvPr id="245" name="TextShape 2"/>
          <p:cNvSpPr txBox="1"/>
          <p:nvPr/>
        </p:nvSpPr>
        <p:spPr>
          <a:xfrm>
            <a:off x="457200" y="1600200"/>
            <a:ext cx="8229240" cy="4525560"/>
          </a:xfrm>
          <a:prstGeom prst="rect">
            <a:avLst/>
          </a:prstGeom>
        </p:spPr>
        <p:txBody>
          <a:bodyPr/>
          <a:p>
            <a:endParaRPr/>
          </a:p>
        </p:txBody>
      </p:sp>
      <p:pic>
        <p:nvPicPr>
          <p:cNvPr descr="" id="246" name="Picture 2"/>
          <p:cNvPicPr/>
          <p:nvPr/>
        </p:nvPicPr>
        <p:blipFill>
          <a:blip r:embed="rId1"/>
          <a:stretch>
            <a:fillRect/>
          </a:stretch>
        </p:blipFill>
        <p:spPr>
          <a:xfrm>
            <a:off x="467640" y="1845000"/>
            <a:ext cx="8236080" cy="4104000"/>
          </a:xfrm>
          <a:prstGeom prst="rect">
            <a:avLst/>
          </a:prstGeom>
        </p:spPr>
      </p:pic>
    </p:spTree>
  </p:cSld>
  <p:transition spd="slow">
    <p:push dir="d"/>
  </p:transition>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2. Design (Arquitetura)</a:t>
            </a:r>
            <a:endParaRPr/>
          </a:p>
        </p:txBody>
      </p:sp>
      <p:sp>
        <p:nvSpPr>
          <p:cNvPr id="248" name="TextShape 2"/>
          <p:cNvSpPr txBox="1"/>
          <p:nvPr/>
        </p:nvSpPr>
        <p:spPr>
          <a:xfrm>
            <a:off x="457200" y="1600200"/>
            <a:ext cx="8229240" cy="4525560"/>
          </a:xfrm>
          <a:prstGeom prst="rect">
            <a:avLst/>
          </a:prstGeom>
        </p:spPr>
        <p:txBody>
          <a:bodyPr/>
          <a:p>
            <a:endParaRPr/>
          </a:p>
        </p:txBody>
      </p:sp>
      <p:pic>
        <p:nvPicPr>
          <p:cNvPr descr="" id="249" name="Picture 2"/>
          <p:cNvPicPr/>
          <p:nvPr/>
        </p:nvPicPr>
        <p:blipFill>
          <a:blip r:embed="rId1"/>
          <a:stretch>
            <a:fillRect/>
          </a:stretch>
        </p:blipFill>
        <p:spPr>
          <a:xfrm>
            <a:off x="467640" y="1845000"/>
            <a:ext cx="8208720" cy="4131360"/>
          </a:xfrm>
          <a:prstGeom prst="rect">
            <a:avLst/>
          </a:prstGeom>
        </p:spPr>
      </p:pic>
    </p:spTree>
  </p:cSld>
  <p:transition spd="slow">
    <p:push dir="d"/>
  </p:transition>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3. Desenvolvimento</a:t>
            </a:r>
            <a:endParaRPr/>
          </a:p>
        </p:txBody>
      </p:sp>
      <p:sp>
        <p:nvSpPr>
          <p:cNvPr id="251" name="TextShape 2"/>
          <p:cNvSpPr txBox="1"/>
          <p:nvPr/>
        </p:nvSpPr>
        <p:spPr>
          <a:xfrm>
            <a:off x="457200" y="1600200"/>
            <a:ext cx="8229240" cy="4525560"/>
          </a:xfrm>
          <a:prstGeom prst="rect">
            <a:avLst/>
          </a:prstGeom>
        </p:spPr>
        <p:txBody>
          <a:bodyPr/>
          <a:p>
            <a:endParaRPr/>
          </a:p>
        </p:txBody>
      </p:sp>
      <p:pic>
        <p:nvPicPr>
          <p:cNvPr descr="" id="252" name="Picture 2"/>
          <p:cNvPicPr/>
          <p:nvPr/>
        </p:nvPicPr>
        <p:blipFill>
          <a:blip r:embed="rId1"/>
          <a:stretch>
            <a:fillRect/>
          </a:stretch>
        </p:blipFill>
        <p:spPr>
          <a:xfrm>
            <a:off x="467640" y="1772640"/>
            <a:ext cx="8208720" cy="4240800"/>
          </a:xfrm>
          <a:prstGeom prst="rect">
            <a:avLst/>
          </a:prstGeom>
        </p:spPr>
      </p:pic>
    </p:spTree>
  </p:cSld>
  <p:transition spd="slow">
    <p:push dir="d"/>
  </p:transition>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4. Testes</a:t>
            </a:r>
            <a:endParaRPr/>
          </a:p>
        </p:txBody>
      </p:sp>
      <p:sp>
        <p:nvSpPr>
          <p:cNvPr id="254" name="TextShape 2"/>
          <p:cNvSpPr txBox="1"/>
          <p:nvPr/>
        </p:nvSpPr>
        <p:spPr>
          <a:xfrm>
            <a:off x="457200" y="1600200"/>
            <a:ext cx="8229240" cy="4525560"/>
          </a:xfrm>
          <a:prstGeom prst="rect">
            <a:avLst/>
          </a:prstGeom>
        </p:spPr>
        <p:txBody>
          <a:bodyPr/>
          <a:p>
            <a:endParaRPr/>
          </a:p>
        </p:txBody>
      </p:sp>
      <p:pic>
        <p:nvPicPr>
          <p:cNvPr descr="" id="255" name="Picture 2"/>
          <p:cNvPicPr/>
          <p:nvPr/>
        </p:nvPicPr>
        <p:blipFill>
          <a:blip r:embed="rId1"/>
          <a:stretch>
            <a:fillRect/>
          </a:stretch>
        </p:blipFill>
        <p:spPr>
          <a:xfrm>
            <a:off x="539640" y="1845000"/>
            <a:ext cx="8064360" cy="3978360"/>
          </a:xfrm>
          <a:prstGeom prst="rect">
            <a:avLst/>
          </a:prstGeom>
        </p:spPr>
      </p:pic>
    </p:spTree>
  </p:cSld>
  <p:transition spd="slow">
    <p:push dir="d"/>
  </p:transition>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Breve História do JAVA</a:t>
            </a:r>
            <a:endParaRPr/>
          </a:p>
        </p:txBody>
      </p:sp>
      <p:sp>
        <p:nvSpPr>
          <p:cNvPr id="204"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Criada por James Gosling</a:t>
            </a:r>
            <a:endParaRPr/>
          </a:p>
          <a:p>
            <a:pPr>
              <a:lnSpc>
                <a:spcPct val="100000"/>
              </a:lnSpc>
              <a:buFont typeface="Arial"/>
              <a:buChar char="•"/>
            </a:pPr>
            <a:r>
              <a:rPr lang="en-US" sz="3200">
                <a:solidFill>
                  <a:srgbClr val="004b97"/>
                </a:solidFill>
                <a:latin typeface="Calibri"/>
              </a:rPr>
              <a:t>Iniciada em 1991 (projeto Green) e lançada oficialmente em 1995 pela Sun Microsystems</a:t>
            </a:r>
            <a:endParaRPr/>
          </a:p>
          <a:p>
            <a:pPr>
              <a:lnSpc>
                <a:spcPct val="100000"/>
              </a:lnSpc>
              <a:buFont typeface="Arial"/>
              <a:buChar char="•"/>
            </a:pPr>
            <a:r>
              <a:rPr lang="en-US" sz="3200">
                <a:solidFill>
                  <a:srgbClr val="004b97"/>
                </a:solidFill>
                <a:latin typeface="Calibri"/>
              </a:rPr>
              <a:t>Baseada em C++</a:t>
            </a:r>
            <a:endParaRPr/>
          </a:p>
          <a:p>
            <a:pPr>
              <a:lnSpc>
                <a:spcPct val="100000"/>
              </a:lnSpc>
              <a:buFont typeface="Arial"/>
              <a:buChar char="•"/>
            </a:pPr>
            <a:r>
              <a:rPr lang="en-US" sz="3200">
                <a:solidFill>
                  <a:srgbClr val="004b97"/>
                </a:solidFill>
                <a:latin typeface="Calibri"/>
              </a:rPr>
              <a:t>Pensada inicialmente para rodar em </a:t>
            </a:r>
            <a:r>
              <a:rPr i="1" lang="en-US" sz="3200">
                <a:solidFill>
                  <a:srgbClr val="004b97"/>
                </a:solidFill>
                <a:latin typeface="Calibri"/>
              </a:rPr>
              <a:t>“consumer-eletronic devices”</a:t>
            </a:r>
            <a:endParaRPr/>
          </a:p>
          <a:p>
            <a:pPr>
              <a:lnSpc>
                <a:spcPct val="100000"/>
              </a:lnSpc>
              <a:buFont typeface="Arial"/>
              <a:buChar char="•"/>
            </a:pPr>
            <a:r>
              <a:rPr lang="en-US" sz="3200">
                <a:solidFill>
                  <a:srgbClr val="004b97"/>
                </a:solidFill>
                <a:latin typeface="Calibri"/>
              </a:rPr>
              <a:t>Batizada em uma cafeteria pela equipe da Sun</a:t>
            </a:r>
            <a:endParaRPr/>
          </a:p>
        </p:txBody>
      </p:sp>
    </p:spTree>
  </p:cSld>
  <p:transition spd="slow">
    <p:push dir="d"/>
  </p:transition>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5. Implementação/Deployment</a:t>
            </a:r>
            <a:endParaRPr/>
          </a:p>
        </p:txBody>
      </p:sp>
      <p:sp>
        <p:nvSpPr>
          <p:cNvPr id="257" name="TextShape 2"/>
          <p:cNvSpPr txBox="1"/>
          <p:nvPr/>
        </p:nvSpPr>
        <p:spPr>
          <a:xfrm>
            <a:off x="457200" y="1600200"/>
            <a:ext cx="8229240" cy="4525560"/>
          </a:xfrm>
          <a:prstGeom prst="rect">
            <a:avLst/>
          </a:prstGeom>
        </p:spPr>
        <p:txBody>
          <a:bodyPr/>
          <a:p>
            <a:endParaRPr/>
          </a:p>
        </p:txBody>
      </p:sp>
      <p:pic>
        <p:nvPicPr>
          <p:cNvPr descr="" id="258" name="Picture 2"/>
          <p:cNvPicPr/>
          <p:nvPr/>
        </p:nvPicPr>
        <p:blipFill>
          <a:blip r:embed="rId1"/>
          <a:stretch>
            <a:fillRect/>
          </a:stretch>
        </p:blipFill>
        <p:spPr>
          <a:xfrm>
            <a:off x="2699640" y="1857240"/>
            <a:ext cx="3672000" cy="3879000"/>
          </a:xfrm>
          <a:prstGeom prst="rect">
            <a:avLst/>
          </a:prstGeom>
        </p:spPr>
      </p:pic>
    </p:spTree>
  </p:cSld>
  <p:transition spd="slow">
    <p:push dir="d"/>
  </p:transition>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Manutenção</a:t>
            </a:r>
            <a:endParaRPr/>
          </a:p>
        </p:txBody>
      </p:sp>
      <p:sp>
        <p:nvSpPr>
          <p:cNvPr id="260" name="TextShape 2"/>
          <p:cNvSpPr txBox="1"/>
          <p:nvPr/>
        </p:nvSpPr>
        <p:spPr>
          <a:xfrm>
            <a:off x="457200" y="1600200"/>
            <a:ext cx="8229240" cy="4525560"/>
          </a:xfrm>
          <a:prstGeom prst="rect">
            <a:avLst/>
          </a:prstGeom>
        </p:spPr>
        <p:txBody>
          <a:bodyPr/>
          <a:p>
            <a:endParaRPr/>
          </a:p>
        </p:txBody>
      </p:sp>
      <p:pic>
        <p:nvPicPr>
          <p:cNvPr descr="" id="261" name="Picture 2"/>
          <p:cNvPicPr/>
          <p:nvPr/>
        </p:nvPicPr>
        <p:blipFill>
          <a:blip r:embed="rId1"/>
          <a:stretch>
            <a:fillRect/>
          </a:stretch>
        </p:blipFill>
        <p:spPr>
          <a:xfrm>
            <a:off x="3060000" y="1917000"/>
            <a:ext cx="3219480" cy="3538080"/>
          </a:xfrm>
          <a:prstGeom prst="rect">
            <a:avLst/>
          </a:prstGeom>
        </p:spPr>
      </p:pic>
    </p:spTree>
  </p:cSld>
  <p:transition spd="slow">
    <p:push dir="d"/>
  </p:transition>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2"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Fim de Vida</a:t>
            </a:r>
            <a:endParaRPr/>
          </a:p>
        </p:txBody>
      </p:sp>
      <p:sp>
        <p:nvSpPr>
          <p:cNvPr id="263" name="TextShape 2"/>
          <p:cNvSpPr txBox="1"/>
          <p:nvPr/>
        </p:nvSpPr>
        <p:spPr>
          <a:xfrm>
            <a:off x="457200" y="1600200"/>
            <a:ext cx="8229240" cy="4525560"/>
          </a:xfrm>
          <a:prstGeom prst="rect">
            <a:avLst/>
          </a:prstGeom>
        </p:spPr>
        <p:txBody>
          <a:bodyPr/>
          <a:p>
            <a:endParaRPr/>
          </a:p>
        </p:txBody>
      </p:sp>
      <p:pic>
        <p:nvPicPr>
          <p:cNvPr descr="" id="264" name="Picture 2"/>
          <p:cNvPicPr/>
          <p:nvPr/>
        </p:nvPicPr>
        <p:blipFill>
          <a:blip r:embed="rId1"/>
          <a:stretch>
            <a:fillRect/>
          </a:stretch>
        </p:blipFill>
        <p:spPr>
          <a:xfrm>
            <a:off x="2680200" y="1772640"/>
            <a:ext cx="3547800" cy="2664000"/>
          </a:xfrm>
          <a:prstGeom prst="rect">
            <a:avLst/>
          </a:prstGeom>
        </p:spPr>
      </p:pic>
    </p:spTree>
  </p:cSld>
  <p:transition spd="slow">
    <p:push dir="d"/>
  </p:transition>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Principais Características</a:t>
            </a:r>
            <a:endParaRPr/>
          </a:p>
        </p:txBody>
      </p:sp>
      <p:sp>
        <p:nvSpPr>
          <p:cNvPr id="206"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orientada a objetos e familiar</a:t>
            </a:r>
            <a:endParaRPr/>
          </a:p>
          <a:p>
            <a:pPr>
              <a:lnSpc>
                <a:spcPct val="100000"/>
              </a:lnSpc>
              <a:buFont typeface="Arial"/>
              <a:buChar char="•"/>
            </a:pPr>
            <a:r>
              <a:rPr lang="en-US" sz="3200">
                <a:solidFill>
                  <a:srgbClr val="004b97"/>
                </a:solidFill>
                <a:latin typeface="Calibri"/>
              </a:rPr>
              <a:t>Distribuida</a:t>
            </a:r>
            <a:endParaRPr/>
          </a:p>
          <a:p>
            <a:pPr>
              <a:lnSpc>
                <a:spcPct val="100000"/>
              </a:lnSpc>
              <a:buFont typeface="Arial"/>
              <a:buChar char="•"/>
            </a:pPr>
            <a:r>
              <a:rPr lang="en-US" sz="3200">
                <a:solidFill>
                  <a:srgbClr val="004b97"/>
                </a:solidFill>
                <a:latin typeface="Calibri"/>
              </a:rPr>
              <a:t>Simples</a:t>
            </a:r>
            <a:endParaRPr/>
          </a:p>
          <a:p>
            <a:pPr>
              <a:lnSpc>
                <a:spcPct val="100000"/>
              </a:lnSpc>
              <a:buFont typeface="Arial"/>
              <a:buChar char="•"/>
            </a:pPr>
            <a:r>
              <a:rPr lang="en-US" sz="3200">
                <a:solidFill>
                  <a:srgbClr val="004b97"/>
                </a:solidFill>
                <a:latin typeface="Calibri"/>
              </a:rPr>
              <a:t>Multi-threaded</a:t>
            </a:r>
            <a:endParaRPr/>
          </a:p>
          <a:p>
            <a:pPr>
              <a:lnSpc>
                <a:spcPct val="100000"/>
              </a:lnSpc>
              <a:buFont typeface="Arial"/>
              <a:buChar char="•"/>
            </a:pPr>
            <a:r>
              <a:rPr lang="en-US" sz="3200">
                <a:solidFill>
                  <a:srgbClr val="004b97"/>
                </a:solidFill>
                <a:latin typeface="Calibri"/>
              </a:rPr>
              <a:t>Robusta e segura</a:t>
            </a:r>
            <a:endParaRPr/>
          </a:p>
          <a:p>
            <a:pPr>
              <a:lnSpc>
                <a:spcPct val="100000"/>
              </a:lnSpc>
              <a:buFont typeface="Arial"/>
              <a:buChar char="•"/>
            </a:pPr>
            <a:r>
              <a:rPr lang="en-US" sz="3200">
                <a:solidFill>
                  <a:srgbClr val="004b97"/>
                </a:solidFill>
                <a:latin typeface="Calibri"/>
              </a:rPr>
              <a:t>Portável (Cross Platform )</a:t>
            </a:r>
            <a:endParaRPr/>
          </a:p>
          <a:p>
            <a:pPr lvl="1">
              <a:lnSpc>
                <a:spcPct val="100000"/>
              </a:lnSpc>
              <a:buSzPct val="25000"/>
              <a:buFont typeface="StarSymbol"/>
              <a:buChar char=""/>
            </a:pPr>
            <a:r>
              <a:rPr lang="en-US" sz="2800">
                <a:solidFill>
                  <a:srgbClr val="004b97"/>
                </a:solidFill>
                <a:latin typeface="Calibri"/>
              </a:rPr>
              <a:t>“</a:t>
            </a:r>
            <a:r>
              <a:rPr lang="en-US" sz="2800">
                <a:solidFill>
                  <a:srgbClr val="004b97"/>
                </a:solidFill>
                <a:latin typeface="Calibri"/>
              </a:rPr>
              <a:t>Write once, run anywhere!”</a:t>
            </a:r>
            <a:endParaRPr/>
          </a:p>
        </p:txBody>
      </p:sp>
    </p:spTree>
  </p:cSld>
  <p:transition spd="slow">
    <p:push dir="d"/>
  </p:transition>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POO vs Procedural </a:t>
            </a:r>
            <a:endParaRPr/>
          </a:p>
        </p:txBody>
      </p:sp>
      <p:sp>
        <p:nvSpPr>
          <p:cNvPr id="208" name="TextShape 2"/>
          <p:cNvSpPr txBox="1"/>
          <p:nvPr/>
        </p:nvSpPr>
        <p:spPr>
          <a:xfrm>
            <a:off x="457200" y="1535040"/>
            <a:ext cx="4039920" cy="639360"/>
          </a:xfrm>
          <a:prstGeom prst="rect">
            <a:avLst/>
          </a:prstGeom>
        </p:spPr>
        <p:txBody>
          <a:bodyPr/>
          <a:p>
            <a:pPr>
              <a:lnSpc>
                <a:spcPct val="100000"/>
              </a:lnSpc>
            </a:pPr>
            <a:r>
              <a:rPr b="1" lang="en-US" sz="2400">
                <a:solidFill>
                  <a:srgbClr val="004b97"/>
                </a:solidFill>
                <a:latin typeface="Calibri"/>
              </a:rPr>
              <a:t>Procedural: Foco nos passos (linear)</a:t>
            </a:r>
            <a:endParaRPr/>
          </a:p>
        </p:txBody>
      </p:sp>
      <p:sp>
        <p:nvSpPr>
          <p:cNvPr id="209" name="TextShape 3"/>
          <p:cNvSpPr txBox="1"/>
          <p:nvPr/>
        </p:nvSpPr>
        <p:spPr>
          <a:xfrm>
            <a:off x="457200" y="2174760"/>
            <a:ext cx="4039920" cy="3951000"/>
          </a:xfrm>
          <a:prstGeom prst="rect">
            <a:avLst/>
          </a:prstGeom>
        </p:spPr>
        <p:txBody>
          <a:bodyPr anchor="ctr"/>
          <a:p>
            <a:endParaRPr/>
          </a:p>
        </p:txBody>
      </p:sp>
      <p:sp>
        <p:nvSpPr>
          <p:cNvPr id="210" name="TextShape 4"/>
          <p:cNvSpPr txBox="1"/>
          <p:nvPr/>
        </p:nvSpPr>
        <p:spPr>
          <a:xfrm>
            <a:off x="4645080" y="1535040"/>
            <a:ext cx="4041360" cy="639360"/>
          </a:xfrm>
          <a:prstGeom prst="rect">
            <a:avLst/>
          </a:prstGeom>
        </p:spPr>
        <p:txBody>
          <a:bodyPr/>
          <a:p>
            <a:pPr>
              <a:lnSpc>
                <a:spcPct val="100000"/>
              </a:lnSpc>
            </a:pPr>
            <a:r>
              <a:rPr b="1" lang="en-US" sz="2400">
                <a:solidFill>
                  <a:srgbClr val="8b95b8"/>
                </a:solidFill>
                <a:latin typeface="Calibri"/>
              </a:rPr>
              <a:t>OO: Objetos tem estado, atributos e operações</a:t>
            </a:r>
            <a:endParaRPr/>
          </a:p>
        </p:txBody>
      </p:sp>
      <p:sp>
        <p:nvSpPr>
          <p:cNvPr id="211" name="TextShape 5"/>
          <p:cNvSpPr txBox="1"/>
          <p:nvPr/>
        </p:nvSpPr>
        <p:spPr>
          <a:xfrm>
            <a:off x="4645080" y="2174760"/>
            <a:ext cx="4041360" cy="3951000"/>
          </a:xfrm>
          <a:prstGeom prst="rect">
            <a:avLst/>
          </a:prstGeom>
        </p:spPr>
        <p:txBody>
          <a:bodyPr anchor="ctr"/>
          <a:p>
            <a:endParaRPr/>
          </a:p>
        </p:txBody>
      </p:sp>
      <p:pic>
        <p:nvPicPr>
          <p:cNvPr descr="" id="212" name="Picture 2"/>
          <p:cNvPicPr/>
          <p:nvPr/>
        </p:nvPicPr>
        <p:blipFill>
          <a:blip r:embed="rId1"/>
          <a:stretch>
            <a:fillRect/>
          </a:stretch>
        </p:blipFill>
        <p:spPr>
          <a:xfrm>
            <a:off x="611640" y="2277000"/>
            <a:ext cx="3744000" cy="3827160"/>
          </a:xfrm>
          <a:prstGeom prst="rect">
            <a:avLst/>
          </a:prstGeom>
        </p:spPr>
      </p:pic>
      <p:pic>
        <p:nvPicPr>
          <p:cNvPr descr="" id="213" name="Picture 3"/>
          <p:cNvPicPr/>
          <p:nvPr/>
        </p:nvPicPr>
        <p:blipFill>
          <a:blip r:embed="rId2"/>
          <a:stretch>
            <a:fillRect/>
          </a:stretch>
        </p:blipFill>
        <p:spPr>
          <a:xfrm>
            <a:off x="5004000" y="2349000"/>
            <a:ext cx="3096000" cy="3365280"/>
          </a:xfrm>
          <a:prstGeom prst="rect">
            <a:avLst/>
          </a:prstGeom>
        </p:spPr>
      </p:pic>
    </p:spTree>
  </p:cSld>
  <p:transition spd="slow">
    <p:push dir="d"/>
  </p:transition>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4"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Distribuída </a:t>
            </a:r>
            <a:endParaRPr/>
          </a:p>
        </p:txBody>
      </p:sp>
      <p:sp>
        <p:nvSpPr>
          <p:cNvPr id="215" name="TextShape 2"/>
          <p:cNvSpPr txBox="1"/>
          <p:nvPr/>
        </p:nvSpPr>
        <p:spPr>
          <a:xfrm>
            <a:off x="457200" y="1600200"/>
            <a:ext cx="8229240" cy="4525560"/>
          </a:xfrm>
          <a:prstGeom prst="rect">
            <a:avLst/>
          </a:prstGeom>
        </p:spPr>
        <p:txBody>
          <a:bodyPr/>
          <a:p>
            <a:endParaRPr/>
          </a:p>
        </p:txBody>
      </p:sp>
      <p:pic>
        <p:nvPicPr>
          <p:cNvPr descr="" id="216" name="Picture 2"/>
          <p:cNvPicPr/>
          <p:nvPr/>
        </p:nvPicPr>
        <p:blipFill>
          <a:blip r:embed="rId1"/>
          <a:stretch>
            <a:fillRect/>
          </a:stretch>
        </p:blipFill>
        <p:spPr>
          <a:xfrm>
            <a:off x="971640" y="1700640"/>
            <a:ext cx="7260840" cy="4248000"/>
          </a:xfrm>
          <a:prstGeom prst="rect">
            <a:avLst/>
          </a:prstGeom>
        </p:spPr>
      </p:pic>
    </p:spTree>
  </p:cSld>
  <p:transition spd="slow">
    <p:push dir="d"/>
  </p:transition>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Simples</a:t>
            </a:r>
            <a:endParaRPr/>
          </a:p>
        </p:txBody>
      </p:sp>
      <p:sp>
        <p:nvSpPr>
          <p:cNvPr id="218"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Desenhada para ser simples quando comparada com </a:t>
            </a:r>
            <a:r>
              <a:rPr b="1" i="1" lang="en-US" sz="3200">
                <a:solidFill>
                  <a:srgbClr val="004b97"/>
                </a:solidFill>
                <a:latin typeface="Calibri"/>
              </a:rPr>
              <a:t>c</a:t>
            </a:r>
            <a:r>
              <a:rPr lang="en-US" sz="3200">
                <a:solidFill>
                  <a:srgbClr val="004b97"/>
                </a:solidFill>
                <a:latin typeface="Calibri"/>
              </a:rPr>
              <a:t> ou </a:t>
            </a:r>
            <a:r>
              <a:rPr b="1" i="1" lang="en-US" sz="3200">
                <a:solidFill>
                  <a:srgbClr val="004b97"/>
                </a:solidFill>
                <a:latin typeface="Calibri"/>
              </a:rPr>
              <a:t>c++</a:t>
            </a:r>
            <a:r>
              <a:rPr lang="en-US" sz="3200">
                <a:solidFill>
                  <a:srgbClr val="004b97"/>
                </a:solidFill>
                <a:latin typeface="Calibri"/>
              </a:rPr>
              <a:t>. Das seguintes maneiras:</a:t>
            </a:r>
            <a:endParaRPr/>
          </a:p>
          <a:p>
            <a:pPr lvl="1">
              <a:lnSpc>
                <a:spcPct val="100000"/>
              </a:lnSpc>
              <a:buSzPct val="25000"/>
              <a:buFont typeface="StarSymbol"/>
              <a:buChar char=""/>
            </a:pPr>
            <a:r>
              <a:rPr lang="en-US" sz="2800">
                <a:solidFill>
                  <a:srgbClr val="004b97"/>
                </a:solidFill>
                <a:latin typeface="Calibri"/>
              </a:rPr>
              <a:t>Referências ao invés de ponteiros – cuida do endereçamento interno de memória.</a:t>
            </a:r>
            <a:endParaRPr/>
          </a:p>
          <a:p>
            <a:pPr lvl="1">
              <a:lnSpc>
                <a:spcPct val="100000"/>
              </a:lnSpc>
              <a:buSzPct val="25000"/>
              <a:buFont typeface="StarSymbol"/>
              <a:buChar char=""/>
            </a:pPr>
            <a:r>
              <a:rPr lang="en-US" sz="2800">
                <a:solidFill>
                  <a:srgbClr val="004b97"/>
                </a:solidFill>
                <a:latin typeface="Calibri"/>
              </a:rPr>
              <a:t>Garbage collectors – não é necessário desalocar memória.</a:t>
            </a:r>
            <a:endParaRPr/>
          </a:p>
          <a:p>
            <a:pPr lvl="1">
              <a:lnSpc>
                <a:spcPct val="100000"/>
              </a:lnSpc>
              <a:buSzPct val="25000"/>
              <a:buFont typeface="StarSymbol"/>
              <a:buChar char=""/>
            </a:pPr>
            <a:r>
              <a:rPr lang="en-US" sz="2800">
                <a:solidFill>
                  <a:srgbClr val="004b97"/>
                </a:solidFill>
                <a:latin typeface="Calibri"/>
              </a:rPr>
              <a:t>Herança simples .</a:t>
            </a:r>
            <a:endParaRPr/>
          </a:p>
          <a:p>
            <a:pPr lvl="1">
              <a:lnSpc>
                <a:spcPct val="100000"/>
              </a:lnSpc>
              <a:buSzPct val="25000"/>
              <a:buFont typeface="StarSymbol"/>
              <a:buChar char=""/>
            </a:pPr>
            <a:r>
              <a:rPr lang="en-US" sz="2800">
                <a:solidFill>
                  <a:srgbClr val="004b97"/>
                </a:solidFill>
                <a:latin typeface="Calibri"/>
              </a:rPr>
              <a:t>Tipo Boolean –assume </a:t>
            </a:r>
            <a:r>
              <a:rPr b="1" i="1" lang="en-US" sz="2800">
                <a:solidFill>
                  <a:srgbClr val="004b97"/>
                </a:solidFill>
                <a:latin typeface="Calibri"/>
              </a:rPr>
              <a:t>true</a:t>
            </a:r>
            <a:r>
              <a:rPr lang="en-US" sz="2800">
                <a:solidFill>
                  <a:srgbClr val="004b97"/>
                </a:solidFill>
                <a:latin typeface="Calibri"/>
              </a:rPr>
              <a:t> ou </a:t>
            </a:r>
            <a:r>
              <a:rPr b="1" i="1" lang="en-US" sz="2800">
                <a:solidFill>
                  <a:srgbClr val="004b97"/>
                </a:solidFill>
                <a:latin typeface="Calibri"/>
              </a:rPr>
              <a:t>false</a:t>
            </a:r>
            <a:r>
              <a:rPr lang="en-US" sz="2800">
                <a:solidFill>
                  <a:srgbClr val="004b97"/>
                </a:solidFill>
                <a:latin typeface="Calibri"/>
              </a:rPr>
              <a:t> ( não assume 0 ou 1).</a:t>
            </a:r>
            <a:endParaRPr/>
          </a:p>
          <a:p>
            <a:endParaRPr/>
          </a:p>
        </p:txBody>
      </p:sp>
    </p:spTree>
  </p:cSld>
  <p:transition spd="slow">
    <p:push dir="d"/>
  </p:transition>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Multi-threaded</a:t>
            </a:r>
            <a:endParaRPr/>
          </a:p>
        </p:txBody>
      </p:sp>
      <p:sp>
        <p:nvSpPr>
          <p:cNvPr id="220" name="TextShape 2"/>
          <p:cNvSpPr txBox="1"/>
          <p:nvPr/>
        </p:nvSpPr>
        <p:spPr>
          <a:xfrm>
            <a:off x="457200" y="1268640"/>
            <a:ext cx="8229240" cy="4525560"/>
          </a:xfrm>
          <a:prstGeom prst="rect">
            <a:avLst/>
          </a:prstGeom>
        </p:spPr>
        <p:txBody>
          <a:bodyPr/>
          <a:p>
            <a:pPr>
              <a:lnSpc>
                <a:spcPct val="100000"/>
              </a:lnSpc>
              <a:buFont typeface="Arial"/>
              <a:buChar char="•"/>
            </a:pPr>
            <a:r>
              <a:rPr lang="en-US" sz="3200">
                <a:solidFill>
                  <a:srgbClr val="004b97"/>
                </a:solidFill>
                <a:latin typeface="Calibri"/>
              </a:rPr>
              <a:t>Basicamente significa que um programa java pode fazer muitas coisas ao mesmo tempo.</a:t>
            </a:r>
            <a:endParaRPr/>
          </a:p>
        </p:txBody>
      </p:sp>
      <p:pic>
        <p:nvPicPr>
          <p:cNvPr descr="" id="221" name="Picture 2"/>
          <p:cNvPicPr/>
          <p:nvPr/>
        </p:nvPicPr>
        <p:blipFill>
          <a:blip r:embed="rId1"/>
          <a:stretch>
            <a:fillRect/>
          </a:stretch>
        </p:blipFill>
        <p:spPr>
          <a:xfrm>
            <a:off x="1907640" y="2277000"/>
            <a:ext cx="4970520" cy="3870720"/>
          </a:xfrm>
          <a:prstGeom prst="rect">
            <a:avLst/>
          </a:prstGeom>
        </p:spPr>
      </p:pic>
    </p:spTree>
  </p:cSld>
  <p:transition spd="slow">
    <p:push dir="d"/>
  </p:transition>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Segura</a:t>
            </a:r>
            <a:endParaRPr/>
          </a:p>
        </p:txBody>
      </p:sp>
      <p:sp>
        <p:nvSpPr>
          <p:cNvPr id="223"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Um programa Java é executado na JVM (Java Virtual Machine).</a:t>
            </a:r>
            <a:endParaRPr/>
          </a:p>
          <a:p>
            <a:pPr lvl="1">
              <a:lnSpc>
                <a:spcPct val="100000"/>
              </a:lnSpc>
              <a:buSzPct val="25000"/>
              <a:buFont typeface="StarSymbol"/>
              <a:buChar char=""/>
            </a:pPr>
            <a:r>
              <a:rPr lang="en-US" sz="2800">
                <a:solidFill>
                  <a:srgbClr val="004b97"/>
                </a:solidFill>
                <a:latin typeface="Calibri"/>
              </a:rPr>
              <a:t>A JVM interpreta o código Java &amp; executa ele</a:t>
            </a:r>
            <a:endParaRPr/>
          </a:p>
          <a:p>
            <a:pPr>
              <a:lnSpc>
                <a:spcPct val="100000"/>
              </a:lnSpc>
              <a:buFont typeface="Arial"/>
              <a:buChar char="•"/>
            </a:pPr>
            <a:r>
              <a:rPr lang="en-US" sz="3200">
                <a:solidFill>
                  <a:srgbClr val="004b97"/>
                </a:solidFill>
                <a:latin typeface="Calibri"/>
              </a:rPr>
              <a:t>A JVM assegura que o código não tenha nada inseguro nele</a:t>
            </a:r>
            <a:endParaRPr/>
          </a:p>
          <a:p>
            <a:pPr lvl="1">
              <a:lnSpc>
                <a:spcPct val="100000"/>
              </a:lnSpc>
              <a:buSzPct val="25000"/>
              <a:buFont typeface="StarSymbol"/>
              <a:buChar char=""/>
            </a:pPr>
            <a:r>
              <a:rPr lang="en-US" sz="2800">
                <a:solidFill>
                  <a:srgbClr val="004b97"/>
                </a:solidFill>
                <a:latin typeface="Calibri"/>
              </a:rPr>
              <a:t>Ex.: JVM não permite o código manipular memória diretamente, também não permite um applet ler ou escrever no seu disco rígido</a:t>
            </a:r>
            <a:endParaRPr/>
          </a:p>
        </p:txBody>
      </p:sp>
    </p:spTree>
  </p:cSld>
  <p:transition spd="slow">
    <p:push dir="d"/>
  </p:transition>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Portável</a:t>
            </a:r>
            <a:endParaRPr/>
          </a:p>
        </p:txBody>
      </p:sp>
      <p:sp>
        <p:nvSpPr>
          <p:cNvPr id="225"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Ao contrário de linguagens como o </a:t>
            </a:r>
            <a:r>
              <a:rPr b="1" i="1" lang="en-US" sz="3200">
                <a:solidFill>
                  <a:srgbClr val="004b97"/>
                </a:solidFill>
                <a:latin typeface="Calibri"/>
              </a:rPr>
              <a:t>C</a:t>
            </a:r>
            <a:r>
              <a:rPr lang="en-US" sz="3200">
                <a:solidFill>
                  <a:srgbClr val="004b97"/>
                </a:solidFill>
                <a:latin typeface="Calibri"/>
              </a:rPr>
              <a:t>, na figura:</a:t>
            </a:r>
            <a:endParaRPr/>
          </a:p>
        </p:txBody>
      </p:sp>
      <p:pic>
        <p:nvPicPr>
          <p:cNvPr descr="" id="226" name="Picture 2"/>
          <p:cNvPicPr/>
          <p:nvPr/>
        </p:nvPicPr>
        <p:blipFill>
          <a:blip r:embed="rId1"/>
          <a:stretch>
            <a:fillRect/>
          </a:stretch>
        </p:blipFill>
        <p:spPr>
          <a:xfrm>
            <a:off x="611640" y="2645640"/>
            <a:ext cx="7776360" cy="3447360"/>
          </a:xfrm>
          <a:prstGeom prst="rect">
            <a:avLst/>
          </a:prstGeom>
        </p:spPr>
      </p:pic>
    </p:spTree>
  </p:cSld>
  <p:transition spd="slow">
    <p:push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