
<file path=[Content_Types].xml><?xml version="1.0" encoding="utf-8"?>
<Types xmlns="http://schemas.openxmlformats.org/package/2006/content-types">
  <Override PartName="/_rels/.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15.png" ContentType="image/png"/>
  <Override PartName="/ppt/media/image13.jpeg" ContentType="image/jpeg"/>
  <Override PartName="/ppt/media/image12.jpeg" ContentType="image/jpeg"/>
  <Override PartName="/ppt/media/image11.jpeg" ContentType="image/jpeg"/>
  <Override PartName="/ppt/media/image8.jpeg" ContentType="image/jpeg"/>
  <Override PartName="/ppt/media/image7.jpeg" ContentType="image/jpeg"/>
  <Override PartName="/ppt/media/image9.jpeg" ContentType="image/jpeg"/>
  <Override PartName="/ppt/media/image14.jpeg" ContentType="image/jpeg"/>
  <Override PartName="/ppt/media/image5.png" ContentType="image/png"/>
  <Override PartName="/ppt/media/image10.jpeg" ContentType="image/jpeg"/>
  <Override PartName="/ppt/media/image4.jpeg" ContentType="image/jpeg"/>
  <Override PartName="/ppt/media/image3.png" ContentType="image/png"/>
  <Override PartName="/ppt/media/image2.jpeg" ContentType="image/jpeg"/>
  <Override PartName="/ppt/media/image6.png" ContentType="image/png"/>
  <Override PartName="/ppt/media/image1.jpeg" ContentType="image/jpeg"/>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040"/>
            <a:ext cx="5486040" cy="4114440"/>
          </a:xfrm>
          <a:prstGeom prst="rect">
            <a:avLst/>
          </a:prstGeom>
        </p:spPr>
        <p:txBody>
          <a:bodyPr bIns="0" lIns="0" rIns="0" tIns="0" wrap="none"/>
          <a:p>
            <a:r>
              <a:rPr lang="en-US"/>
              <a:t>Click to edit the notes format</a:t>
            </a:r>
            <a:endParaRPr/>
          </a:p>
        </p:txBody>
      </p:sp>
      <p:sp>
        <p:nvSpPr>
          <p:cNvPr id="155" name="PlaceHolder 2"/>
          <p:cNvSpPr>
            <a:spLocks noGrp="1"/>
          </p:cNvSpPr>
          <p:nvPr>
            <p:ph type="hdr"/>
          </p:nvPr>
        </p:nvSpPr>
        <p:spPr>
          <a:xfrm>
            <a:off x="0" y="0"/>
            <a:ext cx="2976120" cy="456840"/>
          </a:xfrm>
          <a:prstGeom prst="rect">
            <a:avLst/>
          </a:prstGeom>
        </p:spPr>
        <p:txBody>
          <a:bodyPr bIns="0" lIns="0" rIns="0" tIns="0" wrap="none"/>
          <a:p>
            <a:r>
              <a:rPr lang="en-US"/>
              <a:t>&lt;header&gt;</a:t>
            </a:r>
            <a:endParaRPr/>
          </a:p>
        </p:txBody>
      </p:sp>
      <p:sp>
        <p:nvSpPr>
          <p:cNvPr id="156" name="PlaceHolder 3"/>
          <p:cNvSpPr>
            <a:spLocks noGrp="1"/>
          </p:cNvSpPr>
          <p:nvPr>
            <p:ph type="dt"/>
          </p:nvPr>
        </p:nvSpPr>
        <p:spPr>
          <a:xfrm>
            <a:off x="3881520" y="0"/>
            <a:ext cx="2976120" cy="456840"/>
          </a:xfrm>
          <a:prstGeom prst="rect">
            <a:avLst/>
          </a:prstGeom>
        </p:spPr>
        <p:txBody>
          <a:bodyPr bIns="0" lIns="0" rIns="0" tIns="0" wrap="none"/>
          <a:p>
            <a:pPr algn="r"/>
            <a:r>
              <a:rPr lang="en-US"/>
              <a:t>&lt;date/time&gt;</a:t>
            </a:r>
            <a:endParaRPr/>
          </a:p>
        </p:txBody>
      </p:sp>
      <p:sp>
        <p:nvSpPr>
          <p:cNvPr id="157" name="PlaceHolder 4"/>
          <p:cNvSpPr>
            <a:spLocks noGrp="1"/>
          </p:cNvSpPr>
          <p:nvPr>
            <p:ph type="ftr"/>
          </p:nvPr>
        </p:nvSpPr>
        <p:spPr>
          <a:xfrm>
            <a:off x="0" y="8686800"/>
            <a:ext cx="2976120" cy="456840"/>
          </a:xfrm>
          <a:prstGeom prst="rect">
            <a:avLst/>
          </a:prstGeom>
        </p:spPr>
        <p:txBody>
          <a:bodyPr anchor="b" bIns="0" lIns="0" rIns="0" tIns="0" wrap="none"/>
          <a:p>
            <a:r>
              <a:rPr lang="en-US"/>
              <a:t>&lt;footer&gt;</a:t>
            </a:r>
            <a:endParaRPr/>
          </a:p>
        </p:txBody>
      </p:sp>
      <p:sp>
        <p:nvSpPr>
          <p:cNvPr id="158" name="PlaceHolder 5"/>
          <p:cNvSpPr>
            <a:spLocks noGrp="1"/>
          </p:cNvSpPr>
          <p:nvPr>
            <p:ph type="sldNum"/>
          </p:nvPr>
        </p:nvSpPr>
        <p:spPr>
          <a:xfrm>
            <a:off x="3881520" y="8686800"/>
            <a:ext cx="2976120" cy="456840"/>
          </a:xfrm>
          <a:prstGeom prst="rect">
            <a:avLst/>
          </a:prstGeom>
        </p:spPr>
        <p:txBody>
          <a:bodyPr anchor="b" bIns="0" lIns="0" rIns="0" tIns="0" wrap="none"/>
          <a:p>
            <a:pPr algn="r"/>
            <a:fld id="{13DF2458-828D-4D6A-9234-5B702BA5FB6F}"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343400"/>
            <a:ext cx="5486040" cy="4114440"/>
          </a:xfrm>
          <a:prstGeom prst="rect">
            <a:avLst/>
          </a:prstGeom>
        </p:spPr>
        <p:txBody>
          <a:bodyPr/>
          <a:p>
            <a:r>
              <a:rPr lang="en-US"/>
              <a:t>1. Identify objects – Look for those things which have independant characterstic like order &amp; customer. Usually physical entities such as shirts are much easier to pick out than conceptual things. 2. Once they are picked, you have to see if these objects are relevant to our problem domain or are they in or out of scope. Questions like these should help:</a:t>
            </a:r>
            <a:endParaRPr/>
          </a:p>
          <a:p>
            <a:r>
              <a:rPr lang="en-US"/>
              <a:t>Does the object exist within problem domain, ex: a shirt seems to, where as truck doesnt.</a:t>
            </a:r>
            <a:endParaRPr/>
          </a:p>
          <a:p>
            <a:r>
              <a:rPr lang="en-US"/>
              <a:t>Is object required for a solution to be complete. ex: shirt – yes its part of the solution, truck – no.</a:t>
            </a:r>
            <a:endParaRPr/>
          </a:p>
          <a:p>
            <a:r>
              <a:rPr lang="en-US"/>
              <a:t>Is object required to be as part of interaction between user &amp; system. ex - order information.</a:t>
            </a:r>
            <a:endParaRPr/>
          </a:p>
          <a:p>
            <a:r>
              <a:rPr lang="en-US"/>
              <a:t>So, considering the above criteria specified, the possible objects in the Direct Clothing case study are:</a:t>
            </a:r>
            <a:endParaRPr/>
          </a:p>
          <a:p>
            <a:r>
              <a:rPr lang="en-US"/>
              <a:t>shirt</a:t>
            </a:r>
            <a:endParaRPr/>
          </a:p>
          <a:p>
            <a:r>
              <a:rPr lang="en-US"/>
              <a:t>order</a:t>
            </a:r>
            <a:endParaRPr/>
          </a:p>
          <a:p>
            <a:r>
              <a:rPr lang="en-US"/>
              <a:t>customer</a:t>
            </a:r>
            <a:endParaRPr/>
          </a:p>
          <a:p>
            <a:r>
              <a:rPr lang="en-US"/>
              <a:t>catalog – keep track of all shirts for sale</a:t>
            </a:r>
            <a:endParaRPr/>
          </a:p>
          <a:p>
            <a:r>
              <a:rPr lang="en-US"/>
              <a:t>form of paymnt.</a:t>
            </a:r>
            <a:endParaRPr/>
          </a:p>
          <a:p>
            <a:endParaRPr/>
          </a:p>
        </p:txBody>
      </p:sp>
      <p:sp>
        <p:nvSpPr>
          <p:cNvPr id="212" name="TextShape 2"/>
          <p:cNvSpPr txBox="1"/>
          <p:nvPr/>
        </p:nvSpPr>
        <p:spPr>
          <a:xfrm>
            <a:off x="3884760" y="8685360"/>
            <a:ext cx="2971440" cy="456840"/>
          </a:xfrm>
          <a:prstGeom prst="rect">
            <a:avLst/>
          </a:prstGeom>
        </p:spPr>
        <p:txBody>
          <a:bodyPr anchor="b"/>
          <a:p>
            <a:pPr algn="r">
              <a:lnSpc>
                <a:spcPct val="100000"/>
              </a:lnSpc>
            </a:pPr>
            <a:fld id="{A2005AE6-7AA6-4700-AC92-A359536ECC71}" type="slidenum">
              <a:rPr lang="en-US" sz="1200">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Modelling classes:</a:t>
            </a:r>
            <a:endParaRPr/>
          </a:p>
          <a:p>
            <a:r>
              <a:rPr lang="en-US" sz="1200">
                <a:solidFill>
                  <a:srgbClr val="000000"/>
                </a:solidFill>
                <a:latin typeface="+mn-lt"/>
                <a:ea typeface="+mn-ea"/>
              </a:rPr>
              <a:t>Once we have the objects, we have to design the classes. But what is this classes?</a:t>
            </a:r>
            <a:endParaRPr/>
          </a:p>
          <a:p>
            <a:r>
              <a:rPr lang="en-US" sz="1200">
                <a:solidFill>
                  <a:srgbClr val="000000"/>
                </a:solidFill>
                <a:latin typeface="+mn-lt"/>
                <a:ea typeface="+mn-ea"/>
              </a:rPr>
              <a:t>What is a class? - A class is a blue-print. Consider an example of house construction. First the architect will have a blue-print which is not the house itself, but just a plan to construct one. The class is just such an entity, which is a blue-print or a plan for an object. Once we have a blue-print, all we have to do is construct as many objects of that class we like. From one blue-print, any number of but only one type of house can be constructed. but just by altering the print, different types of houses can be constructed</a:t>
            </a:r>
            <a:endParaRPr/>
          </a:p>
          <a:p>
            <a:endParaRPr/>
          </a:p>
        </p:txBody>
      </p:sp>
      <p:sp>
        <p:nvSpPr>
          <p:cNvPr id="214" name="TextShape 2"/>
          <p:cNvSpPr txBox="1"/>
          <p:nvPr/>
        </p:nvSpPr>
        <p:spPr>
          <a:xfrm>
            <a:off x="3884760" y="8685360"/>
            <a:ext cx="2971440" cy="456840"/>
          </a:xfrm>
          <a:prstGeom prst="rect">
            <a:avLst/>
          </a:prstGeom>
        </p:spPr>
        <p:txBody>
          <a:bodyPr anchor="b"/>
          <a:p>
            <a:pPr algn="r">
              <a:lnSpc>
                <a:spcPct val="100000"/>
              </a:lnSpc>
            </a:pPr>
            <a:fld id="{ADC5F554-1F1A-42DC-8AB4-F140241D53A5}"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1. Analyze a problem using object oriented analysis:</a:t>
            </a:r>
            <a:endParaRPr/>
          </a:p>
          <a:p>
            <a:r>
              <a:rPr lang="en-US" sz="1200">
                <a:solidFill>
                  <a:srgbClr val="000000"/>
                </a:solidFill>
                <a:latin typeface="+mn-lt"/>
                <a:ea typeface="+mn-ea"/>
              </a:rPr>
              <a:t>In this process, the first step is to understand your domain &amp; the domain will probably be the business you are trying to solve the pblm for, or the area to create new product.</a:t>
            </a:r>
            <a:endParaRPr/>
          </a:p>
          <a:p>
            <a:endParaRPr/>
          </a:p>
        </p:txBody>
      </p:sp>
      <p:sp>
        <p:nvSpPr>
          <p:cNvPr id="206" name="TextShape 2"/>
          <p:cNvSpPr txBox="1"/>
          <p:nvPr/>
        </p:nvSpPr>
        <p:spPr>
          <a:xfrm>
            <a:off x="3884760" y="8685360"/>
            <a:ext cx="2971440" cy="456840"/>
          </a:xfrm>
          <a:prstGeom prst="rect">
            <a:avLst/>
          </a:prstGeom>
        </p:spPr>
        <p:txBody>
          <a:bodyPr anchor="b"/>
          <a:p>
            <a:pPr algn="r">
              <a:lnSpc>
                <a:spcPct val="100000"/>
              </a:lnSpc>
            </a:pPr>
            <a:fld id="{0DD302C7-EB59-4088-BD7C-119830A7D9BE}"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343400"/>
            <a:ext cx="5486040" cy="4114440"/>
          </a:xfrm>
          <a:prstGeom prst="rect">
            <a:avLst/>
          </a:prstGeom>
        </p:spPr>
        <p:txBody>
          <a:bodyPr/>
          <a:p>
            <a:r>
              <a:rPr lang="en-US"/>
              <a:t>Microprocessors are having a profound impact in intelligent consumer-electronic devices. Recognizing this, Sun Microsystems in 1991 funded an internal corporate research project code-named Green, which resulted in the development of a C++-based language that its creator, James Gosling, called Oak after an oak tree outside his window at Sun. It was later discovered that there already was a computer language called Oak. When a group of Sun people visited a local coffee shop, the name Java was suggested, and it stuck.</a:t>
            </a:r>
            <a:endParaRPr/>
          </a:p>
          <a:p>
            <a:endParaRPr/>
          </a:p>
          <a:p>
            <a:r>
              <a:rPr lang="en-US"/>
              <a:t>The Green project ran into some difficulties. The marketplace for intelligent consumer-electronic devices was not developing in the early 1990s as quickly as Sun had anticipated. The project was in danger of being canceled. By sheer good fortune, the World Wide Web exploded in popularity in 1993, and Sun people saw the immediate potential of using Java to add </a:t>
            </a:r>
            <a:r>
              <a:rPr b="1" lang="en-US" sz="1200">
                <a:solidFill>
                  <a:srgbClr val="000000"/>
                </a:solidFill>
                <a:latin typeface="+mn-lt"/>
                <a:ea typeface="+mn-ea"/>
              </a:rPr>
              <a:t>dynamic content</a:t>
            </a:r>
            <a:r>
              <a:rPr lang="en-US" sz="1200">
                <a:solidFill>
                  <a:srgbClr val="000000"/>
                </a:solidFill>
                <a:latin typeface="+mn-lt"/>
                <a:ea typeface="+mn-ea"/>
              </a:rPr>
              <a:t>, such as interactivity and animations, to Web pages. This breathed new life into the project.</a:t>
            </a:r>
            <a:endParaRPr/>
          </a:p>
          <a:p>
            <a:endParaRPr/>
          </a:p>
          <a:p>
            <a:r>
              <a:rPr lang="en-US" sz="1200">
                <a:solidFill>
                  <a:srgbClr val="000000"/>
                </a:solidFill>
                <a:latin typeface="+mn-lt"/>
                <a:ea typeface="+mn-ea"/>
              </a:rPr>
              <a:t>Sun formally announced Java at a major conference in May 1995. Java garnered the attention of the business community because of the phenomenal interest in the World Wide Web. Java is now used to develop large-scale enterprise applications, to enhance the functionality of Web servers (the computers that provide the content we see in our Web browsers), to provide applications for consumer devices (e.g., cell phones, pagers and personal digital assistants) and for many other purposes.</a:t>
            </a:r>
            <a:endParaRPr/>
          </a:p>
          <a:p>
            <a:endParaRPr/>
          </a:p>
        </p:txBody>
      </p:sp>
      <p:sp>
        <p:nvSpPr>
          <p:cNvPr id="208" name="TextShape 2"/>
          <p:cNvSpPr txBox="1"/>
          <p:nvPr/>
        </p:nvSpPr>
        <p:spPr>
          <a:xfrm>
            <a:off x="3884760" y="8685360"/>
            <a:ext cx="2971440" cy="456840"/>
          </a:xfrm>
          <a:prstGeom prst="rect">
            <a:avLst/>
          </a:prstGeom>
        </p:spPr>
        <p:txBody>
          <a:bodyPr anchor="b"/>
          <a:p>
            <a:pPr algn="r">
              <a:lnSpc>
                <a:spcPct val="100000"/>
              </a:lnSpc>
            </a:pPr>
            <a:fld id="{4363E899-125F-46BC-8B3E-81090FA79C7D}"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6040" cy="4114440"/>
          </a:xfrm>
          <a:prstGeom prst="rect">
            <a:avLst/>
          </a:prstGeom>
        </p:spPr>
        <p:txBody>
          <a:bodyPr/>
          <a:p>
            <a:r>
              <a:rPr b="1" lang="en-US" sz="1200">
                <a:solidFill>
                  <a:srgbClr val="000000"/>
                </a:solidFill>
                <a:latin typeface="+mn-lt"/>
                <a:ea typeface="+mn-ea"/>
              </a:rPr>
              <a:t>Identifying object:</a:t>
            </a:r>
            <a:endParaRPr/>
          </a:p>
          <a:p>
            <a:r>
              <a:rPr lang="en-US" sz="1200">
                <a:solidFill>
                  <a:srgbClr val="000000"/>
                </a:solidFill>
                <a:latin typeface="+mn-lt"/>
                <a:ea typeface="+mn-ea"/>
              </a:rPr>
              <a:t>Many times the product will add things tht shouldn’t be there or they forget that shud be there. So we have to consider the current system, and view it in line with the proposed system and analyse what all objects we should be considering for the product in relevance with the scope of the product and the problem domain.</a:t>
            </a:r>
            <a:endParaRPr/>
          </a:p>
          <a:p>
            <a:r>
              <a:rPr lang="en-US" sz="1200">
                <a:solidFill>
                  <a:srgbClr val="000000"/>
                </a:solidFill>
                <a:latin typeface="+mn-lt"/>
                <a:ea typeface="+mn-ea"/>
              </a:rPr>
              <a:t>Our product with this case study is to build an order entry system which will take orders over internet. The product’s problem domain is only pertaining to taking orders on internet and letting the shipping department know for shipping the order. In that case, the product’s shipping department solution shouldnt keep track of trucks etc as that is outside the scope of the product development.</a:t>
            </a:r>
            <a:endParaRPr/>
          </a:p>
          <a:p>
            <a:r>
              <a:rPr lang="en-US" sz="1200">
                <a:solidFill>
                  <a:srgbClr val="000000"/>
                </a:solidFill>
                <a:latin typeface="+mn-lt"/>
                <a:ea typeface="+mn-ea"/>
              </a:rPr>
              <a:t>At this point we have learnt a bit about the problem we have to solve, the current system that exists &amp; the new system that needs to be built. Since our analysis &amp; design has to be based on object oriented concepts, it has to be represented in objects. so wht is an object?</a:t>
            </a:r>
            <a:endParaRPr/>
          </a:p>
          <a:p>
            <a:r>
              <a:rPr lang="en-US" sz="1200">
                <a:solidFill>
                  <a:srgbClr val="000000"/>
                </a:solidFill>
                <a:latin typeface="+mn-lt"/>
                <a:ea typeface="+mn-ea"/>
              </a:rPr>
              <a:t>In real world terms, objects can be either physical or conceptual &amp; we hve to represent that object inside the computer.</a:t>
            </a:r>
            <a:endParaRPr/>
          </a:p>
          <a:p>
            <a:endParaRPr/>
          </a:p>
        </p:txBody>
      </p:sp>
      <p:sp>
        <p:nvSpPr>
          <p:cNvPr id="210" name="TextShape 2"/>
          <p:cNvSpPr txBox="1"/>
          <p:nvPr/>
        </p:nvSpPr>
        <p:spPr>
          <a:xfrm>
            <a:off x="3884760" y="8685360"/>
            <a:ext cx="2971440" cy="456840"/>
          </a:xfrm>
          <a:prstGeom prst="rect">
            <a:avLst/>
          </a:prstGeom>
        </p:spPr>
        <p:txBody>
          <a:bodyPr anchor="b"/>
          <a:p>
            <a:pPr algn="r">
              <a:lnSpc>
                <a:spcPct val="100000"/>
              </a:lnSpc>
            </a:pPr>
            <a:fld id="{B406CF91-DB9B-4AEA-98DF-9403BAC0F4F0}"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6"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1"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6"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7"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1"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5"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7"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8"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2"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3"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6"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3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4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5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
          <p:cNvPicPr/>
          <p:nvPr/>
        </p:nvPicPr>
        <p:blipFill>
          <a:blip r:embed="rId2"/>
          <a:stretch>
            <a:fillRect/>
          </a:stretch>
        </p:blipFill>
        <p:spPr>
          <a:xfrm>
            <a:off x="-720" y="0"/>
            <a:ext cx="9143640" cy="6857640"/>
          </a:xfrm>
          <a:prstGeom prst="rect">
            <a:avLst/>
          </a:prstGeom>
        </p:spPr>
      </p:pic>
      <p:sp>
        <p:nvSpPr>
          <p:cNvPr id="1" name="PlaceHolder 1"/>
          <p:cNvSpPr>
            <a:spLocks noGrp="1"/>
          </p:cNvSpPr>
          <p:nvPr>
            <p:ph type="title"/>
          </p:nvPr>
        </p:nvSpPr>
        <p:spPr>
          <a:xfrm>
            <a:off x="685800" y="2130480"/>
            <a:ext cx="7772040" cy="146952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2"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3/15/14</a:t>
            </a:r>
            <a:endParaRPr/>
          </a:p>
        </p:txBody>
      </p:sp>
      <p:sp>
        <p:nvSpPr>
          <p:cNvPr id="3" name="PlaceHolder 3"/>
          <p:cNvSpPr>
            <a:spLocks noGrp="1"/>
          </p:cNvSpPr>
          <p:nvPr>
            <p:ph type="ftr"/>
          </p:nvPr>
        </p:nvSpPr>
        <p:spPr>
          <a:xfrm>
            <a:off x="3124080" y="6356520"/>
            <a:ext cx="2895120" cy="364680"/>
          </a:xfrm>
          <a:prstGeom prst="rect">
            <a:avLst/>
          </a:prstGeom>
        </p:spPr>
        <p:txBody>
          <a:bodyPr anchor="ctr"/>
          <a:p>
            <a:endParaRPr/>
          </a:p>
        </p:txBody>
      </p:sp>
      <p:sp>
        <p:nvSpPr>
          <p:cNvPr id="4"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38201D3-D039-4EB2-85BB-43C2FB552A0D}" type="slidenum">
              <a:rPr lang="en-US" sz="1200">
                <a:solidFill>
                  <a:srgbClr val="8b8b8b"/>
                </a:solidFill>
                <a:latin typeface="Calibri"/>
              </a:rPr>
              <a:t>&lt;number&gt;</a:t>
            </a:fld>
            <a:endParaRPr/>
          </a:p>
        </p:txBody>
      </p:sp>
      <p:sp>
        <p:nvSpPr>
          <p:cNvPr id="5"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pt-BR"/>
              <a:t>Click to edit the outline text format</a:t>
            </a:r>
            <a:endParaRPr/>
          </a:p>
          <a:p>
            <a:pPr lvl="1">
              <a:buSzPct val="25000"/>
              <a:buFont typeface="StarSymbol"/>
              <a:buChar char=""/>
            </a:pPr>
            <a:r>
              <a:rPr lang="pt-BR"/>
              <a:t>Second Outline Level</a:t>
            </a:r>
            <a:endParaRPr/>
          </a:p>
          <a:p>
            <a:pPr lvl="2">
              <a:buSzPct val="25000"/>
              <a:buFont typeface="StarSymbol"/>
              <a:buChar char=""/>
            </a:pPr>
            <a:r>
              <a:rPr lang="pt-BR"/>
              <a:t>Third Outline Level</a:t>
            </a:r>
            <a:endParaRPr/>
          </a:p>
          <a:p>
            <a:pPr lvl="3">
              <a:buSzPct val="25000"/>
              <a:buFont typeface="StarSymbol"/>
              <a:buChar char=""/>
            </a:pPr>
            <a:r>
              <a:rPr lang="pt-BR"/>
              <a:t>Fourth Outline Level</a:t>
            </a:r>
            <a:endParaRPr/>
          </a:p>
          <a:p>
            <a:pPr lvl="4">
              <a:buSzPct val="25000"/>
              <a:buFont typeface="StarSymbol"/>
              <a:buChar char=""/>
            </a:pPr>
            <a:r>
              <a:rPr lang="pt-BR"/>
              <a:t>Fifth Outline Level</a:t>
            </a:r>
            <a:endParaRPr/>
          </a:p>
          <a:p>
            <a:pPr lvl="5">
              <a:buSzPct val="25000"/>
              <a:buFont typeface="StarSymbol"/>
              <a:buChar char=""/>
            </a:pPr>
            <a:r>
              <a:rPr lang="pt-BR"/>
              <a:t>Sixth Outline Level</a:t>
            </a:r>
            <a:endParaRPr/>
          </a:p>
          <a:p>
            <a:pPr lvl="6">
              <a:buSzPct val="25000"/>
              <a:buFont typeface="StarSymbol"/>
              <a:buChar char=""/>
            </a:pPr>
            <a:r>
              <a:rPr lang="pt-BR"/>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2"/>
          <p:cNvPicPr/>
          <p:nvPr/>
        </p:nvPicPr>
        <p:blipFill>
          <a:blip r:embed="rId2"/>
          <a:stretch>
            <a:fillRect/>
          </a:stretch>
        </p:blipFill>
        <p:spPr>
          <a:xfrm>
            <a:off x="-720" y="0"/>
            <a:ext cx="9143640" cy="6857640"/>
          </a:xfrm>
          <a:prstGeom prst="rect">
            <a:avLst/>
          </a:prstGeom>
        </p:spPr>
      </p:pic>
      <p:pic>
        <p:nvPicPr>
          <p:cNvPr descr="" id="39" name="Picture 2"/>
          <p:cNvPicPr/>
          <p:nvPr/>
        </p:nvPicPr>
        <p:blipFill>
          <a:blip r:embed="rId3"/>
          <a:stretch>
            <a:fillRect/>
          </a:stretch>
        </p:blipFill>
        <p:spPr>
          <a:xfrm>
            <a:off x="5114880" y="1901520"/>
            <a:ext cx="3647880" cy="3952440"/>
          </a:xfrm>
          <a:prstGeom prst="rect">
            <a:avLst/>
          </a:prstGeom>
        </p:spPr>
      </p:pic>
      <p:sp>
        <p:nvSpPr>
          <p:cNvPr id="40" name="CustomShape 1"/>
          <p:cNvSpPr/>
          <p:nvPr/>
        </p:nvSpPr>
        <p:spPr>
          <a:xfrm>
            <a:off x="5004000" y="2205000"/>
            <a:ext cx="3960000" cy="4032000"/>
          </a:xfrm>
          <a:prstGeom prst="ellipse">
            <a:avLst/>
          </a:prstGeom>
          <a:solidFill>
            <a:srgbClr val="ffffff"/>
          </a:solidFill>
        </p:spPr>
      </p:sp>
      <p:sp>
        <p:nvSpPr>
          <p:cNvPr id="41"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pt-BR" sz="3200">
                <a:solidFill>
                  <a:srgbClr val="004b97"/>
                </a:solidFill>
                <a:latin typeface="Calibri"/>
              </a:rPr>
              <a:t>Click to edit the outline text format</a:t>
            </a:r>
            <a:endParaRPr/>
          </a:p>
          <a:p>
            <a:pPr lvl="1">
              <a:buSzPct val="25000"/>
              <a:buFont typeface="StarSymbol"/>
              <a:buChar char=""/>
            </a:pPr>
            <a:r>
              <a:rPr lang="pt-BR" sz="3200">
                <a:solidFill>
                  <a:srgbClr val="004b97"/>
                </a:solidFill>
                <a:latin typeface="Calibri"/>
              </a:rPr>
              <a:t>Second Outline Level</a:t>
            </a:r>
            <a:endParaRPr/>
          </a:p>
          <a:p>
            <a:pPr lvl="2">
              <a:buSzPct val="25000"/>
              <a:buFont typeface="StarSymbol"/>
              <a:buChar char=""/>
            </a:pPr>
            <a:r>
              <a:rPr lang="pt-BR" sz="3200">
                <a:solidFill>
                  <a:srgbClr val="004b97"/>
                </a:solidFill>
                <a:latin typeface="Calibri"/>
              </a:rPr>
              <a:t>Third Outline Level</a:t>
            </a:r>
            <a:endParaRPr/>
          </a:p>
          <a:p>
            <a:pPr lvl="3">
              <a:buSzPct val="25000"/>
              <a:buFont typeface="StarSymbol"/>
              <a:buChar char=""/>
            </a:pPr>
            <a:r>
              <a:rPr lang="pt-BR" sz="3200">
                <a:solidFill>
                  <a:srgbClr val="004b97"/>
                </a:solidFill>
                <a:latin typeface="Calibri"/>
              </a:rPr>
              <a:t>Fourth Outline Level</a:t>
            </a:r>
            <a:endParaRPr/>
          </a:p>
          <a:p>
            <a:pPr lvl="4">
              <a:buSzPct val="25000"/>
              <a:buFont typeface="StarSymbol"/>
              <a:buChar char=""/>
            </a:pPr>
            <a:r>
              <a:rPr lang="pt-BR" sz="3200">
                <a:solidFill>
                  <a:srgbClr val="004b97"/>
                </a:solidFill>
                <a:latin typeface="Calibri"/>
              </a:rPr>
              <a:t>Fifth Outline Level</a:t>
            </a:r>
            <a:endParaRPr/>
          </a:p>
          <a:p>
            <a:pPr lvl="5">
              <a:buSzPct val="25000"/>
              <a:buFont typeface="StarSymbol"/>
              <a:buChar char=""/>
            </a:pPr>
            <a:r>
              <a:rPr lang="pt-BR" sz="3200">
                <a:solidFill>
                  <a:srgbClr val="004b97"/>
                </a:solidFill>
                <a:latin typeface="Calibri"/>
              </a:rPr>
              <a:t>Sixth Outline Level</a:t>
            </a:r>
            <a:endParaRPr/>
          </a:p>
          <a:p>
            <a:pPr>
              <a:lnSpc>
                <a:spcPct val="100000"/>
              </a:lnSpc>
              <a:buFont typeface="Arial"/>
              <a:buChar char="•"/>
            </a:pPr>
            <a:r>
              <a:rPr lang="pt-BR" sz="3200">
                <a:solidFill>
                  <a:srgbClr val="004b97"/>
                </a:solidFill>
                <a:latin typeface="Calibri"/>
              </a:rPr>
              <a:t>Seventh Outline LevelClique para editar o texto mestre</a:t>
            </a:r>
            <a:endParaRPr/>
          </a:p>
          <a:p>
            <a:pPr lvl="1">
              <a:lnSpc>
                <a:spcPct val="100000"/>
              </a:lnSpc>
              <a:buSzPct val="25000"/>
              <a:buFont typeface="StarSymbol"/>
              <a:buChar char=""/>
            </a:pPr>
            <a:r>
              <a:rPr lang="pt-BR" sz="2800">
                <a:solidFill>
                  <a:srgbClr val="004b97"/>
                </a:solidFill>
                <a:latin typeface="Calibri"/>
              </a:rPr>
              <a:t>Segundo nível</a:t>
            </a:r>
            <a:endParaRPr/>
          </a:p>
          <a:p>
            <a:pPr lvl="2">
              <a:lnSpc>
                <a:spcPct val="100000"/>
              </a:lnSpc>
              <a:buSzPct val="25000"/>
              <a:buFont typeface="StarSymbol"/>
              <a:buChar char=""/>
            </a:pPr>
            <a:r>
              <a:rPr lang="pt-BR" sz="2400">
                <a:solidFill>
                  <a:srgbClr val="004b97"/>
                </a:solidFill>
                <a:latin typeface="Calibri"/>
              </a:rPr>
              <a:t>Terceiro nível</a:t>
            </a:r>
            <a:endParaRPr/>
          </a:p>
          <a:p>
            <a:pPr lvl="3">
              <a:lnSpc>
                <a:spcPct val="100000"/>
              </a:lnSpc>
              <a:buSzPct val="25000"/>
              <a:buFont typeface="StarSymbol"/>
              <a:buChar char=""/>
            </a:pPr>
            <a:r>
              <a:rPr lang="pt-BR" sz="2000">
                <a:solidFill>
                  <a:srgbClr val="004b97"/>
                </a:solidFill>
                <a:latin typeface="Calibri"/>
              </a:rPr>
              <a:t>Quarto nível</a:t>
            </a:r>
            <a:endParaRPr/>
          </a:p>
          <a:p>
            <a:pPr lvl="4">
              <a:lnSpc>
                <a:spcPct val="100000"/>
              </a:lnSpc>
              <a:buSzPct val="25000"/>
              <a:buFont typeface="StarSymbol"/>
              <a:buChar char=""/>
            </a:pPr>
            <a:r>
              <a:rPr lang="pt-BR" sz="2000">
                <a:solidFill>
                  <a:srgbClr val="004b97"/>
                </a:solidFill>
                <a:latin typeface="Calibri"/>
              </a:rPr>
              <a:t>Quinto nível</a:t>
            </a:r>
            <a:endParaRPr/>
          </a:p>
        </p:txBody>
      </p:sp>
      <p:sp>
        <p:nvSpPr>
          <p:cNvPr id="42" name="PlaceHolder 3"/>
          <p:cNvSpPr>
            <a:spLocks noGrp="1"/>
          </p:cNvSpPr>
          <p:nvPr>
            <p:ph type="title"/>
          </p:nvPr>
        </p:nvSpPr>
        <p:spPr>
          <a:xfrm>
            <a:off x="457200" y="274680"/>
            <a:ext cx="8229240" cy="114264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43"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3/15/14</a:t>
            </a:r>
            <a:endParaRPr/>
          </a:p>
        </p:txBody>
      </p:sp>
      <p:sp>
        <p:nvSpPr>
          <p:cNvPr id="44" name="PlaceHolder 5"/>
          <p:cNvSpPr>
            <a:spLocks noGrp="1"/>
          </p:cNvSpPr>
          <p:nvPr>
            <p:ph type="ftr"/>
          </p:nvPr>
        </p:nvSpPr>
        <p:spPr>
          <a:xfrm>
            <a:off x="3124080" y="6356520"/>
            <a:ext cx="2895120" cy="364680"/>
          </a:xfrm>
          <a:prstGeom prst="rect">
            <a:avLst/>
          </a:prstGeom>
        </p:spPr>
        <p:txBody>
          <a:bodyPr anchor="ctr"/>
          <a:p>
            <a:endParaRPr/>
          </a:p>
        </p:txBody>
      </p:sp>
      <p:sp>
        <p:nvSpPr>
          <p:cNvPr id="4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FC1C7924-B456-448A-B807-F0C5FF7F5C71}"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78" name="Picture 2"/>
          <p:cNvPicPr/>
          <p:nvPr/>
        </p:nvPicPr>
        <p:blipFill>
          <a:blip r:embed="rId2"/>
          <a:stretch>
            <a:fillRect/>
          </a:stretch>
        </p:blipFill>
        <p:spPr>
          <a:xfrm>
            <a:off x="-720" y="0"/>
            <a:ext cx="9143640" cy="6857640"/>
          </a:xfrm>
          <a:prstGeom prst="rect">
            <a:avLst/>
          </a:prstGeom>
        </p:spPr>
      </p:pic>
      <p:sp>
        <p:nvSpPr>
          <p:cNvPr id="79" name="PlaceHolder 1"/>
          <p:cNvSpPr>
            <a:spLocks noGrp="1"/>
          </p:cNvSpPr>
          <p:nvPr>
            <p:ph type="title"/>
          </p:nvPr>
        </p:nvSpPr>
        <p:spPr>
          <a:xfrm>
            <a:off x="1792440" y="4800600"/>
            <a:ext cx="5486040" cy="566280"/>
          </a:xfrm>
          <a:prstGeom prst="rect">
            <a:avLst/>
          </a:prstGeom>
        </p:spPr>
        <p:txBody>
          <a:bodyPr anchor="b"/>
          <a:p>
            <a:pPr>
              <a:lnSpc>
                <a:spcPct val="100000"/>
              </a:lnSpc>
            </a:pPr>
            <a:r>
              <a:rPr b="1" lang="pt-BR" sz="2000">
                <a:solidFill>
                  <a:srgbClr val="004b97"/>
                </a:solidFill>
                <a:latin typeface="Calibri"/>
              </a:rPr>
              <a:t>Click to edit the title text formatClique para editar o título mestre</a:t>
            </a:r>
            <a:endParaRPr/>
          </a:p>
        </p:txBody>
      </p:sp>
      <p:sp>
        <p:nvSpPr>
          <p:cNvPr id="80" name="PlaceHolder 2"/>
          <p:cNvSpPr>
            <a:spLocks noGrp="1"/>
          </p:cNvSpPr>
          <p:nvPr>
            <p:ph type="body"/>
          </p:nvPr>
        </p:nvSpPr>
        <p:spPr>
          <a:xfrm>
            <a:off x="1792440" y="612720"/>
            <a:ext cx="5486040" cy="4114440"/>
          </a:xfrm>
          <a:prstGeom prst="rect">
            <a:avLst/>
          </a:prstGeom>
        </p:spPr>
        <p:txBody>
          <a:bodyPr/>
          <a:p>
            <a:pPr>
              <a:buSzPct val="25000"/>
              <a:buFont typeface="StarSymbol"/>
              <a:buChar char=""/>
            </a:pPr>
            <a:r>
              <a:rPr lang="pt-BR" sz="3200">
                <a:solidFill>
                  <a:srgbClr val="004b97"/>
                </a:solidFill>
                <a:latin typeface="Calibri"/>
              </a:rPr>
              <a:t>Click to edit the outline text format</a:t>
            </a:r>
            <a:endParaRPr/>
          </a:p>
          <a:p>
            <a:pPr lvl="1">
              <a:buSzPct val="25000"/>
              <a:buFont typeface="StarSymbol"/>
              <a:buChar char=""/>
            </a:pPr>
            <a:r>
              <a:rPr lang="pt-BR" sz="3200">
                <a:solidFill>
                  <a:srgbClr val="004b97"/>
                </a:solidFill>
                <a:latin typeface="Calibri"/>
              </a:rPr>
              <a:t>Second Outline Level</a:t>
            </a:r>
            <a:endParaRPr/>
          </a:p>
          <a:p>
            <a:pPr lvl="2">
              <a:buSzPct val="25000"/>
              <a:buFont typeface="StarSymbol"/>
              <a:buChar char=""/>
            </a:pPr>
            <a:r>
              <a:rPr lang="pt-BR" sz="3200">
                <a:solidFill>
                  <a:srgbClr val="004b97"/>
                </a:solidFill>
                <a:latin typeface="Calibri"/>
              </a:rPr>
              <a:t>Third Outline Level</a:t>
            </a:r>
            <a:endParaRPr/>
          </a:p>
          <a:p>
            <a:pPr lvl="3">
              <a:buSzPct val="25000"/>
              <a:buFont typeface="StarSymbol"/>
              <a:buChar char=""/>
            </a:pPr>
            <a:r>
              <a:rPr lang="pt-BR" sz="3200">
                <a:solidFill>
                  <a:srgbClr val="004b97"/>
                </a:solidFill>
                <a:latin typeface="Calibri"/>
              </a:rPr>
              <a:t>Fourth Outline Level</a:t>
            </a:r>
            <a:endParaRPr/>
          </a:p>
          <a:p>
            <a:pPr lvl="4">
              <a:buSzPct val="25000"/>
              <a:buFont typeface="StarSymbol"/>
              <a:buChar char=""/>
            </a:pPr>
            <a:r>
              <a:rPr lang="pt-BR" sz="3200">
                <a:solidFill>
                  <a:srgbClr val="004b97"/>
                </a:solidFill>
                <a:latin typeface="Calibri"/>
              </a:rPr>
              <a:t>Fifth Outline Level</a:t>
            </a:r>
            <a:endParaRPr/>
          </a:p>
          <a:p>
            <a:pPr lvl="5">
              <a:buSzPct val="25000"/>
              <a:buFont typeface="StarSymbol"/>
              <a:buChar char=""/>
            </a:pPr>
            <a:r>
              <a:rPr lang="pt-BR" sz="3200">
                <a:solidFill>
                  <a:srgbClr val="004b97"/>
                </a:solidFill>
                <a:latin typeface="Calibri"/>
              </a:rPr>
              <a:t>Sixth Outline Level</a:t>
            </a:r>
            <a:endParaRPr/>
          </a:p>
          <a:p>
            <a:pPr>
              <a:lnSpc>
                <a:spcPct val="100000"/>
              </a:lnSpc>
            </a:pPr>
            <a:r>
              <a:rPr lang="pt-BR" sz="3200">
                <a:solidFill>
                  <a:srgbClr val="004b97"/>
                </a:solidFill>
                <a:latin typeface="Calibri"/>
              </a:rPr>
              <a:t>Seventh Outline LevelClique no ícone para adicionar uma imagem</a:t>
            </a:r>
            <a:endParaRPr/>
          </a:p>
        </p:txBody>
      </p:sp>
      <p:sp>
        <p:nvSpPr>
          <p:cNvPr id="81" name="PlaceHolder 3"/>
          <p:cNvSpPr>
            <a:spLocks noGrp="1"/>
          </p:cNvSpPr>
          <p:nvPr>
            <p:ph type="body"/>
          </p:nvPr>
        </p:nvSpPr>
        <p:spPr>
          <a:xfrm>
            <a:off x="1792440" y="5367240"/>
            <a:ext cx="5486040" cy="804600"/>
          </a:xfrm>
          <a:prstGeom prst="rect">
            <a:avLst/>
          </a:prstGeom>
        </p:spPr>
        <p:txBody>
          <a:bodyPr anchor="ctr"/>
          <a:p>
            <a:pPr>
              <a:buSzPct val="25000"/>
              <a:buFont typeface="StarSymbol"/>
              <a:buChar char=""/>
            </a:pPr>
            <a:r>
              <a:rPr lang="pt-BR" sz="1400">
                <a:solidFill>
                  <a:srgbClr val="8b8b8b"/>
                </a:solidFill>
                <a:latin typeface="Calibri"/>
              </a:rPr>
              <a:t>Click to edit the outline text format</a:t>
            </a:r>
            <a:endParaRPr/>
          </a:p>
          <a:p>
            <a:pPr lvl="1">
              <a:buSzPct val="25000"/>
              <a:buFont typeface="StarSymbol"/>
              <a:buChar char=""/>
            </a:pPr>
            <a:r>
              <a:rPr lang="pt-BR" sz="1400">
                <a:solidFill>
                  <a:srgbClr val="8b8b8b"/>
                </a:solidFill>
                <a:latin typeface="Calibri"/>
              </a:rPr>
              <a:t>Second Outline Level</a:t>
            </a:r>
            <a:endParaRPr/>
          </a:p>
          <a:p>
            <a:pPr lvl="2">
              <a:buSzPct val="25000"/>
              <a:buFont typeface="StarSymbol"/>
              <a:buChar char=""/>
            </a:pPr>
            <a:r>
              <a:rPr lang="pt-BR" sz="1400">
                <a:solidFill>
                  <a:srgbClr val="8b8b8b"/>
                </a:solidFill>
                <a:latin typeface="Calibri"/>
              </a:rPr>
              <a:t>Third Outline Level</a:t>
            </a:r>
            <a:endParaRPr/>
          </a:p>
          <a:p>
            <a:pPr lvl="3">
              <a:buSzPct val="25000"/>
              <a:buFont typeface="StarSymbol"/>
              <a:buChar char=""/>
            </a:pPr>
            <a:r>
              <a:rPr lang="pt-BR" sz="1400">
                <a:solidFill>
                  <a:srgbClr val="8b8b8b"/>
                </a:solidFill>
                <a:latin typeface="Calibri"/>
              </a:rPr>
              <a:t>Fourth Outline Level</a:t>
            </a:r>
            <a:endParaRPr/>
          </a:p>
          <a:p>
            <a:pPr lvl="4">
              <a:buSzPct val="25000"/>
              <a:buFont typeface="StarSymbol"/>
              <a:buChar char=""/>
            </a:pPr>
            <a:r>
              <a:rPr lang="pt-BR" sz="1400">
                <a:solidFill>
                  <a:srgbClr val="8b8b8b"/>
                </a:solidFill>
                <a:latin typeface="Calibri"/>
              </a:rPr>
              <a:t>Fifth Outline Level</a:t>
            </a:r>
            <a:endParaRPr/>
          </a:p>
          <a:p>
            <a:pPr lvl="5">
              <a:buSzPct val="25000"/>
              <a:buFont typeface="StarSymbol"/>
              <a:buChar char=""/>
            </a:pPr>
            <a:r>
              <a:rPr lang="pt-BR" sz="1400">
                <a:solidFill>
                  <a:srgbClr val="8b8b8b"/>
                </a:solidFill>
                <a:latin typeface="Calibri"/>
              </a:rPr>
              <a:t>Sixth Outline Level</a:t>
            </a:r>
            <a:endParaRPr/>
          </a:p>
          <a:p>
            <a:pPr>
              <a:lnSpc>
                <a:spcPct val="100000"/>
              </a:lnSpc>
            </a:pPr>
            <a:r>
              <a:rPr lang="pt-BR" sz="1400">
                <a:solidFill>
                  <a:srgbClr val="8b8b8b"/>
                </a:solidFill>
                <a:latin typeface="Calibri"/>
              </a:rPr>
              <a:t>Seventh Outline LevelClique para editar o texto mestre</a:t>
            </a:r>
            <a:endParaRPr/>
          </a:p>
        </p:txBody>
      </p:sp>
      <p:sp>
        <p:nvSpPr>
          <p:cNvPr id="82"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400">
                <a:solidFill>
                  <a:srgbClr val="8b8b8b"/>
                </a:solidFill>
                <a:latin typeface="Calibri"/>
              </a:rPr>
              <a:t>3/15/14</a:t>
            </a:r>
            <a:endParaRPr/>
          </a:p>
        </p:txBody>
      </p:sp>
      <p:sp>
        <p:nvSpPr>
          <p:cNvPr id="83" name="PlaceHolder 5"/>
          <p:cNvSpPr>
            <a:spLocks noGrp="1"/>
          </p:cNvSpPr>
          <p:nvPr>
            <p:ph type="ftr"/>
          </p:nvPr>
        </p:nvSpPr>
        <p:spPr>
          <a:xfrm>
            <a:off x="3124080" y="6356520"/>
            <a:ext cx="2895120" cy="364680"/>
          </a:xfrm>
          <a:prstGeom prst="rect">
            <a:avLst/>
          </a:prstGeom>
        </p:spPr>
        <p:txBody>
          <a:bodyPr anchor="ctr"/>
          <a:p>
            <a:endParaRPr/>
          </a:p>
        </p:txBody>
      </p:sp>
      <p:sp>
        <p:nvSpPr>
          <p:cNvPr id="84" name="PlaceHolder 6"/>
          <p:cNvSpPr>
            <a:spLocks noGrp="1"/>
          </p:cNvSpPr>
          <p:nvPr>
            <p:ph type="sldNum"/>
          </p:nvPr>
        </p:nvSpPr>
        <p:spPr>
          <a:xfrm>
            <a:off x="6553080" y="6356520"/>
            <a:ext cx="2133360" cy="364680"/>
          </a:xfrm>
          <a:prstGeom prst="rect">
            <a:avLst/>
          </a:prstGeom>
        </p:spPr>
        <p:txBody>
          <a:bodyPr anchor="ctr"/>
          <a:p>
            <a:pPr algn="r">
              <a:lnSpc>
                <a:spcPct val="100000"/>
              </a:lnSpc>
            </a:pPr>
            <a:fld id="{09CB504C-6AA5-47A4-B037-E75D75BBD927}"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18"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19"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0"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1" name="PlaceHolder 5"/>
          <p:cNvSpPr>
            <a:spLocks noGrp="1"/>
          </p:cNvSpPr>
          <p:nvPr>
            <p:ph type="sldNum"/>
          </p:nvPr>
        </p:nvSpPr>
        <p:spPr>
          <a:xfrm>
            <a:off x="6555960" y="6247440"/>
            <a:ext cx="2130120" cy="473040"/>
          </a:xfrm>
          <a:prstGeom prst="rect">
            <a:avLst/>
          </a:prstGeom>
        </p:spPr>
        <p:txBody>
          <a:bodyPr bIns="0" lIns="0" rIns="0" tIns="0" wrap="none"/>
          <a:p>
            <a:pPr algn="r"/>
            <a:fld id="{44A3CE8C-01E3-4E76-8964-EFF902E0066E}"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9" name="Picture 2"/>
          <p:cNvPicPr/>
          <p:nvPr/>
        </p:nvPicPr>
        <p:blipFill>
          <a:blip r:embed="rId1"/>
          <a:stretch>
            <a:fillRect/>
          </a:stretch>
        </p:blipFill>
        <p:spPr>
          <a:xfrm>
            <a:off x="5114880" y="1901520"/>
            <a:ext cx="3647880" cy="3952440"/>
          </a:xfrm>
          <a:prstGeom prst="rect">
            <a:avLst/>
          </a:prstGeom>
        </p:spPr>
      </p:pic>
      <p:sp>
        <p:nvSpPr>
          <p:cNvPr id="160" name="TextShape 1"/>
          <p:cNvSpPr txBox="1"/>
          <p:nvPr/>
        </p:nvSpPr>
        <p:spPr>
          <a:xfrm>
            <a:off x="759960" y="1962000"/>
            <a:ext cx="7772040" cy="1469520"/>
          </a:xfrm>
          <a:prstGeom prst="rect">
            <a:avLst/>
          </a:prstGeom>
        </p:spPr>
        <p:txBody>
          <a:bodyPr anchor="ctr"/>
          <a:p>
            <a:pPr>
              <a:lnSpc>
                <a:spcPct val="100000"/>
              </a:lnSpc>
            </a:pPr>
            <a:r>
              <a:rPr b="1" lang="en-US" sz="4400">
                <a:solidFill>
                  <a:srgbClr val="004b97"/>
                </a:solidFill>
                <a:latin typeface="Calibri"/>
              </a:rPr>
              <a:t>Treinamento JAVA</a:t>
            </a:r>
            <a:endParaRPr/>
          </a:p>
        </p:txBody>
      </p:sp>
      <p:sp>
        <p:nvSpPr>
          <p:cNvPr id="161" name="TextShape 2"/>
          <p:cNvSpPr txBox="1"/>
          <p:nvPr/>
        </p:nvSpPr>
        <p:spPr>
          <a:xfrm>
            <a:off x="757800" y="3044520"/>
            <a:ext cx="6400440" cy="1752120"/>
          </a:xfrm>
          <a:prstGeom prst="rect">
            <a:avLst/>
          </a:prstGeom>
        </p:spPr>
        <p:txBody>
          <a:bodyPr/>
          <a:p>
            <a:pPr>
              <a:lnSpc>
                <a:spcPct val="100000"/>
              </a:lnSpc>
            </a:pPr>
            <a:r>
              <a:rPr b="1" lang="en-US" sz="3200">
                <a:solidFill>
                  <a:srgbClr val="558ed5"/>
                </a:solidFill>
                <a:latin typeface="Calibri"/>
              </a:rPr>
              <a:t>Módulo 02 - Análise de um Problema e Desenvolvimento </a:t>
            </a:r>
            <a:endParaRPr/>
          </a:p>
          <a:p>
            <a:pPr>
              <a:lnSpc>
                <a:spcPct val="100000"/>
              </a:lnSpc>
            </a:pPr>
            <a:r>
              <a:rPr b="1" lang="en-US" sz="3200">
                <a:solidFill>
                  <a:srgbClr val="558ed5"/>
                </a:solidFill>
                <a:latin typeface="Calibri"/>
              </a:rPr>
              <a:t>da Solução</a:t>
            </a:r>
            <a:endParaRPr/>
          </a:p>
        </p:txBody>
      </p:sp>
    </p:spTree>
  </p:cSld>
  <p:transition spd="slow">
    <p:push dir="d"/>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Os objetos tem basicamente duas pricipais características:</a:t>
            </a:r>
            <a:endParaRPr/>
          </a:p>
          <a:p>
            <a:pPr lvl="1">
              <a:lnSpc>
                <a:spcPct val="100000"/>
              </a:lnSpc>
              <a:buSzPct val="25000"/>
              <a:buFont typeface="StarSymbol"/>
              <a:buChar char=""/>
            </a:pPr>
            <a:r>
              <a:rPr lang="en-US" sz="2800">
                <a:solidFill>
                  <a:srgbClr val="004b97"/>
                </a:solidFill>
                <a:latin typeface="Calibri"/>
              </a:rPr>
              <a:t>Atributos/Propriedades</a:t>
            </a:r>
            <a:endParaRPr/>
          </a:p>
          <a:p>
            <a:pPr lvl="2">
              <a:lnSpc>
                <a:spcPct val="100000"/>
              </a:lnSpc>
              <a:buSzPct val="25000"/>
              <a:buFont typeface="StarSymbol"/>
              <a:buChar char=""/>
            </a:pPr>
            <a:r>
              <a:rPr lang="en-US" sz="2400">
                <a:solidFill>
                  <a:srgbClr val="004b97"/>
                </a:solidFill>
                <a:latin typeface="Calibri"/>
              </a:rPr>
              <a:t>Caracteristicas do objeto (cor, tamanho, preço)</a:t>
            </a:r>
            <a:endParaRPr/>
          </a:p>
          <a:p>
            <a:pPr lvl="1">
              <a:lnSpc>
                <a:spcPct val="100000"/>
              </a:lnSpc>
              <a:buSzPct val="25000"/>
              <a:buFont typeface="StarSymbol"/>
              <a:buChar char=""/>
            </a:pPr>
            <a:r>
              <a:rPr lang="en-US" sz="2800">
                <a:solidFill>
                  <a:srgbClr val="004b97"/>
                </a:solidFill>
                <a:latin typeface="Calibri"/>
              </a:rPr>
              <a:t>Operações/Ações</a:t>
            </a:r>
            <a:endParaRPr/>
          </a:p>
          <a:p>
            <a:pPr lvl="2">
              <a:lnSpc>
                <a:spcPct val="100000"/>
              </a:lnSpc>
              <a:buSzPct val="25000"/>
              <a:buFont typeface="StarSymbol"/>
              <a:buChar char=""/>
            </a:pPr>
            <a:r>
              <a:rPr lang="en-US" sz="2400">
                <a:solidFill>
                  <a:srgbClr val="004b97"/>
                </a:solidFill>
                <a:latin typeface="Calibri"/>
              </a:rPr>
              <a:t>O que os objetos podem fazer (para um cliente: fazer pedido, cancelar pedido)</a:t>
            </a:r>
            <a:endParaRPr/>
          </a:p>
        </p:txBody>
      </p:sp>
      <p:sp>
        <p:nvSpPr>
          <p:cNvPr id="178"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Características dos Objetos</a:t>
            </a:r>
            <a:endParaRPr/>
          </a:p>
        </p:txBody>
      </p:sp>
    </p:spTree>
  </p:cSld>
  <p:transition spd="slow">
    <p:push dir="d"/>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Agora nós temos que ver quais objetos usaremos para nosso produto</a:t>
            </a:r>
            <a:endParaRPr/>
          </a:p>
          <a:p>
            <a:pPr>
              <a:lnSpc>
                <a:spcPct val="100000"/>
              </a:lnSpc>
              <a:buFont typeface="Arial"/>
              <a:buChar char="•"/>
            </a:pPr>
            <a:r>
              <a:rPr lang="en-US" sz="3200">
                <a:solidFill>
                  <a:srgbClr val="004b97"/>
                </a:solidFill>
                <a:latin typeface="Calibri"/>
              </a:rPr>
              <a:t>Identificar os objetos - chamá-los de objetos candidatos.</a:t>
            </a:r>
            <a:endParaRPr/>
          </a:p>
          <a:p>
            <a:pPr>
              <a:lnSpc>
                <a:spcPct val="100000"/>
              </a:lnSpc>
              <a:buFont typeface="Arial"/>
              <a:buChar char="•"/>
            </a:pPr>
            <a:r>
              <a:rPr lang="en-US" sz="3200">
                <a:solidFill>
                  <a:srgbClr val="004b97"/>
                </a:solidFill>
                <a:latin typeface="Calibri"/>
              </a:rPr>
              <a:t>Determinar se eles são apropriados para a nossa solução ou não.</a:t>
            </a:r>
            <a:endParaRPr/>
          </a:p>
        </p:txBody>
      </p:sp>
      <p:sp>
        <p:nvSpPr>
          <p:cNvPr id="180"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Escolhendo Nossos Objetos</a:t>
            </a:r>
            <a:endParaRPr/>
          </a:p>
        </p:txBody>
      </p:sp>
    </p:spTree>
  </p:cSld>
  <p:transition spd="slow">
    <p:push dir="d"/>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Identificar objetos - Olhe para as coisas que têm características independentes como pedido e cliente. </a:t>
            </a:r>
            <a:endParaRPr/>
          </a:p>
          <a:p>
            <a:pPr lvl="1">
              <a:lnSpc>
                <a:spcPct val="100000"/>
              </a:lnSpc>
              <a:buSzPct val="25000"/>
              <a:buFont typeface="StarSymbol"/>
              <a:buChar char=""/>
            </a:pPr>
            <a:r>
              <a:rPr lang="en-US" sz="2800">
                <a:solidFill>
                  <a:srgbClr val="004b97"/>
                </a:solidFill>
                <a:latin typeface="Calibri"/>
              </a:rPr>
              <a:t>Entidades físicas, tais como camisas, geralmente são muito mais fáceis para escolher do que os objetos conceituais.</a:t>
            </a:r>
            <a:endParaRPr/>
          </a:p>
          <a:p>
            <a:pPr>
              <a:lnSpc>
                <a:spcPct val="100000"/>
              </a:lnSpc>
              <a:buFont typeface="Arial"/>
              <a:buChar char="•"/>
            </a:pPr>
            <a:r>
              <a:rPr lang="en-US" sz="3200">
                <a:solidFill>
                  <a:srgbClr val="004b97"/>
                </a:solidFill>
                <a:latin typeface="Calibri"/>
              </a:rPr>
              <a:t>Uma vez que eles são escolhidos, você tem que ver se esses objetos são relevantes para o nosso domínio do problema ou se eles estão dentro ou fora do escopo.</a:t>
            </a:r>
            <a:endParaRPr/>
          </a:p>
        </p:txBody>
      </p:sp>
      <p:sp>
        <p:nvSpPr>
          <p:cNvPr id="182"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Critérios adicionais para reconhecer objetos I</a:t>
            </a:r>
            <a:endParaRPr/>
          </a:p>
        </p:txBody>
      </p:sp>
    </p:spTree>
  </p:cSld>
  <p:transition spd="slow">
    <p:push dir="d"/>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Perguntas que podem ajudar:</a:t>
            </a:r>
            <a:endParaRPr/>
          </a:p>
          <a:p>
            <a:pPr lvl="1">
              <a:lnSpc>
                <a:spcPct val="100000"/>
              </a:lnSpc>
              <a:buSzPct val="25000"/>
              <a:buFont typeface="StarSymbol"/>
              <a:buChar char=""/>
            </a:pPr>
            <a:r>
              <a:rPr lang="en-US" sz="2800">
                <a:solidFill>
                  <a:srgbClr val="004b97"/>
                </a:solidFill>
                <a:latin typeface="Calibri"/>
              </a:rPr>
              <a:t>O objeto existe dentro do domínio do problema? (ex: camisa, parece que sim. Caminhão, não)</a:t>
            </a:r>
            <a:endParaRPr/>
          </a:p>
          <a:p>
            <a:pPr lvl="1">
              <a:lnSpc>
                <a:spcPct val="100000"/>
              </a:lnSpc>
              <a:buSzPct val="25000"/>
              <a:buFont typeface="StarSymbol"/>
              <a:buChar char=""/>
            </a:pPr>
            <a:r>
              <a:rPr lang="en-US" sz="2800">
                <a:solidFill>
                  <a:srgbClr val="004b97"/>
                </a:solidFill>
                <a:latin typeface="Calibri"/>
              </a:rPr>
              <a:t>O objeto é necessário para a solução ser completa? </a:t>
            </a:r>
            <a:endParaRPr/>
          </a:p>
          <a:p>
            <a:pPr lvl="1">
              <a:lnSpc>
                <a:spcPct val="100000"/>
              </a:lnSpc>
              <a:buSzPct val="25000"/>
              <a:buFont typeface="StarSymbol"/>
              <a:buChar char=""/>
            </a:pPr>
            <a:r>
              <a:rPr lang="en-US" sz="2800">
                <a:solidFill>
                  <a:srgbClr val="004b97"/>
                </a:solidFill>
                <a:latin typeface="Calibri"/>
              </a:rPr>
              <a:t>O objeto é necessário porque representa uma interação entre o usuário e o sistema? (ex: Pedido)</a:t>
            </a:r>
            <a:endParaRPr/>
          </a:p>
        </p:txBody>
      </p:sp>
      <p:sp>
        <p:nvSpPr>
          <p:cNvPr id="184"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Critérios adicionais para reconhecer objetos II</a:t>
            </a:r>
            <a:endParaRPr/>
          </a:p>
        </p:txBody>
      </p:sp>
    </p:spTree>
  </p:cSld>
  <p:transition spd="slow">
    <p:push dir="d"/>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5" name="Picture 2"/>
          <p:cNvPicPr/>
          <p:nvPr/>
        </p:nvPicPr>
        <p:blipFill>
          <a:blip r:embed="rId1"/>
          <a:stretch>
            <a:fillRect/>
          </a:stretch>
        </p:blipFill>
        <p:spPr>
          <a:xfrm>
            <a:off x="3906720" y="2133000"/>
            <a:ext cx="5057280" cy="3152520"/>
          </a:xfrm>
          <a:prstGeom prst="rect">
            <a:avLst/>
          </a:prstGeom>
        </p:spPr>
      </p:pic>
      <p:sp>
        <p:nvSpPr>
          <p:cNvPr id="186"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Assim, considerando os critérios especificados, os objetos possíveis no estudo de caso são:</a:t>
            </a:r>
            <a:endParaRPr/>
          </a:p>
          <a:p>
            <a:pPr lvl="1">
              <a:lnSpc>
                <a:spcPct val="100000"/>
              </a:lnSpc>
              <a:buSzPct val="25000"/>
              <a:buFont typeface="StarSymbol"/>
              <a:buChar char=""/>
            </a:pPr>
            <a:r>
              <a:rPr lang="en-US" sz="2800">
                <a:solidFill>
                  <a:srgbClr val="004b97"/>
                </a:solidFill>
                <a:latin typeface="Calibri"/>
              </a:rPr>
              <a:t>Camisa</a:t>
            </a:r>
            <a:endParaRPr/>
          </a:p>
          <a:p>
            <a:pPr lvl="1">
              <a:lnSpc>
                <a:spcPct val="100000"/>
              </a:lnSpc>
              <a:buSzPct val="25000"/>
              <a:buFont typeface="StarSymbol"/>
              <a:buChar char=""/>
            </a:pPr>
            <a:r>
              <a:rPr lang="en-US" sz="2800">
                <a:solidFill>
                  <a:srgbClr val="004b97"/>
                </a:solidFill>
                <a:latin typeface="Calibri"/>
              </a:rPr>
              <a:t>Pedido</a:t>
            </a:r>
            <a:endParaRPr/>
          </a:p>
          <a:p>
            <a:pPr lvl="1">
              <a:lnSpc>
                <a:spcPct val="100000"/>
              </a:lnSpc>
              <a:buSzPct val="25000"/>
              <a:buFont typeface="StarSymbol"/>
              <a:buChar char=""/>
            </a:pPr>
            <a:r>
              <a:rPr lang="en-US" sz="2800">
                <a:solidFill>
                  <a:srgbClr val="004b97"/>
                </a:solidFill>
                <a:latin typeface="Calibri"/>
              </a:rPr>
              <a:t>Cliente</a:t>
            </a:r>
            <a:endParaRPr/>
          </a:p>
          <a:p>
            <a:pPr lvl="1">
              <a:lnSpc>
                <a:spcPct val="100000"/>
              </a:lnSpc>
              <a:buSzPct val="25000"/>
              <a:buFont typeface="StarSymbol"/>
              <a:buChar char=""/>
            </a:pPr>
            <a:r>
              <a:rPr lang="en-US" sz="2800">
                <a:solidFill>
                  <a:srgbClr val="004b97"/>
                </a:solidFill>
                <a:latin typeface="Calibri"/>
              </a:rPr>
              <a:t>Forma de pagamento.</a:t>
            </a:r>
            <a:endParaRPr/>
          </a:p>
          <a:p>
            <a:pPr lvl="1">
              <a:lnSpc>
                <a:spcPct val="100000"/>
              </a:lnSpc>
              <a:buSzPct val="25000"/>
              <a:buFont typeface="StarSymbol"/>
              <a:buChar char=""/>
            </a:pPr>
            <a:r>
              <a:rPr lang="en-US" sz="2800">
                <a:solidFill>
                  <a:srgbClr val="004b97"/>
                </a:solidFill>
                <a:latin typeface="Calibri"/>
              </a:rPr>
              <a:t>Catálogo - manter o controle de todas as camisas para venda</a:t>
            </a:r>
            <a:endParaRPr/>
          </a:p>
        </p:txBody>
      </p:sp>
      <p:sp>
        <p:nvSpPr>
          <p:cNvPr id="187"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Critérios adicionais para reconhecer objetos III</a:t>
            </a:r>
            <a:endParaRPr/>
          </a:p>
        </p:txBody>
      </p:sp>
    </p:spTree>
  </p:cSld>
  <p:transition spd="slow">
    <p:push dir="d"/>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Possíveis atributos (características) e operações (ações):</a:t>
            </a:r>
            <a:endParaRPr/>
          </a:p>
        </p:txBody>
      </p:sp>
      <p:sp>
        <p:nvSpPr>
          <p:cNvPr id="189"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Identificar Atributos e Operações</a:t>
            </a:r>
            <a:endParaRPr/>
          </a:p>
        </p:txBody>
      </p:sp>
      <p:pic>
        <p:nvPicPr>
          <p:cNvPr descr="" id="190" name="Picture 2"/>
          <p:cNvPicPr/>
          <p:nvPr/>
        </p:nvPicPr>
        <p:blipFill>
          <a:blip r:embed="rId1"/>
          <a:stretch>
            <a:fillRect/>
          </a:stretch>
        </p:blipFill>
        <p:spPr>
          <a:xfrm>
            <a:off x="899640" y="2704680"/>
            <a:ext cx="7488360" cy="3100320"/>
          </a:xfrm>
          <a:prstGeom prst="rect">
            <a:avLst/>
          </a:prstGeom>
        </p:spPr>
      </p:pic>
    </p:spTree>
  </p:cSld>
  <p:transition spd="slow">
    <p:push dir="d"/>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1" name="Picture 2"/>
          <p:cNvPicPr/>
          <p:nvPr/>
        </p:nvPicPr>
        <p:blipFill>
          <a:blip r:embed="rId1"/>
          <a:stretch>
            <a:fillRect/>
          </a:stretch>
        </p:blipFill>
        <p:spPr>
          <a:xfrm>
            <a:off x="899640" y="1628640"/>
            <a:ext cx="7416360" cy="4536360"/>
          </a:xfrm>
          <a:prstGeom prst="rect">
            <a:avLst/>
          </a:prstGeom>
        </p:spPr>
      </p:pic>
      <p:sp>
        <p:nvSpPr>
          <p:cNvPr id="192"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Identificar Atributos e Operações</a:t>
            </a:r>
            <a:endParaRPr/>
          </a:p>
        </p:txBody>
      </p:sp>
      <p:sp>
        <p:nvSpPr>
          <p:cNvPr id="193" name="CustomShape 2"/>
          <p:cNvSpPr/>
          <p:nvPr/>
        </p:nvSpPr>
        <p:spPr>
          <a:xfrm>
            <a:off x="899640" y="4725000"/>
            <a:ext cx="5328360" cy="821160"/>
          </a:xfrm>
          <a:prstGeom prst="rect">
            <a:avLst/>
          </a:prstGeom>
        </p:spPr>
        <p:txBody>
          <a:bodyPr bIns="45000" lIns="90000" rIns="90000" tIns="45000"/>
          <a:p>
            <a:pPr>
              <a:lnSpc>
                <a:spcPct val="100000"/>
              </a:lnSpc>
            </a:pPr>
            <a:r>
              <a:rPr lang="en-US" sz="2400">
                <a:solidFill>
                  <a:srgbClr val="004b97"/>
                </a:solidFill>
                <a:latin typeface="Calibri"/>
              </a:rPr>
              <a:t>Diminuindo repetição / dados duplicados</a:t>
            </a:r>
            <a:endParaRPr/>
          </a:p>
        </p:txBody>
      </p:sp>
    </p:spTree>
  </p:cSld>
  <p:transition spd="slow">
    <p:push dir="d"/>
  </p:transition>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Nós identificamos os objetos, e também identificados a relação entre o objetos. Vamos colocar tudo junto:</a:t>
            </a:r>
            <a:endParaRPr/>
          </a:p>
          <a:p>
            <a:pPr lvl="1">
              <a:lnSpc>
                <a:spcPct val="100000"/>
              </a:lnSpc>
              <a:buSzPct val="25000"/>
              <a:buFont typeface="StarSymbol"/>
              <a:buChar char=""/>
            </a:pPr>
            <a:r>
              <a:rPr lang="en-US" sz="2800">
                <a:solidFill>
                  <a:srgbClr val="004b97"/>
                </a:solidFill>
                <a:latin typeface="Calibri"/>
              </a:rPr>
              <a:t>O objeto catálogo tem referência para objeto camisa, que se refere a todas as camisas no catálogo. Também as operações para adicionar / remover camisas.</a:t>
            </a:r>
            <a:endParaRPr/>
          </a:p>
          <a:p>
            <a:pPr lvl="1">
              <a:lnSpc>
                <a:spcPct val="100000"/>
              </a:lnSpc>
              <a:buSzPct val="25000"/>
              <a:buFont typeface="StarSymbol"/>
              <a:buChar char=""/>
            </a:pPr>
            <a:r>
              <a:rPr lang="en-US" sz="2800">
                <a:solidFill>
                  <a:srgbClr val="004b97"/>
                </a:solidFill>
                <a:latin typeface="Calibri"/>
              </a:rPr>
              <a:t>O objeto Pedido faz referência a todas as camisas em pedidas, e também se refere a um objeto de forma de pagamento que o cliente usa. Também inclui operações como adicionar / remover camisa, submeter e colocar pedido em espera</a:t>
            </a:r>
            <a:endParaRPr/>
          </a:p>
        </p:txBody>
      </p:sp>
      <p:sp>
        <p:nvSpPr>
          <p:cNvPr id="195"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Caso de Estudo: Solução</a:t>
            </a:r>
            <a:endParaRPr/>
          </a:p>
        </p:txBody>
      </p:sp>
    </p:spTree>
  </p:cSld>
  <p:transition spd="slow">
    <p:push dir="d"/>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Caso de Estudo: Solução</a:t>
            </a:r>
            <a:endParaRPr/>
          </a:p>
        </p:txBody>
      </p:sp>
      <p:pic>
        <p:nvPicPr>
          <p:cNvPr descr="" id="197" name="Picture 2"/>
          <p:cNvPicPr/>
          <p:nvPr/>
        </p:nvPicPr>
        <p:blipFill>
          <a:blip r:embed="rId1"/>
          <a:stretch>
            <a:fillRect/>
          </a:stretch>
        </p:blipFill>
        <p:spPr>
          <a:xfrm>
            <a:off x="683640" y="1412640"/>
            <a:ext cx="7773840" cy="4392000"/>
          </a:xfrm>
          <a:prstGeom prst="rect">
            <a:avLst/>
          </a:prstGeom>
        </p:spPr>
      </p:pic>
    </p:spTree>
  </p:cSld>
  <p:transition spd="slow">
    <p:push dir="d"/>
  </p:transition>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8" name="Picture 2"/>
          <p:cNvPicPr/>
          <p:nvPr/>
        </p:nvPicPr>
        <p:blipFill>
          <a:blip r:embed="rId1"/>
          <a:stretch>
            <a:fillRect/>
          </a:stretch>
        </p:blipFill>
        <p:spPr>
          <a:xfrm>
            <a:off x="1115640" y="3069000"/>
            <a:ext cx="7200360" cy="3132000"/>
          </a:xfrm>
          <a:prstGeom prst="rect">
            <a:avLst/>
          </a:prstGeom>
        </p:spPr>
      </p:pic>
      <p:sp>
        <p:nvSpPr>
          <p:cNvPr id="199" name="TextShape 1"/>
          <p:cNvSpPr txBox="1"/>
          <p:nvPr/>
        </p:nvSpPr>
        <p:spPr>
          <a:xfrm>
            <a:off x="457200" y="1484640"/>
            <a:ext cx="8229240" cy="4525560"/>
          </a:xfrm>
          <a:prstGeom prst="rect">
            <a:avLst/>
          </a:prstGeom>
        </p:spPr>
        <p:txBody>
          <a:bodyPr/>
          <a:p>
            <a:pPr>
              <a:lnSpc>
                <a:spcPct val="100000"/>
              </a:lnSpc>
              <a:buFont typeface="Arial"/>
              <a:buChar char="•"/>
            </a:pPr>
            <a:r>
              <a:rPr lang="en-US" sz="3200">
                <a:solidFill>
                  <a:srgbClr val="004b97"/>
                </a:solidFill>
                <a:latin typeface="Calibri"/>
              </a:rPr>
              <a:t>Com os objetos definidos , temos que projetar as classes. Mas o que são classes?</a:t>
            </a:r>
            <a:endParaRPr/>
          </a:p>
          <a:p>
            <a:pPr lvl="1">
              <a:lnSpc>
                <a:spcPct val="100000"/>
              </a:lnSpc>
              <a:buSzPct val="25000"/>
              <a:buFont typeface="StarSymbol"/>
              <a:buChar char=""/>
            </a:pPr>
            <a:r>
              <a:rPr lang="en-US" sz="2800">
                <a:solidFill>
                  <a:srgbClr val="004b97"/>
                </a:solidFill>
                <a:latin typeface="Calibri"/>
              </a:rPr>
              <a:t>Classes são uma espécie de planta-baixa.</a:t>
            </a:r>
            <a:r>
              <a:rPr lang="en-US" sz="2800">
                <a:solidFill>
                  <a:srgbClr val="004b97"/>
                </a:solidFill>
                <a:latin typeface="Calibri"/>
              </a:rPr>
              <a:t>
</a:t>
            </a:r>
            <a:endParaRPr/>
          </a:p>
        </p:txBody>
      </p:sp>
      <p:sp>
        <p:nvSpPr>
          <p:cNvPr id="200"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Projetando Classes</a:t>
            </a:r>
            <a:endParaRPr/>
          </a:p>
        </p:txBody>
      </p:sp>
    </p:spTree>
  </p:cSld>
  <p:transition spd="slow">
    <p:push dir="d"/>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Análise Orientada a Objetos</a:t>
            </a:r>
            <a:endParaRPr/>
          </a:p>
        </p:txBody>
      </p:sp>
      <p:sp>
        <p:nvSpPr>
          <p:cNvPr id="16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Primeiro passo: entender o domínio da aplicação</a:t>
            </a:r>
            <a:endParaRPr/>
          </a:p>
          <a:p>
            <a:pPr>
              <a:lnSpc>
                <a:spcPct val="100000"/>
              </a:lnSpc>
              <a:buFont typeface="Arial"/>
              <a:buChar char="•"/>
            </a:pPr>
            <a:r>
              <a:rPr lang="en-US" sz="3200">
                <a:solidFill>
                  <a:srgbClr val="004b97"/>
                </a:solidFill>
                <a:latin typeface="Calibri"/>
              </a:rPr>
              <a:t>O domínio da aplicação será, provavelmente:</a:t>
            </a:r>
            <a:endParaRPr/>
          </a:p>
          <a:p>
            <a:pPr lvl="1">
              <a:lnSpc>
                <a:spcPct val="100000"/>
              </a:lnSpc>
              <a:buSzPct val="25000"/>
              <a:buFont typeface="StarSymbol"/>
              <a:buChar char=""/>
            </a:pPr>
            <a:r>
              <a:rPr lang="en-US" sz="2800">
                <a:solidFill>
                  <a:srgbClr val="004b97"/>
                </a:solidFill>
                <a:latin typeface="Calibri"/>
              </a:rPr>
              <a:t>O negócio para o qual você quer solucionar um problema.</a:t>
            </a:r>
            <a:endParaRPr/>
          </a:p>
          <a:p>
            <a:pPr lvl="1">
              <a:lnSpc>
                <a:spcPct val="100000"/>
              </a:lnSpc>
              <a:buSzPct val="25000"/>
              <a:buFont typeface="StarSymbol"/>
              <a:buChar char=""/>
            </a:pPr>
            <a:r>
              <a:rPr lang="en-US" sz="2800">
                <a:solidFill>
                  <a:srgbClr val="004b97"/>
                </a:solidFill>
                <a:latin typeface="Calibri"/>
              </a:rPr>
              <a:t>A área para qual se quer criar um novo produto</a:t>
            </a:r>
            <a:endParaRPr/>
          </a:p>
          <a:p>
            <a:endParaRPr/>
          </a:p>
        </p:txBody>
      </p:sp>
    </p:spTree>
  </p:cSld>
  <p:transition spd="slow">
    <p:push dir="d"/>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Projetando Classes</a:t>
            </a:r>
            <a:endParaRPr/>
          </a:p>
        </p:txBody>
      </p:sp>
      <p:pic>
        <p:nvPicPr>
          <p:cNvPr descr="" id="202" name="Picture 4"/>
          <p:cNvPicPr/>
          <p:nvPr/>
        </p:nvPicPr>
        <p:blipFill>
          <a:blip r:embed="rId1"/>
          <a:stretch>
            <a:fillRect/>
          </a:stretch>
        </p:blipFill>
        <p:spPr>
          <a:xfrm>
            <a:off x="827640" y="4222080"/>
            <a:ext cx="6912360" cy="1872000"/>
          </a:xfrm>
          <a:prstGeom prst="rect">
            <a:avLst/>
          </a:prstGeom>
        </p:spPr>
      </p:pic>
      <p:pic>
        <p:nvPicPr>
          <p:cNvPr descr="" id="203" name="Picture 7"/>
          <p:cNvPicPr/>
          <p:nvPr/>
        </p:nvPicPr>
        <p:blipFill>
          <a:blip r:embed="rId2"/>
          <a:stretch>
            <a:fillRect/>
          </a:stretch>
        </p:blipFill>
        <p:spPr>
          <a:xfrm>
            <a:off x="1263600" y="1196640"/>
            <a:ext cx="6474960" cy="2781000"/>
          </a:xfrm>
          <a:prstGeom prst="rect">
            <a:avLst/>
          </a:prstGeom>
        </p:spPr>
      </p:pic>
      <p:sp>
        <p:nvSpPr>
          <p:cNvPr id="204" name="CustomShape 2"/>
          <p:cNvSpPr/>
          <p:nvPr/>
        </p:nvSpPr>
        <p:spPr>
          <a:xfrm>
            <a:off x="2195640" y="2133000"/>
            <a:ext cx="2736000" cy="2448000"/>
          </a:xfrm>
          <a:prstGeom prst="straightConnector1">
            <a:avLst/>
          </a:prstGeom>
          <a:ln w="76320">
            <a:solidFill>
              <a:srgbClr val="c0504d"/>
            </a:solidFill>
            <a:round/>
            <a:tailEnd len="med" type="triangle" w="med"/>
          </a:ln>
        </p:spPr>
      </p:sp>
    </p:spTree>
  </p:cSld>
  <p:transition spd="slow">
    <p:push dir="d"/>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4" name="Picture 2"/>
          <p:cNvPicPr/>
          <p:nvPr/>
        </p:nvPicPr>
        <p:blipFill>
          <a:blip r:embed="rId1"/>
          <a:stretch>
            <a:fillRect/>
          </a:stretch>
        </p:blipFill>
        <p:spPr>
          <a:xfrm>
            <a:off x="3780000" y="204120"/>
            <a:ext cx="5363640" cy="1352160"/>
          </a:xfrm>
          <a:prstGeom prst="rect">
            <a:avLst/>
          </a:prstGeom>
        </p:spPr>
      </p:pic>
      <p:sp>
        <p:nvSpPr>
          <p:cNvPr id="165"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Caso de Estudo</a:t>
            </a:r>
            <a:endParaRPr/>
          </a:p>
        </p:txBody>
      </p:sp>
      <p:sp>
        <p:nvSpPr>
          <p:cNvPr id="166"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Uma empresa chamada </a:t>
            </a:r>
            <a:r>
              <a:rPr i="1" lang="en-US" sz="3200">
                <a:solidFill>
                  <a:srgbClr val="004b97"/>
                </a:solidFill>
                <a:latin typeface="Calibri"/>
              </a:rPr>
              <a:t>Direct Clothing</a:t>
            </a:r>
            <a:r>
              <a:rPr lang="en-US" sz="3200">
                <a:solidFill>
                  <a:srgbClr val="004b97"/>
                </a:solidFill>
                <a:latin typeface="Calibri"/>
              </a:rPr>
              <a:t> vende camisas do seu catálogo. Nós temos que desenvolver um produto para essa empresa. Mas inicialmente nós temos que entender algumas coisas sobre suas camisas</a:t>
            </a:r>
            <a:r>
              <a:rPr lang="en-US" sz="3200">
                <a:solidFill>
                  <a:srgbClr val="004b97"/>
                </a:solidFill>
                <a:latin typeface="Calibri"/>
              </a:rPr>
              <a:t>
</a:t>
            </a:r>
            <a:r>
              <a:rPr lang="en-US" sz="3200">
                <a:solidFill>
                  <a:srgbClr val="004b97"/>
                </a:solidFill>
                <a:latin typeface="Calibri"/>
              </a:rPr>
              <a:t>Ex:</a:t>
            </a:r>
            <a:endParaRPr/>
          </a:p>
          <a:p>
            <a:pPr lvl="1">
              <a:lnSpc>
                <a:spcPct val="100000"/>
              </a:lnSpc>
              <a:buSzPct val="25000"/>
              <a:buFont typeface="StarSymbol"/>
              <a:buChar char=""/>
            </a:pPr>
            <a:r>
              <a:rPr lang="en-US" sz="2800">
                <a:solidFill>
                  <a:srgbClr val="004b97"/>
                </a:solidFill>
                <a:latin typeface="Calibri"/>
              </a:rPr>
              <a:t>Cada camisa tem um identificador único (ID) – código de barras</a:t>
            </a:r>
            <a:endParaRPr/>
          </a:p>
          <a:p>
            <a:pPr lvl="1">
              <a:lnSpc>
                <a:spcPct val="100000"/>
              </a:lnSpc>
              <a:buSzPct val="25000"/>
              <a:buFont typeface="StarSymbol"/>
              <a:buChar char=""/>
            </a:pPr>
            <a:r>
              <a:rPr lang="en-US" sz="2800">
                <a:solidFill>
                  <a:srgbClr val="004b97"/>
                </a:solidFill>
                <a:latin typeface="Calibri"/>
              </a:rPr>
              <a:t>Uma ou mais cores – Azul, verde etc</a:t>
            </a:r>
            <a:endParaRPr/>
          </a:p>
          <a:p>
            <a:pPr lvl="1">
              <a:lnSpc>
                <a:spcPct val="100000"/>
              </a:lnSpc>
              <a:buSzPct val="25000"/>
              <a:buFont typeface="StarSymbol"/>
              <a:buChar char=""/>
            </a:pPr>
            <a:r>
              <a:rPr lang="en-US" sz="2800">
                <a:solidFill>
                  <a:srgbClr val="004b97"/>
                </a:solidFill>
                <a:latin typeface="Calibri"/>
              </a:rPr>
              <a:t>Um ou mais tamanhos</a:t>
            </a:r>
            <a:endParaRPr/>
          </a:p>
          <a:p>
            <a:pPr lvl="1">
              <a:lnSpc>
                <a:spcPct val="100000"/>
              </a:lnSpc>
              <a:buSzPct val="25000"/>
              <a:buFont typeface="StarSymbol"/>
              <a:buChar char=""/>
            </a:pPr>
            <a:r>
              <a:rPr lang="en-US" sz="2800">
                <a:solidFill>
                  <a:srgbClr val="004b97"/>
                </a:solidFill>
                <a:latin typeface="Calibri"/>
              </a:rPr>
              <a:t>Tem uma descrição– tipo de material, estilo etc</a:t>
            </a:r>
            <a:endParaRPr/>
          </a:p>
          <a:p>
            <a:pPr lvl="1">
              <a:lnSpc>
                <a:spcPct val="100000"/>
              </a:lnSpc>
              <a:buSzPct val="25000"/>
              <a:buFont typeface="StarSymbol"/>
              <a:buChar char=""/>
            </a:pPr>
            <a:r>
              <a:rPr lang="en-US" sz="2800">
                <a:solidFill>
                  <a:srgbClr val="004b97"/>
                </a:solidFill>
                <a:latin typeface="Calibri"/>
              </a:rPr>
              <a:t>Preço</a:t>
            </a:r>
            <a:endParaRPr/>
          </a:p>
          <a:p>
            <a:pPr lvl="1">
              <a:lnSpc>
                <a:spcPct val="100000"/>
              </a:lnSpc>
              <a:buSzPct val="25000"/>
              <a:buFont typeface="StarSymbol"/>
              <a:buChar char=""/>
            </a:pPr>
            <a:r>
              <a:rPr lang="en-US" sz="2800">
                <a:solidFill>
                  <a:srgbClr val="004b97"/>
                </a:solidFill>
                <a:latin typeface="Calibri"/>
              </a:rPr>
              <a:t>Eles aceitam cheques &amp; cartões de crédito.</a:t>
            </a:r>
            <a:endParaRPr/>
          </a:p>
          <a:p>
            <a:pPr>
              <a:lnSpc>
                <a:spcPct val="100000"/>
              </a:lnSpc>
            </a:pPr>
            <a:endParaRPr/>
          </a:p>
        </p:txBody>
      </p:sp>
    </p:spTree>
  </p:cSld>
  <p:transition spd="slow">
    <p:push dir="d"/>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Caso de Estudo</a:t>
            </a:r>
            <a:endParaRPr/>
          </a:p>
        </p:txBody>
      </p:sp>
      <p:sp>
        <p:nvSpPr>
          <p:cNvPr id="16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Sistema Atual</a:t>
            </a:r>
            <a:endParaRPr/>
          </a:p>
          <a:p>
            <a:pPr lvl="1">
              <a:lnSpc>
                <a:spcPct val="100000"/>
              </a:lnSpc>
              <a:buSzPct val="25000"/>
              <a:buFont typeface="StarSymbol"/>
              <a:buChar char=""/>
            </a:pPr>
            <a:r>
              <a:rPr lang="en-US" sz="2800">
                <a:solidFill>
                  <a:srgbClr val="004b97"/>
                </a:solidFill>
                <a:latin typeface="Calibri"/>
              </a:rPr>
              <a:t>Durante o estágio de análise, você também tem que aprender sobre o sistema atual, se existir um. Nessa caso, existem 2 modos de um cliente fazer seus pedidos:</a:t>
            </a:r>
            <a:endParaRPr/>
          </a:p>
          <a:p>
            <a:pPr lvl="2">
              <a:lnSpc>
                <a:spcPct val="100000"/>
              </a:lnSpc>
              <a:buSzPct val="25000"/>
              <a:buFont typeface="StarSymbol"/>
              <a:buChar char=""/>
            </a:pPr>
            <a:r>
              <a:rPr lang="en-US" sz="2400">
                <a:solidFill>
                  <a:srgbClr val="004b97"/>
                </a:solidFill>
                <a:latin typeface="Calibri"/>
              </a:rPr>
              <a:t>Através de uma central de atendimento ao cliente pelo telefone.</a:t>
            </a:r>
            <a:endParaRPr/>
          </a:p>
          <a:p>
            <a:pPr lvl="2">
              <a:lnSpc>
                <a:spcPct val="100000"/>
              </a:lnSpc>
              <a:buSzPct val="25000"/>
              <a:buFont typeface="StarSymbol"/>
              <a:buChar char=""/>
            </a:pPr>
            <a:r>
              <a:rPr lang="en-US" sz="2400">
                <a:solidFill>
                  <a:srgbClr val="004b97"/>
                </a:solidFill>
                <a:latin typeface="Calibri"/>
              </a:rPr>
              <a:t>Por email ou fax.</a:t>
            </a:r>
            <a:endParaRPr/>
          </a:p>
        </p:txBody>
      </p:sp>
    </p:spTree>
  </p:cSld>
  <p:transition spd="slow">
    <p:push dir="d"/>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Caso de Estudo</a:t>
            </a:r>
            <a:endParaRPr/>
          </a:p>
        </p:txBody>
      </p:sp>
      <p:sp>
        <p:nvSpPr>
          <p:cNvPr id="17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O Sistema Proposto</a:t>
            </a:r>
            <a:endParaRPr/>
          </a:p>
          <a:p>
            <a:pPr lvl="1">
              <a:lnSpc>
                <a:spcPct val="100000"/>
              </a:lnSpc>
              <a:buSzPct val="25000"/>
              <a:buFont typeface="StarSymbol"/>
              <a:buChar char=""/>
            </a:pPr>
            <a:r>
              <a:rPr lang="en-US" sz="2800">
                <a:solidFill>
                  <a:srgbClr val="004b97"/>
                </a:solidFill>
                <a:latin typeface="Calibri"/>
              </a:rPr>
              <a:t>A </a:t>
            </a:r>
            <a:r>
              <a:rPr i="1" lang="en-US" sz="2800">
                <a:solidFill>
                  <a:srgbClr val="004b97"/>
                </a:solidFill>
                <a:latin typeface="Calibri"/>
              </a:rPr>
              <a:t>Direct Clothing </a:t>
            </a:r>
            <a:r>
              <a:rPr lang="en-US" sz="2800">
                <a:solidFill>
                  <a:srgbClr val="004b97"/>
                </a:solidFill>
                <a:latin typeface="Calibri"/>
              </a:rPr>
              <a:t>deseja permitir ao cliente fazer pedidos pela internet</a:t>
            </a:r>
            <a:endParaRPr/>
          </a:p>
          <a:p>
            <a:pPr lvl="1">
              <a:lnSpc>
                <a:spcPct val="100000"/>
              </a:lnSpc>
              <a:buSzPct val="25000"/>
              <a:buFont typeface="StarSymbol"/>
              <a:buChar char=""/>
            </a:pPr>
            <a:r>
              <a:rPr lang="en-US" sz="2800">
                <a:solidFill>
                  <a:srgbClr val="004b97"/>
                </a:solidFill>
                <a:latin typeface="Calibri"/>
              </a:rPr>
              <a:t>Quando um cliente faz um pedido, a disponibilidade dos itens é verificada, se houver disponibilidade o pedido é encaminhado para o armazém  e liberado,  senão tiver disponível ele entra em espera até ficar disponível.</a:t>
            </a:r>
            <a:endParaRPr/>
          </a:p>
          <a:p>
            <a:pPr>
              <a:lnSpc>
                <a:spcPct val="100000"/>
              </a:lnSpc>
            </a:pPr>
            <a:endParaRPr/>
          </a:p>
        </p:txBody>
      </p:sp>
    </p:spTree>
  </p:cSld>
  <p:transition spd="slow">
    <p:push dir="d"/>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1" name="Picture 2"/>
          <p:cNvPicPr/>
          <p:nvPr/>
        </p:nvPicPr>
        <p:blipFill>
          <a:blip r:embed="rId1"/>
          <a:stretch>
            <a:fillRect/>
          </a:stretch>
        </p:blipFill>
        <p:spPr>
          <a:xfrm>
            <a:off x="539640" y="1556640"/>
            <a:ext cx="8136720" cy="3525480"/>
          </a:xfrm>
          <a:prstGeom prst="rect">
            <a:avLst/>
          </a:prstGeom>
        </p:spPr>
      </p:pic>
    </p:spTree>
  </p:cSld>
  <p:transition spd="slow">
    <p:push dir="d"/>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O domínio do problema refere-se o escopo do problema que você se propôs a resolver</a:t>
            </a:r>
            <a:endParaRPr/>
          </a:p>
          <a:p>
            <a:pPr>
              <a:lnSpc>
                <a:spcPct val="100000"/>
              </a:lnSpc>
              <a:buFont typeface="Arial"/>
              <a:buChar char="•"/>
            </a:pPr>
            <a:r>
              <a:rPr lang="en-US" sz="3200">
                <a:solidFill>
                  <a:srgbClr val="004b97"/>
                </a:solidFill>
                <a:latin typeface="Calibri"/>
              </a:rPr>
              <a:t>Descrever, brevemente,  o que você quer resolver, por exemplo:</a:t>
            </a:r>
            <a:endParaRPr/>
          </a:p>
          <a:p>
            <a:pPr lvl="1">
              <a:lnSpc>
                <a:spcPct val="100000"/>
              </a:lnSpc>
              <a:buSzPct val="25000"/>
              <a:buFont typeface="StarSymbol"/>
              <a:buChar char=""/>
            </a:pPr>
            <a:r>
              <a:rPr i="1" lang="en-US" sz="2800">
                <a:solidFill>
                  <a:srgbClr val="004b97"/>
                </a:solidFill>
                <a:latin typeface="Calibri"/>
              </a:rPr>
              <a:t>“</a:t>
            </a:r>
            <a:r>
              <a:rPr i="1" lang="en-US" sz="2800">
                <a:solidFill>
                  <a:srgbClr val="004b97"/>
                </a:solidFill>
                <a:latin typeface="Calibri"/>
              </a:rPr>
              <a:t>Criar um sistema de pedidos que permita aos clientes pedir pela internet.”</a:t>
            </a:r>
            <a:endParaRPr/>
          </a:p>
          <a:p>
            <a:pPr>
              <a:lnSpc>
                <a:spcPct val="100000"/>
              </a:lnSpc>
              <a:buFont typeface="Arial"/>
              <a:buChar char="•"/>
            </a:pPr>
            <a:r>
              <a:rPr lang="en-US" sz="3200">
                <a:solidFill>
                  <a:srgbClr val="004b97"/>
                </a:solidFill>
                <a:latin typeface="Calibri"/>
              </a:rPr>
              <a:t>Na análise o mais importante é identificar o domínio do nosso problema e o escopo que queremos resolver.</a:t>
            </a:r>
            <a:endParaRPr/>
          </a:p>
        </p:txBody>
      </p:sp>
      <p:sp>
        <p:nvSpPr>
          <p:cNvPr id="173"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Identificando o Domínio do Problema</a:t>
            </a:r>
            <a:endParaRPr/>
          </a:p>
        </p:txBody>
      </p:sp>
    </p:spTree>
  </p:cSld>
  <p:transition spd="slow">
    <p:push dir="d"/>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4" name="Picture 2"/>
          <p:cNvPicPr/>
          <p:nvPr/>
        </p:nvPicPr>
        <p:blipFill>
          <a:blip r:embed="rId1"/>
          <a:stretch>
            <a:fillRect/>
          </a:stretch>
        </p:blipFill>
        <p:spPr>
          <a:xfrm>
            <a:off x="971640" y="1340640"/>
            <a:ext cx="7416360" cy="3868920"/>
          </a:xfrm>
          <a:prstGeom prst="rect">
            <a:avLst/>
          </a:prstGeom>
        </p:spPr>
      </p:pic>
    </p:spTree>
  </p:cSld>
  <p:transition spd="slow">
    <p:push dir="d"/>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Os objetos podem ser de dois tipos:</a:t>
            </a:r>
            <a:endParaRPr/>
          </a:p>
          <a:p>
            <a:pPr lvl="1">
              <a:lnSpc>
                <a:spcPct val="100000"/>
              </a:lnSpc>
              <a:buSzPct val="25000"/>
              <a:buFont typeface="StarSymbol"/>
              <a:buChar char=""/>
            </a:pPr>
            <a:r>
              <a:rPr lang="en-US" sz="2800">
                <a:solidFill>
                  <a:srgbClr val="004b97"/>
                </a:solidFill>
                <a:latin typeface="Calibri"/>
              </a:rPr>
              <a:t>Físicos (ex: camisa, cliente)</a:t>
            </a:r>
            <a:endParaRPr/>
          </a:p>
          <a:p>
            <a:pPr lvl="1">
              <a:lnSpc>
                <a:spcPct val="100000"/>
              </a:lnSpc>
              <a:buSzPct val="25000"/>
              <a:buFont typeface="StarSymbol"/>
              <a:buChar char=""/>
            </a:pPr>
            <a:r>
              <a:rPr lang="en-US" sz="2800">
                <a:solidFill>
                  <a:srgbClr val="004b97"/>
                </a:solidFill>
                <a:latin typeface="Calibri"/>
              </a:rPr>
              <a:t>Conceituais (ex: conta, pedido)</a:t>
            </a:r>
            <a:endParaRPr/>
          </a:p>
          <a:p>
            <a:pPr>
              <a:lnSpc>
                <a:spcPct val="100000"/>
              </a:lnSpc>
              <a:buFont typeface="Arial"/>
              <a:buChar char="•"/>
            </a:pPr>
            <a:r>
              <a:rPr lang="en-US" sz="3200">
                <a:solidFill>
                  <a:srgbClr val="004b97"/>
                </a:solidFill>
                <a:latin typeface="Calibri"/>
              </a:rPr>
              <a:t>Para determinar as características dos nossos objetos devemos levar em consideração o escopo do produto e o domíno do problema. Nem mais, nem menos!</a:t>
            </a:r>
            <a:endParaRPr/>
          </a:p>
        </p:txBody>
      </p:sp>
      <p:sp>
        <p:nvSpPr>
          <p:cNvPr id="176"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Identificando Objetos</a:t>
            </a:r>
            <a:endParaRPr/>
          </a:p>
        </p:txBody>
      </p:sp>
    </p:spTree>
  </p:cSld>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