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4.jpeg" ContentType="image/jpeg"/>
  <Override PartName="/ppt/media/image8.png" ContentType="image/png"/>
  <Override PartName="/ppt/media/image1.jpeg" ContentType="image/jpeg"/>
  <Override PartName="/ppt/media/image13.png" ContentType="image/png"/>
  <Override PartName="/ppt/media/image14.gif" ContentType="image/gif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160" y="3681360"/>
            <a:ext cx="2378160" cy="1896840"/>
          </a:xfrm>
          <a:prstGeom prst="rect">
            <a:avLst/>
          </a:prstGeom>
          <a:ln>
            <a:noFill/>
          </a:ln>
        </p:spPr>
      </p:pic>
      <p:pic>
        <p:nvPicPr>
          <p:cNvPr descr="" id="3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840" y="3681360"/>
            <a:ext cx="237816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160" y="3681360"/>
            <a:ext cx="2378160" cy="1896840"/>
          </a:xfrm>
          <a:prstGeom prst="rect">
            <a:avLst/>
          </a:prstGeom>
          <a:ln>
            <a:noFill/>
          </a:ln>
        </p:spPr>
      </p:pic>
      <p:pic>
        <p:nvPicPr>
          <p:cNvPr descr="" id="8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840" y="3681360"/>
            <a:ext cx="237816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1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160" y="3681360"/>
            <a:ext cx="2378160" cy="1896840"/>
          </a:xfrm>
          <a:prstGeom prst="rect">
            <a:avLst/>
          </a:prstGeom>
          <a:ln>
            <a:noFill/>
          </a:ln>
        </p:spPr>
      </p:pic>
      <p:pic>
        <p:nvPicPr>
          <p:cNvPr descr="" id="12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840" y="3681360"/>
            <a:ext cx="237816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4400">
                <a:solidFill>
                  <a:srgbClr val="004b97"/>
                </a:solidFill>
                <a:latin typeface="Calibri"/>
              </a:rPr>
              <a:t>Click to edit the title text formatClique para editar o título mestre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" sz="1200">
                <a:solidFill>
                  <a:srgbClr val="8b8b8b"/>
                </a:solidFill>
                <a:latin typeface="Calibri"/>
              </a:rPr>
              <a:t>4/3/14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52E6F52-C5C0-4012-B67C-F4206F9B5DCB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descr="" id="41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114880" y="1901520"/>
            <a:ext cx="3647880" cy="39524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5004000" y="2205000"/>
            <a:ext cx="3960000" cy="40320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Seventh Outline LevelClique para editar o texto mestre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4b97"/>
                </a:solidFill>
                <a:latin typeface="Calibri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4b97"/>
                </a:solidFill>
                <a:latin typeface="Calibri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 sz="2000">
                <a:solidFill>
                  <a:srgbClr val="004b97"/>
                </a:solidFill>
                <a:latin typeface="Calibri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 sz="2000">
                <a:solidFill>
                  <a:srgbClr val="004b97"/>
                </a:solidFill>
                <a:latin typeface="Calibri"/>
              </a:rPr>
              <a:t>Quinto nível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4400">
                <a:solidFill>
                  <a:srgbClr val="004b97"/>
                </a:solidFill>
                <a:latin typeface="Calibri"/>
              </a:rPr>
              <a:t>Click to edit the title text formatClique para editar o título mestre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" sz="1200">
                <a:solidFill>
                  <a:srgbClr val="8b8b8b"/>
                </a:solidFill>
                <a:latin typeface="Calibri"/>
              </a:rPr>
              <a:t>4/3/14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115B547-BFFC-42D5-9F01-FC22B4925362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"/>
              <a:t>Click to edit the title text format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"/>
              <a:t>Seventh Outline Level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"/>
              <a:t>&lt;date/time&gt;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"/>
              <a:t>&lt;footer&gt;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A293E5E2-2C7C-41FB-A4E0-0E8010C7FA26}" type="slidenum">
              <a:rPr lang="e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114880" y="1901520"/>
            <a:ext cx="3647880" cy="3952440"/>
          </a:xfrm>
          <a:prstGeom prst="rect">
            <a:avLst/>
          </a:prstGeom>
          <a:ln>
            <a:noFill/>
          </a:ln>
        </p:spPr>
      </p:pic>
      <p:sp>
        <p:nvSpPr>
          <p:cNvPr id="12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Treinamento JAVA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755640" y="3468240"/>
            <a:ext cx="5544360" cy="176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" sz="4000">
                <a:solidFill>
                  <a:srgbClr val="558ed5"/>
                </a:solidFill>
                <a:latin typeface="Calibri"/>
              </a:rPr>
              <a:t>Modulo 05 - Criando e Usando Objetos</a:t>
            </a:r>
            <a:endParaRPr/>
          </a:p>
        </p:txBody>
      </p:sp>
    </p:spTree>
  </p:cSld>
  <p:transition spd="slow">
    <p:push dir="d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Existem duas maneiras de criar uma string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Através do operador </a:t>
            </a:r>
            <a:r>
              <a:rPr b="1" lang="en" sz="2800">
                <a:solidFill>
                  <a:srgbClr val="004b97"/>
                </a:solidFill>
                <a:latin typeface="Consolas"/>
              </a:rPr>
              <a:t>new</a:t>
            </a:r>
            <a:endParaRPr/>
          </a:p>
          <a:p>
            <a:r>
              <a:rPr lang="en" sz="2000">
                <a:solidFill>
                  <a:srgbClr val="000000"/>
                </a:solidFill>
                <a:latin typeface="Courier New"/>
              </a:rPr>
              <a:t>String myName = </a:t>
            </a:r>
            <a:r>
              <a:rPr b="1" lang="en" sz="2000">
                <a:solidFill>
                  <a:srgbClr val="7f0055"/>
                </a:solidFill>
                <a:latin typeface="Courier New"/>
              </a:rPr>
              <a:t>new</a:t>
            </a:r>
            <a:r>
              <a:rPr b="1" lang="en" sz="2000">
                <a:solidFill>
                  <a:srgbClr val="000000"/>
                </a:solidFill>
                <a:latin typeface="Courier New"/>
              </a:rPr>
              <a:t> String(</a:t>
            </a:r>
            <a:r>
              <a:rPr b="1" lang="en" sz="2000">
                <a:solidFill>
                  <a:srgbClr val="2a00ff"/>
                </a:solidFill>
                <a:latin typeface="Courier New"/>
              </a:rPr>
              <a:t>"Fred Smith"</a:t>
            </a:r>
            <a:r>
              <a:rPr b="1" lang="en" sz="2000">
                <a:solidFill>
                  <a:srgbClr val="000000"/>
                </a:solidFill>
                <a:latin typeface="Courier New"/>
              </a:rPr>
              <a:t>);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Declarando os valores literais limitados por </a:t>
            </a:r>
            <a:r>
              <a:rPr b="1" i="1" lang="en" sz="2800">
                <a:solidFill>
                  <a:srgbClr val="004b97"/>
                </a:solidFill>
                <a:latin typeface="Calibri"/>
              </a:rPr>
              <a:t>“aspas duplas”</a:t>
            </a:r>
            <a:endParaRPr/>
          </a:p>
          <a:p>
            <a:r>
              <a:rPr lang="en" sz="2000">
                <a:solidFill>
                  <a:srgbClr val="000000"/>
                </a:solidFill>
                <a:latin typeface="Courier New"/>
              </a:rPr>
              <a:t>String myName = </a:t>
            </a:r>
            <a:r>
              <a:rPr lang="en" sz="2000">
                <a:solidFill>
                  <a:srgbClr val="2a00ff"/>
                </a:solidFill>
                <a:latin typeface="Courier New"/>
              </a:rPr>
              <a:t>"Fred Smith"</a:t>
            </a:r>
            <a:r>
              <a:rPr lang="en" sz="2000">
                <a:solidFill>
                  <a:srgbClr val="000000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Strings são tipos por referência, no entanto são imutáveis</a:t>
            </a:r>
            <a:endParaRPr/>
          </a:p>
          <a:p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Usando a Classe String</a:t>
            </a:r>
            <a:endParaRPr/>
          </a:p>
        </p:txBody>
      </p:sp>
    </p:spTree>
  </p:cSld>
  <p:transition spd="slow">
    <p:push dir="d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Comportamento das Strings em Memória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2555640" y="2025720"/>
            <a:ext cx="3744000" cy="131436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urier New"/>
                <a:ea typeface="Calibri"/>
              </a:rPr>
              <a:t>String s1 = </a:t>
            </a:r>
            <a:r>
              <a:rPr lang="en" sz="1400">
                <a:solidFill>
                  <a:srgbClr val="2a00ff"/>
                </a:solidFill>
                <a:latin typeface="Courier New"/>
                <a:ea typeface="Calibri"/>
              </a:rPr>
              <a:t>"Hello"</a:t>
            </a:r>
            <a:r>
              <a:rPr lang="en" sz="1400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urier New"/>
                <a:ea typeface="Calibri"/>
              </a:rPr>
              <a:t>String s2 = </a:t>
            </a:r>
            <a:r>
              <a:rPr lang="en" sz="1400">
                <a:solidFill>
                  <a:srgbClr val="2a00ff"/>
                </a:solidFill>
                <a:latin typeface="Courier New"/>
                <a:ea typeface="Calibri"/>
              </a:rPr>
              <a:t>"Hello"</a:t>
            </a:r>
            <a:r>
              <a:rPr lang="en" sz="1400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urier New"/>
                <a:ea typeface="Calibri"/>
              </a:rPr>
              <a:t>String s3 = </a:t>
            </a:r>
            <a:r>
              <a:rPr lang="en" sz="1400">
                <a:solidFill>
                  <a:srgbClr val="2a00ff"/>
                </a:solidFill>
                <a:latin typeface="Courier New"/>
                <a:ea typeface="Calibri"/>
              </a:rPr>
              <a:t>"Hello"</a:t>
            </a:r>
            <a:r>
              <a:rPr lang="en" sz="1400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urier New"/>
                <a:ea typeface="Calibri"/>
              </a:rPr>
              <a:t>String s4 = </a:t>
            </a:r>
            <a:r>
              <a:rPr b="1" lang="en" sz="1400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lang="en" sz="1400">
                <a:solidFill>
                  <a:srgbClr val="000000"/>
                </a:solidFill>
                <a:latin typeface="Courier New"/>
                <a:ea typeface="Calibri"/>
              </a:rPr>
              <a:t> String(</a:t>
            </a:r>
            <a:r>
              <a:rPr lang="en" sz="1400">
                <a:solidFill>
                  <a:srgbClr val="2a00ff"/>
                </a:solidFill>
                <a:latin typeface="Courier New"/>
                <a:ea typeface="Calibri"/>
              </a:rPr>
              <a:t>"Hello"</a:t>
            </a:r>
            <a:r>
              <a:rPr lang="en" sz="1400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urier New"/>
                <a:ea typeface="Calibri"/>
              </a:rPr>
              <a:t>String s5 = </a:t>
            </a:r>
            <a:r>
              <a:rPr b="1" lang="en" sz="1400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lang="en" sz="1400">
                <a:solidFill>
                  <a:srgbClr val="000000"/>
                </a:solidFill>
                <a:latin typeface="Courier New"/>
                <a:ea typeface="Calibri"/>
              </a:rPr>
              <a:t> String(</a:t>
            </a:r>
            <a:r>
              <a:rPr lang="en" sz="1400">
                <a:solidFill>
                  <a:srgbClr val="2a00ff"/>
                </a:solidFill>
                <a:latin typeface="Courier New"/>
                <a:ea typeface="Calibri"/>
              </a:rPr>
              <a:t>"Hello"</a:t>
            </a:r>
            <a:r>
              <a:rPr lang="en" sz="1400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/>
          </a:p>
        </p:txBody>
      </p:sp>
      <p:pic>
        <p:nvPicPr>
          <p:cNvPr descr="" id="151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547640" y="3429000"/>
            <a:ext cx="6009840" cy="2580840"/>
          </a:xfrm>
          <a:prstGeom prst="rect">
            <a:avLst/>
          </a:prstGeom>
          <a:ln>
            <a:noFill/>
          </a:ln>
        </p:spPr>
      </p:pic>
    </p:spTree>
  </p:cSld>
  <p:transition spd="slow">
    <p:push dir="d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Table 1"/>
          <p:cNvGraphicFramePr/>
          <p:nvPr/>
        </p:nvGraphicFramePr>
        <p:xfrm>
          <a:off x="467640" y="909720"/>
          <a:ext cx="8229240" cy="5543280"/>
        </p:xfrm>
        <a:graphic>
          <a:graphicData uri="http://schemas.openxmlformats.org/drawingml/2006/table">
            <a:tbl>
              <a:tblPr/>
              <a:tblGrid>
                <a:gridCol w="2376000"/>
                <a:gridCol w="5853240"/>
              </a:tblGrid>
              <a:tr h="37944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</a:rPr>
                        <a:t>Method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62136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charAt 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retorna o char em um determinado índice, índice assume valores de 0 a length () -1;</a:t>
                      </a:r>
                      <a:endParaRPr/>
                    </a:p>
                  </a:txBody>
                  <a:tcPr/>
                </a:tc>
              </a:tr>
              <a:tr h="37944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concat 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acrescenta um String ao final de outro, o mesmo que +</a:t>
                      </a:r>
                      <a:endParaRPr/>
                    </a:p>
                  </a:txBody>
                  <a:tcPr/>
                </a:tc>
              </a:tr>
              <a:tr h="37944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equals 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compara (case sensitive) 02 Strings (conteudo)</a:t>
                      </a:r>
                      <a:endParaRPr/>
                    </a:p>
                  </a:txBody>
                  <a:tcPr/>
                </a:tc>
              </a:tr>
              <a:tr h="62136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length 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retornar o número de caracteres. É um método, ao contrário do array</a:t>
                      </a:r>
                      <a:endParaRPr/>
                    </a:p>
                  </a:txBody>
                  <a:tcPr/>
                </a:tc>
              </a:tr>
              <a:tr h="37944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replace 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substituir ocorrências de um caractere  por um valor</a:t>
                      </a:r>
                      <a:endParaRPr/>
                    </a:p>
                  </a:txBody>
                  <a:tcPr/>
                </a:tc>
              </a:tr>
              <a:tr h="37944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substring 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retorna uma substring</a:t>
                      </a:r>
                      <a:endParaRPr/>
                    </a:p>
                  </a:txBody>
                  <a:tcPr/>
                </a:tc>
              </a:tr>
              <a:tr h="37944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toLowerCase 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converte todos os caracteres para minúsculas</a:t>
                      </a:r>
                      <a:endParaRPr/>
                    </a:p>
                  </a:txBody>
                  <a:tcPr/>
                </a:tc>
              </a:tr>
              <a:tr h="88344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compareTo()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Compara duas strings e retorna 0: iguais, 1: se primeira for maior que a segunda, -1: se segunda for maior que primeira. Maior é em relação a ordem alfabética.</a:t>
                      </a:r>
                      <a:endParaRPr/>
                    </a:p>
                  </a:txBody>
                  <a:tcPr/>
                </a:tc>
              </a:tr>
              <a:tr h="37944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toUpperCase 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converte todos os caracteres em letras maiúsculas</a:t>
                      </a:r>
                      <a:endParaRPr/>
                    </a:p>
                  </a:txBody>
                  <a:tcPr/>
                </a:tc>
              </a:tr>
              <a:tr h="37944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trim 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remover espaços em branco a partir do final</a:t>
                      </a:r>
                      <a:endParaRPr/>
                    </a:p>
                  </a:txBody>
                  <a:tcPr/>
                </a:tc>
              </a:tr>
              <a:tr h="381600"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equalsIgnoreCase()</a:t>
                      </a:r>
                      <a:endParaRPr/>
                    </a:p>
                  </a:txBody>
                  <a:tcPr/>
                </a:tc>
                <a:tc>
                  <a:txBody>
                    <a:bodyPr bIns="47520" lIns="47520" rIns="47520" tIns="4752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</a:rPr>
                        <a:t>Compara 02 strings (case insensitive)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" name="TextShape 2"/>
          <p:cNvSpPr txBox="1"/>
          <p:nvPr/>
        </p:nvSpPr>
        <p:spPr>
          <a:xfrm>
            <a:off x="457200" y="-1836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Principais Métodos da Classe String</a:t>
            </a:r>
            <a:endParaRPr/>
          </a:p>
        </p:txBody>
      </p:sp>
    </p:spTree>
  </p:cSld>
  <p:transition spd="slow">
    <p:push dir="d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Demo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" sz="3200">
                <a:solidFill>
                  <a:srgbClr val="558ed5"/>
                </a:solidFill>
                <a:latin typeface="Calibri"/>
              </a:rPr>
              <a:t>Criando e Comparando Strings</a:t>
            </a:r>
            <a:endParaRPr/>
          </a:p>
        </p:txBody>
      </p:sp>
    </p:spTree>
  </p:cSld>
  <p:transition spd="slow">
    <p:push dir="d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O que significa criar uma instância de uma planta-baixa para uma casa?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Como é que fazemos para nos referenciar a duas casas diferentes na mesma rua?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Quando um construtor constrói uma casa, ele constrói todos os componentes desta casa, incluindo janelas, portas, e armários?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Vamos Pensar um Pouco...</a:t>
            </a:r>
            <a:endParaRPr/>
          </a:p>
        </p:txBody>
      </p:sp>
    </p:spTree>
  </p:cSld>
  <p:transition spd="slow">
    <p:push dir="d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Declarando e Inicializando Referências de Objetos</a:t>
            </a:r>
            <a:endParaRPr/>
          </a:p>
        </p:txBody>
      </p:sp>
      <p:pic>
        <p:nvPicPr>
          <p:cNvPr descr="" id="12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23640" y="1467000"/>
            <a:ext cx="4608000" cy="347364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755640" y="4941000"/>
            <a:ext cx="7344360" cy="12092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lang="en" sz="160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urier New"/>
                <a:ea typeface="Calibri"/>
              </a:rPr>
              <a:t> main(String args[])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lang="en" sz="1600">
                <a:solidFill>
                  <a:srgbClr val="000000"/>
                </a:solidFill>
                <a:latin typeface="Courier New"/>
                <a:ea typeface="Calibri"/>
              </a:rPr>
              <a:t>Shirt myShirt = </a:t>
            </a:r>
            <a:r>
              <a:rPr b="1" lang="en" sz="1600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lang="en" sz="1600">
                <a:solidFill>
                  <a:srgbClr val="000000"/>
                </a:solidFill>
                <a:latin typeface="Courier New"/>
                <a:ea typeface="Calibri"/>
              </a:rPr>
              <a:t> Shirt(); </a:t>
            </a:r>
            <a:r>
              <a:rPr lang="en" sz="1600">
                <a:solidFill>
                  <a:srgbClr val="00b050"/>
                </a:solidFill>
                <a:latin typeface="Courier New"/>
                <a:ea typeface="Calibri"/>
              </a:rPr>
              <a:t>//myShirt é uma referência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lang="en" sz="1600">
                <a:solidFill>
                  <a:srgbClr val="000000"/>
                </a:solidFill>
                <a:latin typeface="Courier New"/>
                <a:ea typeface="Calibri"/>
              </a:rPr>
              <a:t>myShirt.displayShirtInformation();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Instanciação  é o processo de criação de uma do objeto a partir da sua classe.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Sintax:</a:t>
            </a:r>
            <a:endParaRPr/>
          </a:p>
          <a:p>
            <a:pPr>
              <a:lnSpc>
                <a:spcPct val="100000"/>
              </a:lnSpc>
            </a:pPr>
            <a:r>
              <a:rPr lang="en" sz="2000">
                <a:solidFill>
                  <a:srgbClr val="004b97"/>
                </a:solidFill>
                <a:latin typeface="Consolas"/>
              </a:rPr>
              <a:t>	</a:t>
            </a:r>
            <a:r>
              <a:rPr b="1" lang="en" sz="2000">
                <a:solidFill>
                  <a:srgbClr val="004b97"/>
                </a:solidFill>
                <a:latin typeface="Consolas"/>
              </a:rPr>
              <a:t>new</a:t>
            </a:r>
            <a:r>
              <a:rPr lang="en" sz="2000">
                <a:solidFill>
                  <a:srgbClr val="004b97"/>
                </a:solidFill>
                <a:latin typeface="Consolas"/>
              </a:rPr>
              <a:t> Classname();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A palavra chave </a:t>
            </a:r>
            <a:r>
              <a:rPr b="1" lang="en" sz="2800">
                <a:solidFill>
                  <a:srgbClr val="004b97"/>
                </a:solidFill>
                <a:latin typeface="Consolas"/>
              </a:rPr>
              <a:t>new</a:t>
            </a:r>
            <a:r>
              <a:rPr b="1" lang="en" sz="3200">
                <a:solidFill>
                  <a:srgbClr val="004b97"/>
                </a:solidFill>
                <a:latin typeface="Calibri"/>
              </a:rPr>
              <a:t>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é responsável por chamar o construtor (método construtor) da classe para gerar uma instância do objeto.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Instanciando um Objeto</a:t>
            </a:r>
            <a:endParaRPr/>
          </a:p>
        </p:txBody>
      </p:sp>
    </p:spTree>
  </p:cSld>
  <p:transition spd="slow">
    <p:push dir="d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Usando Referências Para Manipular Dados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467640" y="1524600"/>
            <a:ext cx="8208720" cy="376236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ShirtTestTwo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main(String args[]) {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Shirt myShirt =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Shirt();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Shirt yourShirt = </a:t>
            </a:r>
            <a:r>
              <a:rPr b="1" lang="en" sz="14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Shirt();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myShirt.displayInformation();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yourShirt.displayInformation();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myShirt.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colorCode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 </a:t>
            </a:r>
            <a:r>
              <a:rPr lang="en" sz="1400">
                <a:solidFill>
                  <a:srgbClr val="2a00ff"/>
                </a:solidFill>
                <a:latin typeface="Consolas"/>
                <a:ea typeface="Calibri"/>
              </a:rPr>
              <a:t>'R'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yourShirt.</a:t>
            </a:r>
            <a:r>
              <a:rPr lang="en" sz="1400">
                <a:solidFill>
                  <a:srgbClr val="0000c0"/>
                </a:solidFill>
                <a:latin typeface="Consolas"/>
                <a:ea typeface="Calibri"/>
              </a:rPr>
              <a:t>colorCode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= </a:t>
            </a:r>
            <a:r>
              <a:rPr lang="en" sz="1400">
                <a:solidFill>
                  <a:srgbClr val="2a00ff"/>
                </a:solidFill>
                <a:latin typeface="Consolas"/>
                <a:ea typeface="Calibri"/>
              </a:rPr>
              <a:t>'G'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myShirt.displayInformation();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yourShirt.displayInformation();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Tipos por Referência vs. Tipos por Valor</a:t>
            </a:r>
            <a:endParaRPr/>
          </a:p>
        </p:txBody>
      </p:sp>
      <p:pic>
        <p:nvPicPr>
          <p:cNvPr descr="" id="13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267640" y="1628640"/>
            <a:ext cx="4392000" cy="4552200"/>
          </a:xfrm>
          <a:prstGeom prst="rect">
            <a:avLst/>
          </a:prstGeom>
          <a:ln>
            <a:noFill/>
          </a:ln>
        </p:spPr>
      </p:pic>
    </p:spTree>
  </p:cSld>
  <p:transition spd="slow">
    <p:push dir="d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Manipulando Referências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2078280" y="1704600"/>
            <a:ext cx="4327560" cy="822240"/>
          </a:xfrm>
          <a:prstGeom prst="rect">
            <a:avLst/>
          </a:prstGeom>
          <a:noFill/>
          <a:ln>
            <a:noFill/>
          </a:ln>
        </p:spPr>
        <p:txBody>
          <a:bodyPr anchor="ctr" wrap="none"/>
          <a:p>
            <a:pPr>
              <a:lnSpc>
                <a:spcPct val="100000"/>
              </a:lnSpc>
            </a:pPr>
            <a:r>
              <a:rPr lang="en" sz="1600">
                <a:solidFill>
                  <a:srgbClr val="7f0055"/>
                </a:solidFill>
                <a:latin typeface="Courier New"/>
                <a:ea typeface="Calibri"/>
              </a:rPr>
              <a:t>1. </a:t>
            </a:r>
            <a:r>
              <a:rPr b="1" lang="en" sz="1600">
                <a:solidFill>
                  <a:srgbClr val="7f0055"/>
                </a:solidFill>
                <a:latin typeface="Courier New"/>
                <a:ea typeface="Calibri"/>
              </a:rPr>
              <a:t>Shirt</a:t>
            </a:r>
            <a:r>
              <a:rPr lang="en" sz="1600">
                <a:solidFill>
                  <a:srgbClr val="7f0055"/>
                </a:solidFill>
                <a:latin typeface="Courier New"/>
                <a:ea typeface="Calibri"/>
              </a:rPr>
              <a:t> myShirt = new </a:t>
            </a:r>
            <a:r>
              <a:rPr b="1" lang="en" sz="1600">
                <a:solidFill>
                  <a:srgbClr val="7f0055"/>
                </a:solidFill>
                <a:latin typeface="Courier New"/>
                <a:ea typeface="Calibri"/>
              </a:rPr>
              <a:t>Shirt</a:t>
            </a:r>
            <a:r>
              <a:rPr lang="en" sz="1600">
                <a:solidFill>
                  <a:srgbClr val="7f0055"/>
                </a:solidFill>
                <a:latin typeface="Courier New"/>
                <a:ea typeface="Calibri"/>
              </a:rPr>
              <a:t>( );</a:t>
            </a:r>
            <a:endParaRPr/>
          </a:p>
          <a:p>
            <a:pPr>
              <a:lnSpc>
                <a:spcPct val="100000"/>
              </a:lnSpc>
            </a:pPr>
            <a:r>
              <a:rPr lang="en" sz="1600">
                <a:solidFill>
                  <a:srgbClr val="7f0055"/>
                </a:solidFill>
                <a:latin typeface="Courier New"/>
                <a:ea typeface="Calibri"/>
              </a:rPr>
              <a:t>2. </a:t>
            </a:r>
            <a:r>
              <a:rPr b="1" lang="en" sz="1600">
                <a:solidFill>
                  <a:srgbClr val="7f0055"/>
                </a:solidFill>
                <a:latin typeface="Courier New"/>
                <a:ea typeface="Calibri"/>
              </a:rPr>
              <a:t>Shirt</a:t>
            </a:r>
            <a:r>
              <a:rPr lang="en" sz="1600">
                <a:solidFill>
                  <a:srgbClr val="7f0055"/>
                </a:solidFill>
                <a:latin typeface="Courier New"/>
                <a:ea typeface="Calibri"/>
              </a:rPr>
              <a:t> yourShirt = new </a:t>
            </a:r>
            <a:r>
              <a:rPr b="1" lang="en" sz="1600">
                <a:solidFill>
                  <a:srgbClr val="7f0055"/>
                </a:solidFill>
                <a:latin typeface="Courier New"/>
                <a:ea typeface="Calibri"/>
              </a:rPr>
              <a:t>Shirt</a:t>
            </a:r>
            <a:r>
              <a:rPr lang="en" sz="1600">
                <a:solidFill>
                  <a:srgbClr val="7f0055"/>
                </a:solidFill>
                <a:latin typeface="Courier New"/>
                <a:ea typeface="Calibri"/>
              </a:rPr>
              <a:t>( );</a:t>
            </a:r>
            <a:endParaRPr/>
          </a:p>
          <a:p>
            <a:pPr>
              <a:lnSpc>
                <a:spcPct val="100000"/>
              </a:lnSpc>
            </a:pPr>
            <a:r>
              <a:rPr lang="en" sz="1600">
                <a:solidFill>
                  <a:srgbClr val="7f0055"/>
                </a:solidFill>
                <a:latin typeface="Courier New"/>
                <a:ea typeface="Calibri"/>
              </a:rPr>
              <a:t>3. myShirt = yourShirt;</a:t>
            </a:r>
            <a:endParaRPr/>
          </a:p>
        </p:txBody>
      </p:sp>
      <p:pic>
        <p:nvPicPr>
          <p:cNvPr descr="" id="140" name="Imagem 1"/>
          <p:cNvPicPr/>
          <p:nvPr/>
        </p:nvPicPr>
        <p:blipFill>
          <a:blip r:embed="rId1"/>
          <a:stretch>
            <a:fillRect/>
          </a:stretch>
        </p:blipFill>
        <p:spPr>
          <a:xfrm>
            <a:off x="1835640" y="2510280"/>
            <a:ext cx="4320000" cy="325044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0" y="3381480"/>
            <a:ext cx="9143640" cy="360"/>
          </a:xfrm>
          <a:prstGeom prst="rect">
            <a:avLst/>
          </a:prstGeom>
          <a:noFill/>
          <a:ln>
            <a:noFill/>
          </a:ln>
        </p:spPr>
      </p:sp>
    </p:spTree>
  </p:cSld>
  <p:transition spd="slow">
    <p:push dir="d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Na passagem de parâmetros para os métodos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Tipos primitivos são passados por valor, ou seja, são copiados.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Classes são passadas por referência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Passagem de Parâmetros Por Referência e Valor</a:t>
            </a:r>
            <a:endParaRPr/>
          </a:p>
        </p:txBody>
      </p:sp>
    </p:spTree>
  </p:cSld>
  <p:transition spd="slow">
    <p:push dir="d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Demo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" sz="3200">
                <a:solidFill>
                  <a:srgbClr val="558ed5"/>
                </a:solidFill>
                <a:latin typeface="Calibri"/>
              </a:rPr>
              <a:t>Passando parâmetros por referência e por valor</a:t>
            </a:r>
            <a:endParaRPr/>
          </a:p>
        </p:txBody>
      </p:sp>
    </p:spTree>
  </p:cSld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