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0.png" ContentType="image/png"/>
  <Override PartName="/ppt/media/image14.png" ContentType="image/png"/>
  <Override PartName="/ppt/media/image4.jpeg" ContentType="image/jpeg"/>
  <Override PartName="/ppt/media/image8.png" ContentType="image/png"/>
  <Override PartName="/ppt/media/image1.jpeg" ContentType="image/jpeg"/>
  <Override PartName="/ppt/media/image12.jpeg" ContentType="image/jpeg"/>
  <Override PartName="/ppt/media/image3.png" ContentType="image/png"/>
  <Override PartName="/ppt/media/image7.png" ContentType="image/png"/>
  <Override PartName="/ppt/media/image13.jpeg" ContentType="image/jpeg"/>
  <Override PartName="/ppt/media/image2.png" ContentType="image/png"/>
  <Override PartName="/ppt/media/image6.png" ContentType="image/png"/>
  <Override PartName="/ppt/media/image11.png" ContentType="image/png"/>
  <Override PartName="/ppt/media/image5.png" ContentType="image/png"/>
  <Override PartName="/ppt/media/image9.png" ContentType="image/png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9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6.xml.rels" ContentType="application/vnd.openxmlformats-package.relationships+xml"/>
  <Override PartName="/ppt/slides/_rels/slide11.xml.rels" ContentType="application/vnd.openxmlformats-package.relationships+xml"/>
  <Override PartName="/ppt/slides/_rels/slide15.xml.rels" ContentType="application/vnd.openxmlformats-package.relationships+xml"/>
  <Override PartName="/ppt/slides/_rels/slide1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9.xml.rels" ContentType="application/vnd.openxmlformats-package.relationships+xml"/>
  <Override PartName="/ppt/slides/_rels/slide22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8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160" y="3681360"/>
            <a:ext cx="2378160" cy="1896840"/>
          </a:xfrm>
          <a:prstGeom prst="rect">
            <a:avLst/>
          </a:prstGeom>
          <a:ln>
            <a:noFill/>
          </a:ln>
        </p:spPr>
      </p:pic>
      <p:pic>
        <p:nvPicPr>
          <p:cNvPr descr="" id="39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5840" y="3681360"/>
            <a:ext cx="2378160" cy="1896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3240"/>
            <a:ext cx="8229240" cy="530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8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160" y="3681360"/>
            <a:ext cx="2378160" cy="1896840"/>
          </a:xfrm>
          <a:prstGeom prst="rect">
            <a:avLst/>
          </a:prstGeom>
          <a:ln>
            <a:noFill/>
          </a:ln>
        </p:spPr>
      </p:pic>
      <p:pic>
        <p:nvPicPr>
          <p:cNvPr descr="" id="81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5840" y="3681360"/>
            <a:ext cx="2378160" cy="1896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3240"/>
            <a:ext cx="8229240" cy="530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119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160" y="3681360"/>
            <a:ext cx="2378160" cy="1896840"/>
          </a:xfrm>
          <a:prstGeom prst="rect">
            <a:avLst/>
          </a:prstGeom>
          <a:ln>
            <a:noFill/>
          </a:ln>
        </p:spPr>
      </p:pic>
      <p:pic>
        <p:nvPicPr>
          <p:cNvPr descr="" id="120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5840" y="3681360"/>
            <a:ext cx="2378160" cy="1896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240"/>
            <a:ext cx="8229240" cy="530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0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-72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pt-BR" sz="4400">
                <a:solidFill>
                  <a:srgbClr val="004b97"/>
                </a:solidFill>
                <a:latin typeface="Calibri"/>
              </a:rPr>
              <a:t>Click to edit the title text formatClique para editar o título mestre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" sz="1200">
                <a:solidFill>
                  <a:srgbClr val="8b8b8b"/>
                </a:solidFill>
                <a:latin typeface="Calibri"/>
              </a:rPr>
              <a:t>4/3/14</a:t>
            </a:r>
            <a:endParaRPr/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97447CA-9E30-479B-A345-1D3CF182C9D3}" type="slidenum">
              <a:rPr lang="en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pt-BR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pt-BR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pt-BR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pt-BR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pt-BR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pt-BR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pt-BR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40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-720" y="0"/>
            <a:ext cx="9143640" cy="6857640"/>
          </a:xfrm>
          <a:prstGeom prst="rect">
            <a:avLst/>
          </a:prstGeom>
          <a:ln>
            <a:noFill/>
          </a:ln>
        </p:spPr>
      </p:pic>
      <p:pic>
        <p:nvPicPr>
          <p:cNvPr descr="" id="41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5114880" y="1901520"/>
            <a:ext cx="3647880" cy="395244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5004000" y="2205000"/>
            <a:ext cx="3960000" cy="403200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pt-BR" sz="3200">
                <a:solidFill>
                  <a:srgbClr val="004b97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pt-BR" sz="3200">
                <a:solidFill>
                  <a:srgbClr val="004b97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pt-BR" sz="3200">
                <a:solidFill>
                  <a:srgbClr val="004b97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pt-BR" sz="3200">
                <a:solidFill>
                  <a:srgbClr val="004b97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pt-BR" sz="3200">
                <a:solidFill>
                  <a:srgbClr val="004b97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pt-BR" sz="3200">
                <a:solidFill>
                  <a:srgbClr val="004b97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>
                <a:solidFill>
                  <a:srgbClr val="004b97"/>
                </a:solidFill>
                <a:latin typeface="Calibri"/>
              </a:rPr>
              <a:t>Seventh Outline LevelClique para editar o texto mestre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pt-BR" sz="2800">
                <a:solidFill>
                  <a:srgbClr val="004b97"/>
                </a:solidFill>
                <a:latin typeface="Calibri"/>
              </a:rPr>
              <a:t>Segundo nível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4b97"/>
                </a:solidFill>
                <a:latin typeface="Calibri"/>
              </a:rPr>
              <a:t>Terceiro nível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pt-BR" sz="2000">
                <a:solidFill>
                  <a:srgbClr val="004b97"/>
                </a:solidFill>
                <a:latin typeface="Calibri"/>
              </a:rPr>
              <a:t>Quarto nível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pt-BR" sz="2000">
                <a:solidFill>
                  <a:srgbClr val="004b97"/>
                </a:solidFill>
                <a:latin typeface="Calibri"/>
              </a:rPr>
              <a:t>Quinto nível</a:t>
            </a:r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pt-BR" sz="4400">
                <a:solidFill>
                  <a:srgbClr val="004b97"/>
                </a:solidFill>
                <a:latin typeface="Calibri"/>
              </a:rPr>
              <a:t>Click to edit the title text formatClique para editar o título mestre</a:t>
            </a:r>
            <a:endParaRPr/>
          </a:p>
        </p:txBody>
      </p:sp>
      <p:sp>
        <p:nvSpPr>
          <p:cNvPr id="45" name="PlaceHolder 4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" sz="1200">
                <a:solidFill>
                  <a:srgbClr val="8b8b8b"/>
                </a:solidFill>
                <a:latin typeface="Calibri"/>
              </a:rPr>
              <a:t>4/3/14</a:t>
            </a:r>
            <a:endParaRPr/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412843A-FB40-4D66-9691-26B6F62F2150}" type="slidenum">
              <a:rPr lang="en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"/>
              <a:t>Click to edit the title text format</a:t>
            </a:r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"/>
              <a:t>Seventh Outline Level</a:t>
            </a:r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457200" y="6247440"/>
            <a:ext cx="2130120" cy="473040"/>
          </a:xfrm>
          <a:prstGeom prst="rect">
            <a:avLst/>
          </a:prstGeom>
        </p:spPr>
        <p:txBody>
          <a:bodyPr bIns="0" lIns="0" rIns="0" tIns="0" wrap="none"/>
          <a:p>
            <a:r>
              <a:rPr lang="en"/>
              <a:t>&lt;date/time&gt;</a:t>
            </a:r>
            <a:endParaRPr/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3126960" y="6247440"/>
            <a:ext cx="2898360" cy="47304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"/>
              <a:t>&lt;footer&gt;</a:t>
            </a:r>
            <a:endParaRPr/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6555960" y="6247440"/>
            <a:ext cx="2130120" cy="47304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831C78EA-4AF9-46D0-BB8C-377B71405655}" type="slidenum">
              <a:rPr lang="en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21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5114880" y="1901520"/>
            <a:ext cx="3647880" cy="3952440"/>
          </a:xfrm>
          <a:prstGeom prst="rect">
            <a:avLst/>
          </a:prstGeom>
          <a:ln>
            <a:noFill/>
          </a:ln>
        </p:spPr>
      </p:pic>
      <p:sp>
        <p:nvSpPr>
          <p:cNvPr id="12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Treinamento JAVA</a:t>
            </a:r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755640" y="3468240"/>
            <a:ext cx="5544360" cy="1760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" sz="4000">
                <a:solidFill>
                  <a:srgbClr val="558ed5"/>
                </a:solidFill>
                <a:latin typeface="Calibri"/>
              </a:rPr>
              <a:t>Módulo 07 – Desenvolvendo e Usando Métodos</a:t>
            </a:r>
            <a:endParaRPr/>
          </a:p>
        </p:txBody>
      </p:sp>
    </p:spTree>
  </p:cSld>
  <p:transition spd="slow">
    <p:push dir="d"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Passando Argumentos e Retornando Valores</a:t>
            </a:r>
            <a:endParaRPr/>
          </a:p>
        </p:txBody>
      </p:sp>
      <p:sp>
        <p:nvSpPr>
          <p:cNvPr id="145" name="CustomShape 2"/>
          <p:cNvSpPr/>
          <p:nvPr/>
        </p:nvSpPr>
        <p:spPr>
          <a:xfrm>
            <a:off x="899640" y="2637000"/>
            <a:ext cx="2376000" cy="23040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46" name="CustomShape 3"/>
          <p:cNvSpPr/>
          <p:nvPr/>
        </p:nvSpPr>
        <p:spPr>
          <a:xfrm>
            <a:off x="1259640" y="2920680"/>
            <a:ext cx="1656000" cy="165996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38160">
            <a:solidFill>
              <a:srgbClr val="ffffff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">
                <a:solidFill>
                  <a:srgbClr val="ffffff"/>
                </a:solidFill>
                <a:latin typeface="Calibri"/>
              </a:rPr>
              <a:t>1. </a:t>
            </a:r>
            <a:endParaRPr/>
          </a:p>
          <a:p>
            <a:pPr>
              <a:lnSpc>
                <a:spcPct val="100000"/>
              </a:lnSpc>
            </a:pPr>
            <a:r>
              <a:rPr lang="en">
                <a:solidFill>
                  <a:srgbClr val="ffffff"/>
                </a:solidFill>
                <a:latin typeface="Calibri"/>
              </a:rPr>
              <a:t>2.</a:t>
            </a:r>
            <a:endParaRPr/>
          </a:p>
          <a:p>
            <a:pPr>
              <a:lnSpc>
                <a:spcPct val="100000"/>
              </a:lnSpc>
            </a:pPr>
            <a:r>
              <a:rPr lang="en">
                <a:solidFill>
                  <a:srgbClr val="ffffff"/>
                </a:solidFill>
                <a:latin typeface="Calibri"/>
              </a:rPr>
              <a:t>3. </a:t>
            </a:r>
            <a:endParaRPr/>
          </a:p>
          <a:p>
            <a:pPr>
              <a:lnSpc>
                <a:spcPct val="100000"/>
              </a:lnSpc>
            </a:pPr>
            <a:r>
              <a:rPr lang="en">
                <a:solidFill>
                  <a:srgbClr val="ffffff"/>
                </a:solidFill>
                <a:latin typeface="Calibri"/>
              </a:rPr>
              <a:t>9.</a:t>
            </a:r>
            <a:endParaRPr/>
          </a:p>
          <a:p>
            <a:pPr>
              <a:lnSpc>
                <a:spcPct val="100000"/>
              </a:lnSpc>
            </a:pPr>
            <a:r>
              <a:rPr lang="en">
                <a:solidFill>
                  <a:srgbClr val="ffffff"/>
                </a:solidFill>
                <a:latin typeface="Calibri"/>
              </a:rPr>
              <a:t>10.  </a:t>
            </a:r>
            <a:endParaRPr/>
          </a:p>
        </p:txBody>
      </p:sp>
      <p:sp>
        <p:nvSpPr>
          <p:cNvPr id="147" name="Line 4"/>
          <p:cNvSpPr/>
          <p:nvPr/>
        </p:nvSpPr>
        <p:spPr>
          <a:xfrm>
            <a:off x="1780200" y="3226680"/>
            <a:ext cx="1188000" cy="0"/>
          </a:xfrm>
          <a:prstGeom prst="line">
            <a:avLst/>
          </a:prstGeom>
          <a:ln w="57240">
            <a:solidFill>
              <a:srgbClr val="ffffff"/>
            </a:solidFill>
            <a:custDash>
              <a:ds d="159000" sp="477000"/>
              <a:ds d="636000" sp="477000"/>
            </a:custDash>
            <a:round/>
          </a:ln>
        </p:spPr>
      </p:sp>
      <p:sp>
        <p:nvSpPr>
          <p:cNvPr id="148" name="Line 5"/>
          <p:cNvSpPr/>
          <p:nvPr/>
        </p:nvSpPr>
        <p:spPr>
          <a:xfrm>
            <a:off x="1780200" y="3501000"/>
            <a:ext cx="1188000" cy="0"/>
          </a:xfrm>
          <a:prstGeom prst="line">
            <a:avLst/>
          </a:prstGeom>
          <a:ln w="57240">
            <a:solidFill>
              <a:srgbClr val="ffffff"/>
            </a:solidFill>
            <a:custDash>
              <a:ds d="159000" sp="477000"/>
              <a:ds d="636000" sp="477000"/>
            </a:custDash>
            <a:round/>
          </a:ln>
        </p:spPr>
      </p:sp>
      <p:sp>
        <p:nvSpPr>
          <p:cNvPr id="149" name="Line 6"/>
          <p:cNvSpPr/>
          <p:nvPr/>
        </p:nvSpPr>
        <p:spPr>
          <a:xfrm>
            <a:off x="1780200" y="3758400"/>
            <a:ext cx="1188000" cy="0"/>
          </a:xfrm>
          <a:prstGeom prst="line">
            <a:avLst/>
          </a:prstGeom>
          <a:ln w="57240">
            <a:solidFill>
              <a:srgbClr val="ffffff"/>
            </a:solidFill>
            <a:custDash>
              <a:ds d="159000" sp="477000"/>
              <a:ds d="636000" sp="477000"/>
            </a:custDash>
            <a:round/>
          </a:ln>
        </p:spPr>
      </p:sp>
      <p:sp>
        <p:nvSpPr>
          <p:cNvPr id="150" name="Line 7"/>
          <p:cNvSpPr/>
          <p:nvPr/>
        </p:nvSpPr>
        <p:spPr>
          <a:xfrm>
            <a:off x="1774800" y="4046400"/>
            <a:ext cx="1188000" cy="0"/>
          </a:xfrm>
          <a:prstGeom prst="line">
            <a:avLst/>
          </a:prstGeom>
          <a:ln w="57240">
            <a:solidFill>
              <a:srgbClr val="ffffff"/>
            </a:solidFill>
            <a:custDash>
              <a:ds d="159000" sp="477000"/>
              <a:ds d="636000" sp="477000"/>
            </a:custDash>
            <a:round/>
          </a:ln>
        </p:spPr>
      </p:sp>
      <p:sp>
        <p:nvSpPr>
          <p:cNvPr id="151" name="Line 8"/>
          <p:cNvSpPr/>
          <p:nvPr/>
        </p:nvSpPr>
        <p:spPr>
          <a:xfrm>
            <a:off x="1774800" y="4323600"/>
            <a:ext cx="1188000" cy="0"/>
          </a:xfrm>
          <a:prstGeom prst="line">
            <a:avLst/>
          </a:prstGeom>
          <a:ln w="57240">
            <a:solidFill>
              <a:srgbClr val="ffffff"/>
            </a:solidFill>
            <a:custDash>
              <a:ds d="159000" sp="477000"/>
              <a:ds d="636000" sp="477000"/>
            </a:custDash>
            <a:round/>
          </a:ln>
        </p:spPr>
      </p:sp>
      <p:sp>
        <p:nvSpPr>
          <p:cNvPr id="152" name="CustomShape 9"/>
          <p:cNvSpPr/>
          <p:nvPr/>
        </p:nvSpPr>
        <p:spPr>
          <a:xfrm>
            <a:off x="5580000" y="2637000"/>
            <a:ext cx="2376000" cy="23040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53" name="CustomShape 10"/>
          <p:cNvSpPr/>
          <p:nvPr/>
        </p:nvSpPr>
        <p:spPr>
          <a:xfrm>
            <a:off x="5940000" y="2920680"/>
            <a:ext cx="1656000" cy="165996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38160">
            <a:solidFill>
              <a:srgbClr val="ffffff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">
                <a:solidFill>
                  <a:srgbClr val="ffffff"/>
                </a:solidFill>
                <a:latin typeface="Calibri"/>
              </a:rPr>
              <a:t>4. </a:t>
            </a:r>
            <a:endParaRPr/>
          </a:p>
          <a:p>
            <a:pPr>
              <a:lnSpc>
                <a:spcPct val="100000"/>
              </a:lnSpc>
            </a:pPr>
            <a:r>
              <a:rPr lang="en">
                <a:solidFill>
                  <a:srgbClr val="ffffff"/>
                </a:solidFill>
                <a:latin typeface="Calibri"/>
              </a:rPr>
              <a:t>5.</a:t>
            </a:r>
            <a:endParaRPr/>
          </a:p>
          <a:p>
            <a:pPr>
              <a:lnSpc>
                <a:spcPct val="100000"/>
              </a:lnSpc>
            </a:pPr>
            <a:r>
              <a:rPr lang="en">
                <a:solidFill>
                  <a:srgbClr val="ffffff"/>
                </a:solidFill>
                <a:latin typeface="Calibri"/>
              </a:rPr>
              <a:t>6. </a:t>
            </a:r>
            <a:endParaRPr/>
          </a:p>
          <a:p>
            <a:pPr>
              <a:lnSpc>
                <a:spcPct val="100000"/>
              </a:lnSpc>
            </a:pPr>
            <a:r>
              <a:rPr lang="en">
                <a:solidFill>
                  <a:srgbClr val="ffffff"/>
                </a:solidFill>
                <a:latin typeface="Calibri"/>
              </a:rPr>
              <a:t>7.</a:t>
            </a:r>
            <a:endParaRPr/>
          </a:p>
          <a:p>
            <a:pPr>
              <a:lnSpc>
                <a:spcPct val="100000"/>
              </a:lnSpc>
            </a:pPr>
            <a:r>
              <a:rPr lang="en">
                <a:solidFill>
                  <a:srgbClr val="ffffff"/>
                </a:solidFill>
                <a:latin typeface="Calibri"/>
              </a:rPr>
              <a:t>8.  </a:t>
            </a:r>
            <a:endParaRPr/>
          </a:p>
        </p:txBody>
      </p:sp>
      <p:sp>
        <p:nvSpPr>
          <p:cNvPr id="154" name="Line 11"/>
          <p:cNvSpPr/>
          <p:nvPr/>
        </p:nvSpPr>
        <p:spPr>
          <a:xfrm>
            <a:off x="6460560" y="3226680"/>
            <a:ext cx="1188360" cy="0"/>
          </a:xfrm>
          <a:prstGeom prst="line">
            <a:avLst/>
          </a:prstGeom>
          <a:ln w="57240">
            <a:solidFill>
              <a:srgbClr val="ffffff"/>
            </a:solidFill>
            <a:custDash>
              <a:ds d="159000" sp="477000"/>
              <a:ds d="636000" sp="477000"/>
            </a:custDash>
            <a:round/>
          </a:ln>
        </p:spPr>
      </p:sp>
      <p:sp>
        <p:nvSpPr>
          <p:cNvPr id="155" name="Line 12"/>
          <p:cNvSpPr/>
          <p:nvPr/>
        </p:nvSpPr>
        <p:spPr>
          <a:xfrm>
            <a:off x="6460560" y="3501000"/>
            <a:ext cx="1188360" cy="0"/>
          </a:xfrm>
          <a:prstGeom prst="line">
            <a:avLst/>
          </a:prstGeom>
          <a:ln w="57240">
            <a:solidFill>
              <a:srgbClr val="ffffff"/>
            </a:solidFill>
            <a:custDash>
              <a:ds d="159000" sp="477000"/>
              <a:ds d="636000" sp="477000"/>
            </a:custDash>
            <a:round/>
          </a:ln>
        </p:spPr>
      </p:sp>
      <p:sp>
        <p:nvSpPr>
          <p:cNvPr id="156" name="Line 13"/>
          <p:cNvSpPr/>
          <p:nvPr/>
        </p:nvSpPr>
        <p:spPr>
          <a:xfrm>
            <a:off x="6460560" y="3758400"/>
            <a:ext cx="1188360" cy="0"/>
          </a:xfrm>
          <a:prstGeom prst="line">
            <a:avLst/>
          </a:prstGeom>
          <a:ln w="57240">
            <a:solidFill>
              <a:srgbClr val="ffffff"/>
            </a:solidFill>
            <a:custDash>
              <a:ds d="159000" sp="477000"/>
              <a:ds d="636000" sp="477000"/>
            </a:custDash>
            <a:round/>
          </a:ln>
        </p:spPr>
      </p:sp>
      <p:sp>
        <p:nvSpPr>
          <p:cNvPr id="157" name="Line 14"/>
          <p:cNvSpPr/>
          <p:nvPr/>
        </p:nvSpPr>
        <p:spPr>
          <a:xfrm>
            <a:off x="6455160" y="4046400"/>
            <a:ext cx="1188000" cy="0"/>
          </a:xfrm>
          <a:prstGeom prst="line">
            <a:avLst/>
          </a:prstGeom>
          <a:ln w="57240">
            <a:solidFill>
              <a:srgbClr val="ffffff"/>
            </a:solidFill>
            <a:custDash>
              <a:ds d="159000" sp="477000"/>
              <a:ds d="636000" sp="477000"/>
            </a:custDash>
            <a:round/>
          </a:ln>
        </p:spPr>
      </p:sp>
      <p:sp>
        <p:nvSpPr>
          <p:cNvPr id="158" name="Line 15"/>
          <p:cNvSpPr/>
          <p:nvPr/>
        </p:nvSpPr>
        <p:spPr>
          <a:xfrm>
            <a:off x="6455160" y="4323600"/>
            <a:ext cx="1188000" cy="0"/>
          </a:xfrm>
          <a:prstGeom prst="line">
            <a:avLst/>
          </a:prstGeom>
          <a:ln w="57240">
            <a:solidFill>
              <a:srgbClr val="ffffff"/>
            </a:solidFill>
            <a:custDash>
              <a:ds d="159000" sp="477000"/>
              <a:ds d="636000" sp="477000"/>
            </a:custDash>
            <a:round/>
          </a:ln>
        </p:spPr>
      </p:sp>
      <p:sp>
        <p:nvSpPr>
          <p:cNvPr id="159" name="CustomShape 16"/>
          <p:cNvSpPr/>
          <p:nvPr/>
        </p:nvSpPr>
        <p:spPr>
          <a:xfrm>
            <a:off x="1566000" y="2249280"/>
            <a:ext cx="1043640" cy="36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">
                <a:solidFill>
                  <a:srgbClr val="000000"/>
                </a:solidFill>
                <a:latin typeface="Calibri"/>
              </a:rPr>
              <a:t>Objeto 1</a:t>
            </a:r>
            <a:endParaRPr/>
          </a:p>
        </p:txBody>
      </p:sp>
      <p:sp>
        <p:nvSpPr>
          <p:cNvPr id="160" name="CustomShape 17"/>
          <p:cNvSpPr/>
          <p:nvPr/>
        </p:nvSpPr>
        <p:spPr>
          <a:xfrm>
            <a:off x="6246360" y="2267640"/>
            <a:ext cx="1043640" cy="36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">
                <a:solidFill>
                  <a:srgbClr val="000000"/>
                </a:solidFill>
                <a:latin typeface="Calibri"/>
              </a:rPr>
              <a:t>Objeto 2</a:t>
            </a:r>
            <a:endParaRPr/>
          </a:p>
        </p:txBody>
      </p:sp>
      <p:sp>
        <p:nvSpPr>
          <p:cNvPr id="161" name="CustomShape 18"/>
          <p:cNvSpPr/>
          <p:nvPr/>
        </p:nvSpPr>
        <p:spPr>
          <a:xfrm flipV="1">
            <a:off x="2940480" y="3211920"/>
            <a:ext cx="3143520" cy="545400"/>
          </a:xfrm>
          <a:prstGeom prst="straightConnector1">
            <a:avLst/>
          </a:prstGeom>
          <a:noFill/>
          <a:ln w="57240">
            <a:solidFill>
              <a:srgbClr val="000000"/>
            </a:solidFill>
            <a:round/>
            <a:headEnd len="med" type="oval" w="med"/>
            <a:tailEnd len="med" type="triangle" w="med"/>
          </a:ln>
        </p:spPr>
      </p:sp>
      <p:sp>
        <p:nvSpPr>
          <p:cNvPr id="162" name="CustomShape 19"/>
          <p:cNvSpPr/>
          <p:nvPr/>
        </p:nvSpPr>
        <p:spPr>
          <a:xfrm flipH="1" flipV="1">
            <a:off x="2915640" y="3788280"/>
            <a:ext cx="3096000" cy="503640"/>
          </a:xfrm>
          <a:prstGeom prst="straightConnector1">
            <a:avLst/>
          </a:prstGeom>
          <a:noFill/>
          <a:ln w="57240">
            <a:solidFill>
              <a:srgbClr val="000000"/>
            </a:solidFill>
            <a:round/>
            <a:headEnd len="med" type="oval" w="med"/>
            <a:tailEnd len="med" type="triangle" w="med"/>
          </a:ln>
        </p:spPr>
      </p:sp>
      <p:sp>
        <p:nvSpPr>
          <p:cNvPr id="163" name="CustomShape 20"/>
          <p:cNvSpPr/>
          <p:nvPr/>
        </p:nvSpPr>
        <p:spPr>
          <a:xfrm>
            <a:off x="3796560" y="3167280"/>
            <a:ext cx="503640" cy="477720"/>
          </a:xfrm>
          <a:prstGeom prst="roundRect">
            <a:avLst>
              <a:gd fmla="val 50000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" sz="1400">
                <a:solidFill>
                  <a:srgbClr val="ffffff"/>
                </a:solidFill>
                <a:latin typeface="Calibri"/>
              </a:rPr>
              <a:t>v1</a:t>
            </a:r>
            <a:endParaRPr/>
          </a:p>
        </p:txBody>
      </p:sp>
      <p:sp>
        <p:nvSpPr>
          <p:cNvPr id="164" name="CustomShape 21"/>
          <p:cNvSpPr/>
          <p:nvPr/>
        </p:nvSpPr>
        <p:spPr>
          <a:xfrm>
            <a:off x="4788000" y="4005000"/>
            <a:ext cx="503640" cy="477720"/>
          </a:xfrm>
          <a:prstGeom prst="roundRect">
            <a:avLst>
              <a:gd fmla="val 50000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" sz="1400">
                <a:solidFill>
                  <a:srgbClr val="ffffff"/>
                </a:solidFill>
                <a:latin typeface="Calibri"/>
              </a:rPr>
              <a:t>v2</a:t>
            </a:r>
            <a:endParaRPr/>
          </a:p>
        </p:txBody>
      </p:sp>
      <p:sp>
        <p:nvSpPr>
          <p:cNvPr id="165" name="CustomShape 22"/>
          <p:cNvSpPr/>
          <p:nvPr/>
        </p:nvSpPr>
        <p:spPr>
          <a:xfrm flipV="1">
            <a:off x="4048560" y="1780920"/>
            <a:ext cx="787320" cy="138492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66" name="CustomShape 23"/>
          <p:cNvSpPr/>
          <p:nvPr/>
        </p:nvSpPr>
        <p:spPr>
          <a:xfrm>
            <a:off x="2940480" y="1412640"/>
            <a:ext cx="3791520" cy="36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">
                <a:solidFill>
                  <a:srgbClr val="000000"/>
                </a:solidFill>
                <a:latin typeface="Calibri"/>
              </a:rPr>
              <a:t>Valor passado do objeto 1 para o 2</a:t>
            </a:r>
            <a:endParaRPr/>
          </a:p>
        </p:txBody>
      </p:sp>
      <p:sp>
        <p:nvSpPr>
          <p:cNvPr id="167" name="CustomShape 24"/>
          <p:cNvSpPr/>
          <p:nvPr/>
        </p:nvSpPr>
        <p:spPr>
          <a:xfrm>
            <a:off x="2339640" y="5652000"/>
            <a:ext cx="3791520" cy="36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">
                <a:solidFill>
                  <a:srgbClr val="000000"/>
                </a:solidFill>
                <a:latin typeface="Calibri"/>
              </a:rPr>
              <a:t>O objeto 2 retorna para o objeto 1</a:t>
            </a:r>
            <a:endParaRPr/>
          </a:p>
        </p:txBody>
      </p:sp>
      <p:sp>
        <p:nvSpPr>
          <p:cNvPr id="168" name="CustomShape 25"/>
          <p:cNvSpPr/>
          <p:nvPr/>
        </p:nvSpPr>
        <p:spPr>
          <a:xfrm flipH="1">
            <a:off x="4235040" y="4483080"/>
            <a:ext cx="803880" cy="116856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69" name="CustomShape 26"/>
          <p:cNvSpPr/>
          <p:nvPr/>
        </p:nvSpPr>
        <p:spPr>
          <a:xfrm flipV="1">
            <a:off x="2962800" y="2563920"/>
            <a:ext cx="600480" cy="115164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70" name="CustomShape 27"/>
          <p:cNvSpPr/>
          <p:nvPr/>
        </p:nvSpPr>
        <p:spPr>
          <a:xfrm>
            <a:off x="2699640" y="2041200"/>
            <a:ext cx="1728000" cy="303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" sz="1400">
                <a:solidFill>
                  <a:srgbClr val="000000"/>
                </a:solidFill>
                <a:latin typeface="Calibri"/>
              </a:rPr>
              <a:t>Método Chamador</a:t>
            </a:r>
            <a:endParaRPr/>
          </a:p>
        </p:txBody>
      </p:sp>
      <p:sp>
        <p:nvSpPr>
          <p:cNvPr id="171" name="CustomShape 28"/>
          <p:cNvSpPr/>
          <p:nvPr/>
        </p:nvSpPr>
        <p:spPr>
          <a:xfrm flipH="1" flipV="1">
            <a:off x="5697000" y="2309040"/>
            <a:ext cx="386280" cy="91728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72" name="CustomShape 29"/>
          <p:cNvSpPr/>
          <p:nvPr/>
        </p:nvSpPr>
        <p:spPr>
          <a:xfrm>
            <a:off x="4833360" y="2001240"/>
            <a:ext cx="1728000" cy="5158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" sz="1400">
                <a:solidFill>
                  <a:srgbClr val="000000"/>
                </a:solidFill>
                <a:latin typeface="Calibri"/>
              </a:rPr>
              <a:t>Método Trabalhador</a:t>
            </a:r>
            <a:endParaRPr/>
          </a:p>
        </p:txBody>
      </p:sp>
    </p:spTree>
  </p:cSld>
  <p:transition spd="slow">
    <p:push dir="d"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74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Exemplo</a:t>
            </a:r>
            <a:endParaRPr/>
          </a:p>
        </p:txBody>
      </p:sp>
      <p:sp>
        <p:nvSpPr>
          <p:cNvPr id="175" name="CustomShape 3"/>
          <p:cNvSpPr/>
          <p:nvPr/>
        </p:nvSpPr>
        <p:spPr>
          <a:xfrm>
            <a:off x="467640" y="1340640"/>
            <a:ext cx="8208720" cy="469296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sum(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numberOne,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numberTwo) {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result= numberOne + numberTwo;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return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result;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sum(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... numbers) {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result = 0;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for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(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i = 0; i &lt; numbers.</a:t>
            </a:r>
            <a:r>
              <a:rPr lang="en" sz="1600">
                <a:solidFill>
                  <a:srgbClr val="0000c0"/>
                </a:solidFill>
                <a:latin typeface="Consolas"/>
                <a:ea typeface="Calibri"/>
              </a:rPr>
              <a:t>length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; i++) {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result += numbers[i];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return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result;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3f7f5f"/>
                </a:solidFill>
                <a:latin typeface="Consolas"/>
                <a:ea typeface="Calibri"/>
              </a:rPr>
              <a:t>//recebendo valores…</a:t>
            </a:r>
            <a:endParaRPr/>
          </a:p>
          <a:p>
            <a:pPr>
              <a:lnSpc>
                <a:spcPct val="115000"/>
              </a:lnSpc>
            </a:pP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static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void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main(String[] args) {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sumResult =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new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Calculator().sum(10, 10);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System.</a:t>
            </a:r>
            <a:r>
              <a:rPr i="1" lang="en" sz="1600">
                <a:solidFill>
                  <a:srgbClr val="0000c0"/>
                </a:solidFill>
                <a:latin typeface="Consolas"/>
                <a:ea typeface="Calibri"/>
              </a:rPr>
              <a:t>out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.println(sumResult); 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</p:txBody>
      </p:sp>
    </p:spTree>
  </p:cSld>
  <p:transition spd="slow">
    <p:push dir="d"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Métodos tornam os programas mais legíveis e mais fáceis de manter.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Métodos tornam o desenvolvimento e manutenção mais rápida.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Métodos são fundamentais para softwares reutilizáveis.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Métodos permitem separar a comunicação dos objetos e distribuir o trabalho realizado pelo programa.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7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Vantagens do Uso de Métodos</a:t>
            </a:r>
            <a:endParaRPr/>
          </a:p>
        </p:txBody>
      </p:sp>
    </p:spTree>
  </p:cSld>
  <p:transition spd="slow">
    <p:push dir="d"/>
  </p:transition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Os membros estáticos são campos, métodos que podem ser chamados em uma classe mesmo que não tenha sido criada uma instância desta classe.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Podemos usar membros estáticos para separar os dados e o comportamento, que independem de qualquer identidade do objeto, ou seja, os dados e funções nunca irão modificar-se, independente do que acontecer com seu objeto.</a:t>
            </a:r>
            <a:endParaRPr/>
          </a:p>
        </p:txBody>
      </p:sp>
      <p:sp>
        <p:nvSpPr>
          <p:cNvPr id="179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Criando Métodos e Variáveis Estáticas </a:t>
            </a:r>
            <a:r>
              <a:rPr lang="en" sz="4400">
                <a:solidFill>
                  <a:srgbClr val="004b97"/>
                </a:solidFill>
                <a:latin typeface="Consolas"/>
              </a:rPr>
              <a:t>(static)</a:t>
            </a:r>
            <a:endParaRPr/>
          </a:p>
        </p:txBody>
      </p:sp>
    </p:spTree>
  </p:cSld>
  <p:transition spd="slow">
    <p:push dir="d"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Não podem ser acessados por meio de instâncias criadas para a classe;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Propriedades e métodos estáticos podem acessar apenas campos estáticos e métodos estáticos diretamente;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Campos estáticos possuem apenas uma cópia.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81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Regras Sobre o Uso de Membros Estáticos</a:t>
            </a:r>
            <a:endParaRPr/>
          </a:p>
        </p:txBody>
      </p:sp>
    </p:spTree>
  </p:cSld>
  <p:transition spd="slow">
    <p:push dir="d"/>
  </p:transition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82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555640" y="116640"/>
            <a:ext cx="6505560" cy="2808000"/>
          </a:xfrm>
          <a:prstGeom prst="rect">
            <a:avLst/>
          </a:prstGeom>
          <a:ln>
            <a:noFill/>
          </a:ln>
        </p:spPr>
      </p:pic>
      <p:sp>
        <p:nvSpPr>
          <p:cNvPr id="183" name="CustomShape 1"/>
          <p:cNvSpPr/>
          <p:nvPr/>
        </p:nvSpPr>
        <p:spPr>
          <a:xfrm>
            <a:off x="6012000" y="692640"/>
            <a:ext cx="2952000" cy="2088000"/>
          </a:xfrm>
          <a:prstGeom prst="rect">
            <a:avLst/>
          </a:prstGeom>
          <a:noFill/>
          <a:ln w="25560">
            <a:solidFill>
              <a:srgbClr val="3a5f8b"/>
            </a:solidFill>
            <a:round/>
          </a:ln>
        </p:spPr>
      </p:sp>
      <p:sp>
        <p:nvSpPr>
          <p:cNvPr id="184" name="CustomShape 2"/>
          <p:cNvSpPr/>
          <p:nvPr/>
        </p:nvSpPr>
        <p:spPr>
          <a:xfrm>
            <a:off x="7074360" y="325440"/>
            <a:ext cx="827640" cy="36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">
                <a:solidFill>
                  <a:srgbClr val="000000"/>
                </a:solidFill>
                <a:latin typeface="Calibri"/>
              </a:rPr>
              <a:t>Alpha</a:t>
            </a:r>
            <a:endParaRPr/>
          </a:p>
        </p:txBody>
      </p:sp>
      <p:sp>
        <p:nvSpPr>
          <p:cNvPr id="185" name="TextShape 3"/>
          <p:cNvSpPr txBox="1"/>
          <p:nvPr/>
        </p:nvSpPr>
        <p:spPr>
          <a:xfrm>
            <a:off x="35640" y="84600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800">
                <a:solidFill>
                  <a:srgbClr val="004b97"/>
                </a:solidFill>
                <a:latin typeface="Calibri"/>
              </a:rPr>
              <a:t>Exemplos</a:t>
            </a:r>
            <a:endParaRPr/>
          </a:p>
        </p:txBody>
      </p:sp>
      <p:sp>
        <p:nvSpPr>
          <p:cNvPr id="186" name="CustomShape 4"/>
          <p:cNvSpPr/>
          <p:nvPr/>
        </p:nvSpPr>
        <p:spPr>
          <a:xfrm>
            <a:off x="683640" y="2853000"/>
            <a:ext cx="8208720" cy="316728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static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char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convertShirtSize(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numericalSize) {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if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(numericalSize &lt; 10) {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return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lang="en" sz="1600">
                <a:solidFill>
                  <a:srgbClr val="2a00ff"/>
                </a:solidFill>
                <a:latin typeface="Consolas"/>
                <a:ea typeface="Calibri"/>
              </a:rPr>
              <a:t>'S'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}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else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if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(numericalSize &lt; 14) {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return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lang="en" sz="1600">
                <a:solidFill>
                  <a:srgbClr val="2a00ff"/>
                </a:solidFill>
                <a:latin typeface="Consolas"/>
                <a:ea typeface="Calibri"/>
              </a:rPr>
              <a:t>'M'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}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else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if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(numericalSize &lt; 18) {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return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lang="en" sz="1600">
                <a:solidFill>
                  <a:srgbClr val="2a00ff"/>
                </a:solidFill>
                <a:latin typeface="Consolas"/>
                <a:ea typeface="Calibri"/>
              </a:rPr>
              <a:t>'L'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}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else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{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return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lang="en" sz="1600">
                <a:solidFill>
                  <a:srgbClr val="2a00ff"/>
                </a:solidFill>
                <a:latin typeface="Consolas"/>
                <a:ea typeface="Calibri"/>
              </a:rPr>
              <a:t>'X'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</p:txBody>
      </p:sp>
    </p:spTree>
  </p:cSld>
  <p:transition spd="slow">
    <p:push dir="d"/>
  </p:transition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Sintaxe</a:t>
            </a:r>
            <a:endParaRPr/>
          </a:p>
          <a:p>
            <a:pPr>
              <a:lnSpc>
                <a:spcPct val="100000"/>
              </a:lnSpc>
            </a:pPr>
            <a:r>
              <a:rPr lang="en" sz="2400">
                <a:solidFill>
                  <a:srgbClr val="004b97"/>
                </a:solidFill>
                <a:latin typeface="Consolas"/>
              </a:rPr>
              <a:t>ClassName.</a:t>
            </a:r>
            <a:r>
              <a:rPr i="1" lang="en" sz="2400">
                <a:solidFill>
                  <a:srgbClr val="004b97"/>
                </a:solidFill>
                <a:latin typeface="Consolas"/>
              </a:rPr>
              <a:t>member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2800">
                <a:solidFill>
                  <a:srgbClr val="004b97"/>
                </a:solidFill>
                <a:latin typeface="Calibri"/>
              </a:rPr>
              <a:t>Exemplo</a:t>
            </a:r>
            <a:endParaRPr/>
          </a:p>
          <a:p>
            <a:pPr>
              <a:lnSpc>
                <a:spcPct val="100000"/>
              </a:lnSpc>
            </a:pPr>
            <a:r>
              <a:rPr b="1" lang="en" sz="2400">
                <a:solidFill>
                  <a:srgbClr val="004b97"/>
                </a:solidFill>
                <a:latin typeface="Consolas"/>
              </a:rPr>
              <a:t>char</a:t>
            </a:r>
            <a:r>
              <a:rPr lang="en" sz="2400">
                <a:solidFill>
                  <a:srgbClr val="004b97"/>
                </a:solidFill>
                <a:latin typeface="Consolas"/>
              </a:rPr>
              <a:t> size = </a:t>
            </a:r>
            <a:r>
              <a:rPr b="1" lang="en" sz="2400">
                <a:solidFill>
                  <a:srgbClr val="004b97"/>
                </a:solidFill>
                <a:latin typeface="Consolas"/>
              </a:rPr>
              <a:t>Shirt</a:t>
            </a:r>
            <a:r>
              <a:rPr lang="en" sz="2400">
                <a:solidFill>
                  <a:srgbClr val="004b97"/>
                </a:solidFill>
                <a:latin typeface="Consolas"/>
              </a:rPr>
              <a:t>.convertShirtSize(16);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" sz="2800">
                <a:solidFill>
                  <a:srgbClr val="004b97"/>
                </a:solidFill>
                <a:latin typeface="Calibri"/>
              </a:rPr>
              <a:t>Observação: Apesar de não recomendado é possível chamar um membro estático a partir de uma instância de um objeto. (provavelmente um erro conceitual do início do java)</a:t>
            </a:r>
            <a:endParaRPr/>
          </a:p>
        </p:txBody>
      </p:sp>
      <p:sp>
        <p:nvSpPr>
          <p:cNvPr id="188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Chamando Membros Estáticos</a:t>
            </a:r>
            <a:endParaRPr/>
          </a:p>
        </p:txBody>
      </p:sp>
    </p:spTree>
  </p:cSld>
  <p:transition spd="slow">
    <p:push dir="d"/>
  </p:transition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Declarando variáveis estáticas:</a:t>
            </a:r>
            <a:endParaRPr/>
          </a:p>
          <a:p>
            <a:pPr>
              <a:lnSpc>
                <a:spcPct val="100000"/>
              </a:lnSpc>
            </a:pPr>
            <a:r>
              <a:rPr lang="en" sz="2400">
                <a:solidFill>
                  <a:srgbClr val="004b97"/>
                </a:solidFill>
                <a:latin typeface="Consolas"/>
              </a:rPr>
              <a:t>static double salesTAX = 8.25;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Accessando variáveis estáticas :</a:t>
            </a:r>
            <a:endParaRPr/>
          </a:p>
          <a:p>
            <a:pPr>
              <a:lnSpc>
                <a:spcPct val="100000"/>
              </a:lnSpc>
            </a:pPr>
            <a:r>
              <a:rPr i="1" lang="en" sz="2400">
                <a:solidFill>
                  <a:srgbClr val="004b97"/>
                </a:solidFill>
                <a:latin typeface="Consolas"/>
              </a:rPr>
              <a:t>Classname.variable;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Exemplo:</a:t>
            </a:r>
            <a:endParaRPr/>
          </a:p>
          <a:p>
            <a:pPr>
              <a:lnSpc>
                <a:spcPct val="100000"/>
              </a:lnSpc>
            </a:pPr>
            <a:r>
              <a:rPr b="1" lang="en" sz="2400">
                <a:solidFill>
                  <a:srgbClr val="004b97"/>
                </a:solidFill>
                <a:latin typeface="Consolas"/>
              </a:rPr>
              <a:t>double</a:t>
            </a:r>
            <a:r>
              <a:rPr lang="en" sz="2400">
                <a:solidFill>
                  <a:srgbClr val="004b97"/>
                </a:solidFill>
                <a:latin typeface="Consolas"/>
              </a:rPr>
              <a:t> myPI = Math.PI;</a:t>
            </a:r>
            <a:endParaRPr/>
          </a:p>
        </p:txBody>
      </p:sp>
      <p:sp>
        <p:nvSpPr>
          <p:cNvPr id="190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Variáveis Estáticas</a:t>
            </a:r>
            <a:endParaRPr/>
          </a:p>
        </p:txBody>
      </p:sp>
    </p:spTree>
  </p:cSld>
  <p:transition spd="slow">
    <p:push dir="d"/>
  </p:transition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Quando a operação ou a variável de um objeto específico não é importante.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Quando queremos acessar a variável ou método antes de instanciar um objeto.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Quando o método ou variável não pertecem logicamente a uma instância de um objeto, mas possivelmente a uma classe utilitária, como a classe </a:t>
            </a:r>
            <a:r>
              <a:rPr b="1" i="1" lang="en" sz="3200">
                <a:solidFill>
                  <a:srgbClr val="004b97"/>
                </a:solidFill>
                <a:latin typeface="Calibri"/>
              </a:rPr>
              <a:t>Math</a:t>
            </a:r>
            <a:r>
              <a:rPr lang="en" sz="3200">
                <a:solidFill>
                  <a:srgbClr val="004b97"/>
                </a:solidFill>
                <a:latin typeface="Calibri"/>
              </a:rPr>
              <a:t>, da API Java.</a:t>
            </a:r>
            <a:endParaRPr/>
          </a:p>
        </p:txBody>
      </p:sp>
      <p:sp>
        <p:nvSpPr>
          <p:cNvPr id="192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Quando Usar Membros Estáticos?</a:t>
            </a:r>
            <a:endParaRPr/>
          </a:p>
        </p:txBody>
      </p:sp>
    </p:spTree>
  </p:cSld>
  <p:transition spd="slow">
    <p:push dir="d"/>
  </p:transition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94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Membros Estáticos na API Java</a:t>
            </a:r>
            <a:endParaRPr/>
          </a:p>
        </p:txBody>
      </p:sp>
      <p:pic>
        <p:nvPicPr>
          <p:cNvPr descr="" id="195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971640" y="1845000"/>
            <a:ext cx="7273080" cy="3600000"/>
          </a:xfrm>
          <a:prstGeom prst="rect">
            <a:avLst/>
          </a:prstGeom>
          <a:ln>
            <a:noFill/>
          </a:ln>
        </p:spPr>
      </p:pic>
    </p:spTree>
  </p:cSld>
  <p:transition spd="slow">
    <p:push dir="d"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Uma maneira de fazer algo, especialmente de forma sistemática; implica um arranjo lógico ordenado (geralmente em etapas)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Em POO, um método é uma subrotina (procedimento ou função) associado a uma classe. Métodos definem o comportamento a ser exibido por instâncias da classe em tempo de execução.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Métodos têm a propriedade de acessar, em tempo de execução, os dados armazenados em uma instância da classe, sendo, portanto, capaz de controlar o estado da instância.</a:t>
            </a:r>
            <a:endParaRPr/>
          </a:p>
        </p:txBody>
      </p:sp>
      <p:sp>
        <p:nvSpPr>
          <p:cNvPr id="125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 </a:t>
            </a:r>
            <a:r>
              <a:rPr b="1" lang="en" sz="4400">
                <a:solidFill>
                  <a:srgbClr val="004b97"/>
                </a:solidFill>
                <a:latin typeface="Calibri"/>
              </a:rPr>
              <a:t>Método - Definição</a:t>
            </a:r>
            <a:endParaRPr/>
          </a:p>
        </p:txBody>
      </p:sp>
    </p:spTree>
  </p:cSld>
  <p:transition spd="slow">
    <p:push dir="d"/>
  </p:transition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Métodos com o mesmo nome podem ser declaradas na mesma classe, desde que tenham diferentes conjuntos de parâmetros (diferenciados pelo número, tipos e ordem dos parâmetros).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" sz="2800">
                <a:solidFill>
                  <a:srgbClr val="004b97"/>
                </a:solidFill>
                <a:latin typeface="Calibri"/>
              </a:rPr>
              <a:t>Nem o tipo de retorno e nem os modificadores fazem parte da assinatura de um método.</a:t>
            </a:r>
            <a:endParaRPr/>
          </a:p>
        </p:txBody>
      </p:sp>
      <p:sp>
        <p:nvSpPr>
          <p:cNvPr id="197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Sobrecarga de Métodos (Overloading)</a:t>
            </a:r>
            <a:endParaRPr/>
          </a:p>
        </p:txBody>
      </p:sp>
      <p:pic>
        <p:nvPicPr>
          <p:cNvPr descr="" id="198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395640" y="4304880"/>
            <a:ext cx="568800" cy="568800"/>
          </a:xfrm>
          <a:prstGeom prst="rect">
            <a:avLst/>
          </a:prstGeom>
          <a:ln>
            <a:noFill/>
          </a:ln>
        </p:spPr>
      </p:pic>
    </p:spTree>
  </p:cSld>
  <p:transition spd="slow">
    <p:push dir="d"/>
  </p:transition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00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Exemplo</a:t>
            </a:r>
            <a:endParaRPr/>
          </a:p>
        </p:txBody>
      </p:sp>
      <p:sp>
        <p:nvSpPr>
          <p:cNvPr id="201" name="CustomShape 3"/>
          <p:cNvSpPr/>
          <p:nvPr/>
        </p:nvSpPr>
        <p:spPr>
          <a:xfrm>
            <a:off x="481320" y="1554840"/>
            <a:ext cx="8208720" cy="526536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15000"/>
              </a:lnSpc>
            </a:pP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class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Calculator {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static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void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main(String[] args) {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sumResult =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new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Calculator().sum(10, 10);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System.</a:t>
            </a:r>
            <a:r>
              <a:rPr i="1" lang="en" sz="1600">
                <a:solidFill>
                  <a:srgbClr val="0000c0"/>
                </a:solidFill>
                <a:latin typeface="Consolas"/>
                <a:ea typeface="Calibri"/>
              </a:rPr>
              <a:t>out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.println(sumResult);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sum(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numberOne,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numberTwo) {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return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numberOne + numberTwo;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sum(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... numbers) {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result = 0;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for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(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i = 0; i &lt; numbers.</a:t>
            </a:r>
            <a:r>
              <a:rPr lang="en" sz="1600">
                <a:solidFill>
                  <a:srgbClr val="0000c0"/>
                </a:solidFill>
                <a:latin typeface="Consolas"/>
                <a:ea typeface="Calibri"/>
              </a:rPr>
              <a:t>length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; i++) {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result += numbers[i];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return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result;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endParaRPr/>
          </a:p>
        </p:txBody>
      </p:sp>
    </p:spTree>
  </p:cSld>
  <p:transition spd="slow">
    <p:push dir="d"/>
  </p:transition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457200" y="3717000"/>
            <a:ext cx="8229240" cy="24087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03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endParaRPr/>
          </a:p>
        </p:txBody>
      </p:sp>
      <p:sp>
        <p:nvSpPr>
          <p:cNvPr id="204" name="CustomShape 3"/>
          <p:cNvSpPr/>
          <p:nvPr/>
        </p:nvSpPr>
        <p:spPr>
          <a:xfrm>
            <a:off x="486360" y="-14400"/>
            <a:ext cx="8208720" cy="344700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15000"/>
              </a:lnSpc>
            </a:pP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float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sum(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float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numberOne,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float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numberTwo) {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return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numberOne + numberTwo;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float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sum(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float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... numbers) {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float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result = 0;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for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(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i = 0; i &lt; numbers.</a:t>
            </a:r>
            <a:r>
              <a:rPr lang="en" sz="1600">
                <a:solidFill>
                  <a:srgbClr val="0000c0"/>
                </a:solidFill>
                <a:latin typeface="Consolas"/>
                <a:ea typeface="Calibri"/>
              </a:rPr>
              <a:t>length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; i++) {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result += numbers[i];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return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result;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endParaRPr/>
          </a:p>
        </p:txBody>
      </p:sp>
    </p:spTree>
  </p:cSld>
  <p:transition spd="slow">
    <p:push dir="d"/>
  </p:transition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No eclipse </a:t>
            </a:r>
            <a:r>
              <a:rPr b="1" lang="en" sz="3200">
                <a:solidFill>
                  <a:srgbClr val="004b97"/>
                </a:solidFill>
                <a:latin typeface="Calibri"/>
              </a:rPr>
              <a:t>\o/</a:t>
            </a:r>
            <a:r>
              <a:rPr lang="en" sz="3200">
                <a:solidFill>
                  <a:srgbClr val="004b97"/>
                </a:solidFill>
                <a:latin typeface="Calibri"/>
              </a:rPr>
              <a:t>, construa uma segunda versão da classe </a:t>
            </a:r>
            <a:r>
              <a:rPr i="1" lang="en" sz="3200">
                <a:solidFill>
                  <a:srgbClr val="004b97"/>
                </a:solidFill>
                <a:latin typeface="Calibri"/>
              </a:rPr>
              <a:t>Shirt</a:t>
            </a:r>
            <a:r>
              <a:rPr lang="en" sz="3200">
                <a:solidFill>
                  <a:srgbClr val="004b97"/>
                </a:solidFill>
                <a:latin typeface="Calibri"/>
              </a:rPr>
              <a:t>, e nomeie de </a:t>
            </a:r>
            <a:r>
              <a:rPr i="1" lang="en" sz="3200">
                <a:solidFill>
                  <a:srgbClr val="004b97"/>
                </a:solidFill>
                <a:latin typeface="Calibri"/>
              </a:rPr>
              <a:t>ShirtTwo </a:t>
            </a:r>
            <a:r>
              <a:rPr lang="en" sz="3200">
                <a:solidFill>
                  <a:srgbClr val="004b97"/>
                </a:solidFill>
                <a:latin typeface="Calibri"/>
              </a:rPr>
              <a:t>e mude os modificadores de acesso dos campos de </a:t>
            </a:r>
            <a:r>
              <a:rPr i="1" lang="en" sz="3200">
                <a:solidFill>
                  <a:srgbClr val="004b97"/>
                </a:solidFill>
                <a:latin typeface="Calibri"/>
              </a:rPr>
              <a:t>public </a:t>
            </a:r>
            <a:r>
              <a:rPr lang="en" sz="3200">
                <a:solidFill>
                  <a:srgbClr val="004b97"/>
                </a:solidFill>
                <a:latin typeface="Calibri"/>
              </a:rPr>
              <a:t>para </a:t>
            </a:r>
            <a:r>
              <a:rPr i="1" lang="en" sz="3200">
                <a:solidFill>
                  <a:srgbClr val="004b97"/>
                </a:solidFill>
                <a:latin typeface="Calibri"/>
              </a:rPr>
              <a:t>private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Tendo em vista que os atributos </a:t>
            </a:r>
            <a:r>
              <a:rPr i="1" lang="en" sz="3200">
                <a:solidFill>
                  <a:srgbClr val="004b97"/>
                </a:solidFill>
                <a:latin typeface="Calibri"/>
              </a:rPr>
              <a:t>shirtID, description e price </a:t>
            </a:r>
            <a:r>
              <a:rPr lang="en" sz="3200">
                <a:solidFill>
                  <a:srgbClr val="004b97"/>
                </a:solidFill>
                <a:latin typeface="Calibri"/>
              </a:rPr>
              <a:t>são obrigatórios em sua inicialização.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Crie tantas sobrecargas quantas forem necessárias de um método chamado </a:t>
            </a:r>
            <a:r>
              <a:rPr i="1" lang="en" sz="3200">
                <a:solidFill>
                  <a:srgbClr val="004b97"/>
                </a:solidFill>
                <a:latin typeface="Calibri"/>
              </a:rPr>
              <a:t>setShirtInfo, </a:t>
            </a:r>
            <a:r>
              <a:rPr lang="en" sz="3200">
                <a:solidFill>
                  <a:srgbClr val="004b97"/>
                </a:solidFill>
                <a:latin typeface="Calibri"/>
              </a:rPr>
              <a:t>que servirá para inicializar os atributos da classe.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i="1" lang="en" sz="2800">
                <a:solidFill>
                  <a:srgbClr val="004b97"/>
                </a:solidFill>
                <a:latin typeface="Calibri"/>
              </a:rPr>
              <a:t>Ex: public void setShirtInfo(int shirtID, String description, double price)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Crie a classe </a:t>
            </a:r>
            <a:r>
              <a:rPr i="1" lang="en" sz="3200">
                <a:solidFill>
                  <a:srgbClr val="004b97"/>
                </a:solidFill>
                <a:latin typeface="Calibri"/>
              </a:rPr>
              <a:t>ShirtTwoTest </a:t>
            </a:r>
            <a:r>
              <a:rPr lang="en" sz="3200">
                <a:solidFill>
                  <a:srgbClr val="004b97"/>
                </a:solidFill>
                <a:latin typeface="Calibri"/>
              </a:rPr>
              <a:t>e teste seu código</a:t>
            </a:r>
            <a:endParaRPr/>
          </a:p>
        </p:txBody>
      </p:sp>
      <p:sp>
        <p:nvSpPr>
          <p:cNvPr id="206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Exercício 07-01</a:t>
            </a:r>
            <a:endParaRPr/>
          </a:p>
        </p:txBody>
      </p:sp>
    </p:spTree>
  </p:cSld>
  <p:transition spd="slow">
    <p:push dir="d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" sz="3200">
                <a:solidFill>
                  <a:srgbClr val="004b97"/>
                </a:solidFill>
                <a:latin typeface="Calibri"/>
              </a:rPr>
              <a:t>Mensagem</a:t>
            </a:r>
            <a:r>
              <a:rPr lang="en" sz="3200">
                <a:solidFill>
                  <a:srgbClr val="004b97"/>
                </a:solidFill>
                <a:latin typeface="Calibri"/>
              </a:rPr>
              <a:t> é uma chamada a um objeto para invocar um de seus métodos, ativando um comportamento descrito. Também pode ser direcionada diretamente a uma classe (através de uma chamada a um método estático)</a:t>
            </a:r>
            <a:endParaRPr/>
          </a:p>
        </p:txBody>
      </p:sp>
      <p:sp>
        <p:nvSpPr>
          <p:cNvPr id="127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Mensagem -  Definição</a:t>
            </a:r>
            <a:endParaRPr/>
          </a:p>
        </p:txBody>
      </p:sp>
    </p:spTree>
  </p:cSld>
  <p:transition spd="slow">
    <p:push dir="d"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endParaRPr/>
          </a:p>
        </p:txBody>
      </p:sp>
      <p:pic>
        <p:nvPicPr>
          <p:cNvPr descr="" id="129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685960" y="2205000"/>
            <a:ext cx="3771720" cy="2447640"/>
          </a:xfrm>
          <a:prstGeom prst="rect">
            <a:avLst/>
          </a:prstGeom>
          <a:ln>
            <a:noFill/>
          </a:ln>
        </p:spPr>
      </p:pic>
    </p:spTree>
  </p:cSld>
  <p:transition spd="slow">
    <p:push dir="d"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Sintaxe</a:t>
            </a:r>
            <a:endParaRPr/>
          </a:p>
          <a:p>
            <a:pPr>
              <a:lnSpc>
                <a:spcPct val="100000"/>
              </a:lnSpc>
            </a:pPr>
            <a:r>
              <a:rPr lang="en" sz="2000">
                <a:solidFill>
                  <a:srgbClr val="004b97"/>
                </a:solidFill>
                <a:latin typeface="Consolas"/>
              </a:rPr>
              <a:t>[modifiers] return_type method_identifier ([arguments]) {</a:t>
            </a:r>
            <a:endParaRPr/>
          </a:p>
          <a:p>
            <a:pPr>
              <a:lnSpc>
                <a:spcPct val="100000"/>
              </a:lnSpc>
            </a:pPr>
            <a:r>
              <a:rPr lang="en" sz="2000">
                <a:solidFill>
                  <a:srgbClr val="004b97"/>
                </a:solidFill>
                <a:latin typeface="Consolas"/>
              </a:rPr>
              <a:t>	</a:t>
            </a:r>
            <a:r>
              <a:rPr lang="en" sz="2000">
                <a:solidFill>
                  <a:srgbClr val="004b97"/>
                </a:solidFill>
                <a:latin typeface="Consolas"/>
              </a:rPr>
              <a:t>method_code_block</a:t>
            </a:r>
            <a:endParaRPr/>
          </a:p>
          <a:p>
            <a:pPr>
              <a:lnSpc>
                <a:spcPct val="100000"/>
              </a:lnSpc>
            </a:pPr>
            <a:r>
              <a:rPr lang="en" sz="2000">
                <a:solidFill>
                  <a:srgbClr val="004b97"/>
                </a:solidFill>
                <a:latin typeface="Consolas"/>
              </a:rPr>
              <a:t>}</a:t>
            </a: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Criando e Chamando Métodos</a:t>
            </a:r>
            <a:endParaRPr/>
          </a:p>
        </p:txBody>
      </p:sp>
      <p:sp>
        <p:nvSpPr>
          <p:cNvPr id="132" name="CustomShape 3"/>
          <p:cNvSpPr/>
          <p:nvPr/>
        </p:nvSpPr>
        <p:spPr>
          <a:xfrm>
            <a:off x="323640" y="3429000"/>
            <a:ext cx="8424720" cy="232812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void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displayRectangle(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width,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height) {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for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(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rowCount = 0; rowCount &lt; height; rowCount++) {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for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(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colCount = 0; colCount &lt; width; colCount++) {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System.</a:t>
            </a:r>
            <a:r>
              <a:rPr i="1" lang="en" sz="1600">
                <a:solidFill>
                  <a:srgbClr val="0000c0"/>
                </a:solidFill>
                <a:latin typeface="Consolas"/>
                <a:ea typeface="Calibri"/>
              </a:rPr>
              <a:t>out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.print(</a:t>
            </a:r>
            <a:r>
              <a:rPr lang="en" sz="1600">
                <a:solidFill>
                  <a:srgbClr val="2a00ff"/>
                </a:solidFill>
                <a:latin typeface="Consolas"/>
                <a:ea typeface="Calibri"/>
              </a:rPr>
              <a:t>"@"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);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System.</a:t>
            </a:r>
            <a:r>
              <a:rPr i="1" lang="en" sz="1600">
                <a:solidFill>
                  <a:srgbClr val="0000c0"/>
                </a:solidFill>
                <a:latin typeface="Consolas"/>
                <a:ea typeface="Calibri"/>
              </a:rPr>
              <a:t>out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.println();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</p:txBody>
      </p:sp>
    </p:spTree>
  </p:cSld>
  <p:transition spd="slow">
    <p:push dir="d"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34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Exemplo</a:t>
            </a:r>
            <a:endParaRPr/>
          </a:p>
        </p:txBody>
      </p:sp>
      <p:sp>
        <p:nvSpPr>
          <p:cNvPr id="135" name="CustomShape 3"/>
          <p:cNvSpPr/>
          <p:nvPr/>
        </p:nvSpPr>
        <p:spPr>
          <a:xfrm>
            <a:off x="323640" y="1696320"/>
            <a:ext cx="8424720" cy="512532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class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Elevator {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boolean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lang="en" sz="1600">
                <a:solidFill>
                  <a:srgbClr val="0000c0"/>
                </a:solidFill>
                <a:latin typeface="Consolas"/>
                <a:ea typeface="Calibri"/>
              </a:rPr>
              <a:t>doorOpen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=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false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lang="en" sz="1600">
                <a:solidFill>
                  <a:srgbClr val="0000c0"/>
                </a:solidFill>
                <a:latin typeface="Consolas"/>
                <a:ea typeface="Calibri"/>
              </a:rPr>
              <a:t>currentFloor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= 1;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final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lang="en" sz="1600">
                <a:solidFill>
                  <a:srgbClr val="0000c0"/>
                </a:solidFill>
                <a:latin typeface="Consolas"/>
                <a:ea typeface="Calibri"/>
              </a:rPr>
              <a:t>TOP_FLOOR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= 5;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final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lang="en" sz="1600">
                <a:solidFill>
                  <a:srgbClr val="0000c0"/>
                </a:solidFill>
                <a:latin typeface="Consolas"/>
                <a:ea typeface="Calibri"/>
              </a:rPr>
              <a:t>BOTTOM_FLOOR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= 1;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 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void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openDoor() {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System.</a:t>
            </a:r>
            <a:r>
              <a:rPr i="1" lang="en" sz="1600">
                <a:solidFill>
                  <a:srgbClr val="0000c0"/>
                </a:solidFill>
                <a:latin typeface="Consolas"/>
                <a:ea typeface="Calibri"/>
              </a:rPr>
              <a:t>out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.println(</a:t>
            </a:r>
            <a:r>
              <a:rPr lang="en" sz="1600">
                <a:solidFill>
                  <a:srgbClr val="2a00ff"/>
                </a:solidFill>
                <a:latin typeface="Consolas"/>
                <a:ea typeface="Calibri"/>
              </a:rPr>
              <a:t>"Opening door."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);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c0"/>
                </a:solidFill>
                <a:latin typeface="Consolas"/>
                <a:ea typeface="Calibri"/>
              </a:rPr>
              <a:t>doorOpen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=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true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System.</a:t>
            </a:r>
            <a:r>
              <a:rPr i="1" lang="en" sz="1600">
                <a:solidFill>
                  <a:srgbClr val="0000c0"/>
                </a:solidFill>
                <a:latin typeface="Consolas"/>
                <a:ea typeface="Calibri"/>
              </a:rPr>
              <a:t>out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.println(</a:t>
            </a:r>
            <a:r>
              <a:rPr lang="en" sz="1600">
                <a:solidFill>
                  <a:srgbClr val="2a00ff"/>
                </a:solidFill>
                <a:latin typeface="Consolas"/>
                <a:ea typeface="Calibri"/>
              </a:rPr>
              <a:t>"Door is open."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);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void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closeDoor() {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System.</a:t>
            </a:r>
            <a:r>
              <a:rPr i="1" lang="en" sz="1600">
                <a:solidFill>
                  <a:srgbClr val="0000c0"/>
                </a:solidFill>
                <a:latin typeface="Consolas"/>
                <a:ea typeface="Calibri"/>
              </a:rPr>
              <a:t>out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.println(</a:t>
            </a:r>
            <a:r>
              <a:rPr lang="en" sz="1600">
                <a:solidFill>
                  <a:srgbClr val="2a00ff"/>
                </a:solidFill>
                <a:latin typeface="Consolas"/>
                <a:ea typeface="Calibri"/>
              </a:rPr>
              <a:t>"Closing door."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);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c0"/>
                </a:solidFill>
                <a:latin typeface="Consolas"/>
                <a:ea typeface="Calibri"/>
              </a:rPr>
              <a:t>doorOpen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=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false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System.</a:t>
            </a:r>
            <a:r>
              <a:rPr i="1" lang="en" sz="1600">
                <a:solidFill>
                  <a:srgbClr val="0000c0"/>
                </a:solidFill>
                <a:latin typeface="Consolas"/>
                <a:ea typeface="Calibri"/>
              </a:rPr>
              <a:t>out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.println(</a:t>
            </a:r>
            <a:r>
              <a:rPr lang="en" sz="1600">
                <a:solidFill>
                  <a:srgbClr val="2a00ff"/>
                </a:solidFill>
                <a:latin typeface="Consolas"/>
                <a:ea typeface="Calibri"/>
              </a:rPr>
              <a:t>"Door is closed."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);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endParaRPr/>
          </a:p>
        </p:txBody>
      </p:sp>
    </p:spTree>
  </p:cSld>
  <p:transition spd="slow">
    <p:push dir="d"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37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endParaRPr/>
          </a:p>
        </p:txBody>
      </p:sp>
      <p:sp>
        <p:nvSpPr>
          <p:cNvPr id="138" name="CustomShape 3"/>
          <p:cNvSpPr/>
          <p:nvPr/>
        </p:nvSpPr>
        <p:spPr>
          <a:xfrm>
            <a:off x="323640" y="-27360"/>
            <a:ext cx="8424720" cy="680364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endParaRPr/>
          </a:p>
          <a:p>
            <a:pPr>
              <a:lnSpc>
                <a:spcPct val="115000"/>
              </a:lnSpc>
            </a:pPr>
            <a:r>
              <a:rPr b="1"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void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goUp() {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System.</a:t>
            </a:r>
            <a:r>
              <a:rPr i="1" lang="en" sz="1600">
                <a:solidFill>
                  <a:srgbClr val="0000c0"/>
                </a:solidFill>
                <a:latin typeface="Consolas"/>
                <a:ea typeface="Calibri"/>
              </a:rPr>
              <a:t>out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.println(</a:t>
            </a:r>
            <a:r>
              <a:rPr lang="en" sz="1600">
                <a:solidFill>
                  <a:srgbClr val="2a00ff"/>
                </a:solidFill>
                <a:latin typeface="Consolas"/>
                <a:ea typeface="Calibri"/>
              </a:rPr>
              <a:t>"Going up one floor."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);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c0"/>
                </a:solidFill>
                <a:latin typeface="Consolas"/>
                <a:ea typeface="Calibri"/>
              </a:rPr>
              <a:t>currentFloor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++;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System.</a:t>
            </a:r>
            <a:r>
              <a:rPr i="1" lang="en" sz="1600">
                <a:solidFill>
                  <a:srgbClr val="0000c0"/>
                </a:solidFill>
                <a:latin typeface="Consolas"/>
                <a:ea typeface="Calibri"/>
              </a:rPr>
              <a:t>out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.println(</a:t>
            </a:r>
            <a:r>
              <a:rPr lang="en" sz="1600">
                <a:solidFill>
                  <a:srgbClr val="2a00ff"/>
                </a:solidFill>
                <a:latin typeface="Consolas"/>
                <a:ea typeface="Calibri"/>
              </a:rPr>
              <a:t>"Floor: "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+ </a:t>
            </a:r>
            <a:r>
              <a:rPr lang="en" sz="1600">
                <a:solidFill>
                  <a:srgbClr val="0000c0"/>
                </a:solidFill>
                <a:latin typeface="Consolas"/>
                <a:ea typeface="Calibri"/>
              </a:rPr>
              <a:t>currentFloor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);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 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void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goDown() {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System.</a:t>
            </a:r>
            <a:r>
              <a:rPr i="1" lang="en" sz="1600">
                <a:solidFill>
                  <a:srgbClr val="0000c0"/>
                </a:solidFill>
                <a:latin typeface="Consolas"/>
                <a:ea typeface="Calibri"/>
              </a:rPr>
              <a:t>out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.println(</a:t>
            </a:r>
            <a:r>
              <a:rPr lang="en" sz="1600">
                <a:solidFill>
                  <a:srgbClr val="2a00ff"/>
                </a:solidFill>
                <a:latin typeface="Consolas"/>
                <a:ea typeface="Calibri"/>
              </a:rPr>
              <a:t>"Going down one floor."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);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c0"/>
                </a:solidFill>
                <a:latin typeface="Consolas"/>
                <a:ea typeface="Calibri"/>
              </a:rPr>
              <a:t>currentFloor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--;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System.</a:t>
            </a:r>
            <a:r>
              <a:rPr i="1" lang="en" sz="1600">
                <a:solidFill>
                  <a:srgbClr val="0000c0"/>
                </a:solidFill>
                <a:latin typeface="Consolas"/>
                <a:ea typeface="Calibri"/>
              </a:rPr>
              <a:t>out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.println(</a:t>
            </a:r>
            <a:r>
              <a:rPr lang="en" sz="1600">
                <a:solidFill>
                  <a:srgbClr val="2a00ff"/>
                </a:solidFill>
                <a:latin typeface="Consolas"/>
                <a:ea typeface="Calibri"/>
              </a:rPr>
              <a:t>"Floor: "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+ </a:t>
            </a:r>
            <a:r>
              <a:rPr lang="en" sz="1600">
                <a:solidFill>
                  <a:srgbClr val="0000c0"/>
                </a:solidFill>
                <a:latin typeface="Consolas"/>
                <a:ea typeface="Calibri"/>
              </a:rPr>
              <a:t>currentFloor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);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getFloor() {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return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lang="en" sz="1600">
                <a:solidFill>
                  <a:srgbClr val="0000c0"/>
                </a:solidFill>
                <a:latin typeface="Consolas"/>
                <a:ea typeface="Calibri"/>
              </a:rPr>
              <a:t>currentFloor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void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setFloor(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desiredFloor) {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while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(</a:t>
            </a:r>
            <a:r>
              <a:rPr lang="en" sz="1600">
                <a:solidFill>
                  <a:srgbClr val="0000c0"/>
                </a:solidFill>
                <a:latin typeface="Consolas"/>
                <a:ea typeface="Calibri"/>
              </a:rPr>
              <a:t>currentFloor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!= desiredFloor) {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if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(</a:t>
            </a:r>
            <a:r>
              <a:rPr lang="en" sz="1600">
                <a:solidFill>
                  <a:srgbClr val="0000c0"/>
                </a:solidFill>
                <a:latin typeface="Consolas"/>
                <a:ea typeface="Calibri"/>
              </a:rPr>
              <a:t>currentFloor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&lt; desiredFloor) {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goUp();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}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else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{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goDown();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</p:txBody>
      </p:sp>
    </p:spTree>
  </p:cSld>
  <p:transition spd="slow">
    <p:push dir="d"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126864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Métodos da classe chamados internamente podem ser precedidos da palavra chave </a:t>
            </a:r>
            <a:r>
              <a:rPr lang="en" sz="3200">
                <a:solidFill>
                  <a:srgbClr val="004b97"/>
                </a:solidFill>
                <a:latin typeface="Consolas"/>
              </a:rPr>
              <a:t>this.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" sz="2800">
                <a:solidFill>
                  <a:srgbClr val="004b97"/>
                </a:solidFill>
                <a:latin typeface="Calibri"/>
              </a:rPr>
              <a:t>A palavra chave </a:t>
            </a:r>
            <a:r>
              <a:rPr lang="en" sz="2800">
                <a:solidFill>
                  <a:srgbClr val="004b97"/>
                </a:solidFill>
                <a:latin typeface="Consolas"/>
              </a:rPr>
              <a:t>this</a:t>
            </a:r>
            <a:r>
              <a:rPr lang="en" sz="2800">
                <a:solidFill>
                  <a:srgbClr val="004b97"/>
                </a:solidFill>
                <a:latin typeface="Calibri"/>
              </a:rPr>
              <a:t> refere-se a instância atual da classe e pode ser usada para acessar qualquer membro de instância da classe.</a:t>
            </a:r>
            <a:endParaRPr/>
          </a:p>
        </p:txBody>
      </p:sp>
      <p:sp>
        <p:nvSpPr>
          <p:cNvPr id="140" name="CustomShape 2"/>
          <p:cNvSpPr/>
          <p:nvPr/>
        </p:nvSpPr>
        <p:spPr>
          <a:xfrm>
            <a:off x="371880" y="-27360"/>
            <a:ext cx="8424720" cy="120924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boolean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checkDoorStatus() {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return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lang="en" sz="1600">
                <a:solidFill>
                  <a:srgbClr val="0000c0"/>
                </a:solidFill>
                <a:latin typeface="Consolas"/>
                <a:ea typeface="Calibri"/>
              </a:rPr>
              <a:t>doorOpen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</p:txBody>
      </p:sp>
      <p:sp>
        <p:nvSpPr>
          <p:cNvPr id="141" name="CustomShape 3"/>
          <p:cNvSpPr/>
          <p:nvPr/>
        </p:nvSpPr>
        <p:spPr>
          <a:xfrm>
            <a:off x="395640" y="4117680"/>
            <a:ext cx="8424720" cy="260784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void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setFloor(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desiredFloor) {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while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(</a:t>
            </a:r>
            <a:r>
              <a:rPr lang="en" sz="1600">
                <a:solidFill>
                  <a:srgbClr val="0000c0"/>
                </a:solidFill>
                <a:latin typeface="Consolas"/>
                <a:ea typeface="Calibri"/>
              </a:rPr>
              <a:t>this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.</a:t>
            </a:r>
            <a:r>
              <a:rPr lang="en" sz="1600">
                <a:solidFill>
                  <a:srgbClr val="0000c0"/>
                </a:solidFill>
                <a:latin typeface="Consolas"/>
                <a:ea typeface="Calibri"/>
              </a:rPr>
              <a:t>currentFloor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!= desiredFloor) {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if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(</a:t>
            </a:r>
            <a:r>
              <a:rPr lang="en" sz="1600">
                <a:solidFill>
                  <a:srgbClr val="0000c0"/>
                </a:solidFill>
                <a:latin typeface="Consolas"/>
                <a:ea typeface="Calibri"/>
              </a:rPr>
              <a:t>this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.</a:t>
            </a:r>
            <a:r>
              <a:rPr lang="en" sz="1600">
                <a:solidFill>
                  <a:srgbClr val="0000c0"/>
                </a:solidFill>
                <a:latin typeface="Consolas"/>
                <a:ea typeface="Calibri"/>
              </a:rPr>
              <a:t>currentFloor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&lt; desiredFloor) {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c0"/>
                </a:solidFill>
                <a:latin typeface="Consolas"/>
                <a:ea typeface="Calibri"/>
              </a:rPr>
              <a:t>this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.goUp();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}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else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{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c0"/>
                </a:solidFill>
                <a:latin typeface="Consolas"/>
                <a:ea typeface="Calibri"/>
              </a:rPr>
              <a:t> </a:t>
            </a:r>
            <a:r>
              <a:rPr lang="en" sz="1600">
                <a:solidFill>
                  <a:srgbClr val="0000c0"/>
                </a:solidFill>
                <a:latin typeface="Consolas"/>
                <a:ea typeface="Calibri"/>
              </a:rPr>
              <a:t>this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.goDown();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</p:txBody>
      </p:sp>
    </p:spTree>
  </p:cSld>
  <p:transition spd="slow">
    <p:push dir="d"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Não há limite para o número de chamadas de métodos que um método pode fazer. (Na verdade é limitado pelo tamanho da pilha </a:t>
            </a:r>
            <a:r>
              <a:rPr i="1" lang="en" sz="3200">
                <a:solidFill>
                  <a:srgbClr val="004b97"/>
                </a:solidFill>
                <a:latin typeface="Calibri"/>
              </a:rPr>
              <a:t>StackOverflowError</a:t>
            </a:r>
            <a:r>
              <a:rPr lang="en" sz="3200">
                <a:solidFill>
                  <a:srgbClr val="004b97"/>
                </a:solidFill>
                <a:latin typeface="Calibri"/>
              </a:rPr>
              <a:t>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O método chamador e o método de trabalho pode ser em mesma classe ou em classes diferentes.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A forma como você chama o método de trabalho é diferente, dependendo se ele está na mesma classe ou em uma classe diferente do método chamador.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Você pode chamar métodos em qualquer ordem. Métodos não precisam ser criados na ordem em que são chamados.</a:t>
            </a:r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Diretrizes Para Chamar Métodos</a:t>
            </a:r>
            <a:endParaRPr/>
          </a:p>
        </p:txBody>
      </p:sp>
    </p:spTree>
  </p:cSld>
  <p:transition spd="slow">
    <p:push dir="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