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0F6123-587A-4939-B6EC-EE93EA538C7F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descr="" id="4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004000" y="2205000"/>
            <a:ext cx="3960000" cy="4032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4b97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4b97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B0DCE7-E6BB-4E23-802E-F5F4F58CDCD8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04BD33F-DF27-4E7A-AE89-918DEEE40830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558ed5"/>
                </a:solidFill>
                <a:latin typeface="Calibri"/>
              </a:rPr>
              <a:t>Módulo 08 – Implementando Encapsulamento e Construtores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Modificador de acesso public permite que o membro público seja acessado por qualquer outro código do programa.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modificador de acesso public é o mais liberal e que, portanto, exige maior responsabilidade do programador ao empregá-lo.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Membros Públicos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Modificador de acesso padrão (default)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Permite visibilidade em todo pacote java no qual ele foi definido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Quando não é declarado o modificador, Java adota como o padrão (default).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existe a palavra chave para designar o modificador “default”.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Membros Default</a:t>
            </a:r>
            <a:endParaRPr/>
          </a:p>
        </p:txBody>
      </p:sp>
    </p:spTree>
  </p:cSld>
  <p:transition spd="slow">
    <p:push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Os métodos acessores são definidos no java para servir de interface de comunicação com o objeto, modificando seu estado (os atributos) de maneira adequada e transparente para quem usa.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Usamos métodos acessores para consultar o estado do objeto ou para modificá-lo. Seguem o seguinte padrão: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getXXX() //consulta o estado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setXXX(valor) //modifica um estado/valida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XXX é o atributo representado (description, colorCode etc..)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Métodos Acessores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Responsáveis por conter a lógica de inicialização dos objetos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Tem o mesmo nome que a classe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tem tipo de retorno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pode ser chamado diretamente, só através da palavra chave new.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Métodos Construtores</a:t>
            </a:r>
            <a:endParaRPr/>
          </a:p>
        </p:txBody>
      </p:sp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alibri"/>
              </a:rPr>
              <a:t>[modifiers] class ClassName {</a:t>
            </a:r>
            <a:endParaRPr/>
          </a:p>
          <a:p>
            <a:r>
              <a:rPr lang="en" sz="2400">
                <a:solidFill>
                  <a:srgbClr val="004b97"/>
                </a:solidFill>
                <a:latin typeface="Calibri"/>
              </a:rPr>
              <a:t>[modifiers] </a:t>
            </a:r>
            <a:r>
              <a:rPr b="1" lang="en" sz="2400">
                <a:solidFill>
                  <a:srgbClr val="004b97"/>
                </a:solidFill>
                <a:latin typeface="Calibri"/>
              </a:rPr>
              <a:t>ClassName</a:t>
            </a:r>
            <a:r>
              <a:rPr lang="en" sz="2400">
                <a:solidFill>
                  <a:srgbClr val="004b97"/>
                </a:solidFill>
                <a:latin typeface="Calibri"/>
              </a:rPr>
              <a:t>([arguments]) {</a:t>
            </a:r>
            <a:endParaRPr/>
          </a:p>
          <a:p>
            <a:r>
              <a:rPr lang="en" sz="2400">
                <a:solidFill>
                  <a:srgbClr val="004b97"/>
                </a:solidFill>
                <a:latin typeface="Calibri"/>
              </a:rPr>
              <a:t>	</a:t>
            </a:r>
            <a:r>
              <a:rPr lang="en" sz="2400">
                <a:solidFill>
                  <a:srgbClr val="004b97"/>
                </a:solidFill>
                <a:latin typeface="Calibri"/>
              </a:rPr>
              <a:t>code_block</a:t>
            </a:r>
            <a:endParaRPr/>
          </a:p>
          <a:p>
            <a:r>
              <a:rPr lang="en" sz="2400">
                <a:solidFill>
                  <a:srgbClr val="004b97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Método Construtor</a:t>
            </a:r>
            <a:endParaRPr/>
          </a:p>
        </p:txBody>
      </p:sp>
    </p:spTree>
  </p:cSld>
  <p:transition spd="slow">
    <p:push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536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29400" y="954360"/>
            <a:ext cx="8634600" cy="53233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Shirt {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0000c0"/>
                </a:solidFill>
                <a:latin typeface="Consolas"/>
                <a:ea typeface="Calibri"/>
              </a:rPr>
              <a:t>shirtID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= 0; </a:t>
            </a:r>
            <a:r>
              <a:rPr lang="en" sz="1300">
                <a:solidFill>
                  <a:srgbClr val="3f7f5f"/>
                </a:solidFill>
                <a:latin typeface="Consolas"/>
                <a:ea typeface="Calibri"/>
              </a:rPr>
              <a:t>// Default ID for the shirt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String </a:t>
            </a:r>
            <a:r>
              <a:rPr lang="en" sz="1300">
                <a:solidFill>
                  <a:srgbClr val="0000c0"/>
                </a:solidFill>
                <a:latin typeface="Consolas"/>
                <a:ea typeface="Calibri"/>
              </a:rPr>
              <a:t>description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lang="en" sz="1300">
                <a:solidFill>
                  <a:srgbClr val="2a00ff"/>
                </a:solidFill>
                <a:latin typeface="Consolas"/>
                <a:ea typeface="Calibri"/>
              </a:rPr>
              <a:t>"-description required-"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lang="en" sz="1300">
                <a:solidFill>
                  <a:srgbClr val="3f7f5f"/>
                </a:solidFill>
                <a:latin typeface="Consolas"/>
                <a:ea typeface="Calibri"/>
              </a:rPr>
              <a:t>// default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0000c0"/>
                </a:solidFill>
                <a:latin typeface="Consolas"/>
                <a:ea typeface="Calibri"/>
              </a:rPr>
              <a:t>colorCode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lang="en" sz="1300">
                <a:solidFill>
                  <a:srgbClr val="2a00ff"/>
                </a:solidFill>
                <a:latin typeface="Consolas"/>
                <a:ea typeface="Calibri"/>
              </a:rPr>
              <a:t>'U'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0000c0"/>
                </a:solidFill>
                <a:latin typeface="Consolas"/>
                <a:ea typeface="Calibri"/>
              </a:rPr>
              <a:t>price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= 0.0; </a:t>
            </a:r>
            <a:r>
              <a:rPr lang="en" sz="1300">
                <a:solidFill>
                  <a:srgbClr val="3f7f5f"/>
                </a:solidFill>
                <a:latin typeface="Consolas"/>
                <a:ea typeface="Calibri"/>
              </a:rPr>
              <a:t>// Default price for all items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0000c0"/>
                </a:solidFill>
                <a:latin typeface="Consolas"/>
                <a:ea typeface="Calibri"/>
              </a:rPr>
              <a:t>quantityInStock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= 0; </a:t>
            </a:r>
            <a:r>
              <a:rPr lang="en" sz="1300">
                <a:solidFill>
                  <a:srgbClr val="3f7f5f"/>
                </a:solidFill>
                <a:latin typeface="Consolas"/>
                <a:ea typeface="Calibri"/>
              </a:rPr>
              <a:t>// Default quantity for all items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b="1"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Shirt(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startingCode) {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setColorCode(startingCode);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//this.colorCode = startingCode; //Nao usar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getColorCode() {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0000c0"/>
                </a:solidFill>
                <a:latin typeface="Consolas"/>
                <a:ea typeface="Calibri"/>
              </a:rPr>
              <a:t>colorCode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public void setColorCode(char startingCode){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switch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(startingCode) {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2a00ff"/>
                </a:solidFill>
                <a:latin typeface="Consolas"/>
                <a:ea typeface="Calibri"/>
              </a:rPr>
              <a:t>'R'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2a00ff"/>
                </a:solidFill>
                <a:latin typeface="Consolas"/>
                <a:ea typeface="Calibri"/>
              </a:rPr>
              <a:t>'G'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300">
                <a:solidFill>
                  <a:srgbClr val="2a00ff"/>
                </a:solidFill>
                <a:latin typeface="Consolas"/>
                <a:ea typeface="Calibri"/>
              </a:rPr>
              <a:t>'B'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c0"/>
                </a:solidFill>
                <a:latin typeface="Consolas"/>
                <a:ea typeface="Calibri"/>
              </a:rPr>
              <a:t>colorCode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 = startingCode;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300">
                <a:solidFill>
                  <a:srgbClr val="7f0055"/>
                </a:solidFill>
                <a:latin typeface="Consolas"/>
                <a:ea typeface="Calibri"/>
              </a:rPr>
              <a:t>default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3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nsolas"/>
                <a:ea typeface="Calibri"/>
              </a:rPr>
              <a:t>"Invalid colorCode.Use R,G,B"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3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lang="en" sz="1300">
                <a:solidFill>
                  <a:srgbClr val="3f7f5f"/>
                </a:solidFill>
                <a:latin typeface="Consolas"/>
                <a:ea typeface="Calibri"/>
              </a:rPr>
              <a:t>// end of class</a:t>
            </a:r>
            <a:endParaRPr/>
          </a:p>
        </p:txBody>
      </p:sp>
    </p:spTree>
  </p:cSld>
  <p:transition spd="slow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Quando não criamos nenhum construtor explicitamente, a classe contém o que chamamos de construtor padrão (não recebe parâmetros e seu modificador de acesso é public)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Construtor Padrão</a:t>
            </a:r>
            <a:endParaRPr/>
          </a:p>
        </p:txBody>
      </p:sp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Como em qualquer método é possível sobrecarregar os construtores de uma classe.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 sobrecarga de construtores permite a modificar a maneira como objetos da mesma classe são instanciados.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As sobrecargas devem obedecer as regras de inicialização do objeto. (ex.: se o objeto Pessoa exige cpf para ser criado, todas suas sobrecargas devem ter cpf como parâmetro)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Sobrecarga de Construtores</a:t>
            </a:r>
            <a:r>
              <a:rPr b="1" lang="en" sz="4400">
                <a:solidFill>
                  <a:srgbClr val="004b97"/>
                </a:solidFill>
                <a:latin typeface="Calibri"/>
              </a:rPr>
              <a:t>	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976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23640" y="1268640"/>
            <a:ext cx="8424720" cy="4845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cpf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nome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Pessoa(String cpf)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.setCpf(cpf);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Pessoa(String cpf, String nome)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.setCpf(cpf);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.setNome(nome);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setCpf(String cpf)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cpf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cpf;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getCpf()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cpf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 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getNome()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nome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 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setNome(String nome)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nome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nome; 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976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Uso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23640" y="1340640"/>
            <a:ext cx="8424720" cy="26078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PessoaTest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Pessoa jose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"044.999.004-09"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jose.setNome(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"José"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Pessoa maria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"022.999.422-90"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"Maria"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.println(jose.getNome());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.println(maria.getNome());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Usar o encapsulamento para proteger dados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Criar contrutores para inicializar objetos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Objetivos Gerais</a:t>
            </a:r>
            <a:endParaRPr/>
          </a:p>
        </p:txBody>
      </p:sp>
    </p:spTree>
  </p:cSld>
  <p:transition spd="slow">
    <p:push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4954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Para reusar uma sobrecarga de um construtor use a palavra chave </a:t>
            </a:r>
            <a:r>
              <a:rPr i="1" lang="en" sz="2800">
                <a:solidFill>
                  <a:srgbClr val="004b97"/>
                </a:solidFill>
                <a:latin typeface="Consolas"/>
              </a:rPr>
              <a:t>this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para chamar a sobrecarga desejada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Reusando Sobrecargas de Construtores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67640" y="3107160"/>
            <a:ext cx="8424720" cy="31672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cpf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nome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Pessoa(String cpf)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.setCpf(cpf);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Pessoa(String cpf, String nome)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(cpf); </a:t>
            </a:r>
            <a:r>
              <a:rPr b="1" lang="en" sz="1600">
                <a:solidFill>
                  <a:srgbClr val="ff0000"/>
                </a:solidFill>
                <a:latin typeface="Consolas"/>
                <a:ea typeface="Calibri"/>
              </a:rPr>
              <a:t>//deve ser a primeira chamada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.setNome(nome);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//...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300">
                <a:solidFill>
                  <a:srgbClr val="004b97"/>
                </a:solidFill>
                <a:latin typeface="Calibri"/>
              </a:rPr>
              <a:t>Os primeiros elevadores, exigiam que o usuário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manipulasse um ou mais roldanas, cordas e engrenagens para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operar o elevador. Elevadores modernos esconder os detalhes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e necessitam somente que um usuário pressione alguns botões para operar. Quais são as vantagens dos elevadores modernos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em relação aos mais antigos?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300">
                <a:solidFill>
                  <a:srgbClr val="004b97"/>
                </a:solidFill>
                <a:latin typeface="Calibri"/>
              </a:rPr>
              <a:t>Muitos elevadores, como um elevador de serviço em uma fábrica,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exigem chaves antes que eles possam ser operados. Outros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elevadores requerem uma chave para ir a um piso especial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(como o andar de cima em um hotel). Por que estas chaves</a:t>
            </a:r>
            <a:r>
              <a:rPr lang="en" sz="2300">
                <a:solidFill>
                  <a:srgbClr val="004b97"/>
                </a:solidFill>
                <a:latin typeface="Calibri"/>
              </a:rPr>
              <a:t>
</a:t>
            </a:r>
            <a:r>
              <a:rPr lang="en" sz="2300">
                <a:solidFill>
                  <a:srgbClr val="004b97"/>
                </a:solidFill>
                <a:latin typeface="Calibri"/>
              </a:rPr>
              <a:t>importante?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Vamos Pensar um Pouco...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Significa separar o programa em partes, o mais isoladas possível. A ideia é tornar o software mais flexível, fácil de modificar e de criar novas implementações, além de proteger os detalhes de implementação de cada objeto afim de manter a alta coesão.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Encapsulamento</a:t>
            </a:r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72360" y="4221000"/>
            <a:ext cx="2088000" cy="200628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pic>
        <p:nvPicPr>
          <p:cNvPr descr="" id="1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23640" y="1628640"/>
            <a:ext cx="4285800" cy="381924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Java permite determinar o nível de acesso dos seus membros.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Que podem ser: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default (package-friendly), public, private, protected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Público ou Privado?</a:t>
            </a:r>
            <a:endParaRPr/>
          </a:p>
        </p:txBody>
      </p:sp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Público...</a:t>
            </a:r>
            <a:endParaRPr/>
          </a:p>
        </p:txBody>
      </p:sp>
      <p:pic>
        <p:nvPicPr>
          <p:cNvPr descr="" id="1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33680" y="1681200"/>
            <a:ext cx="5876640" cy="349524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Privado...</a:t>
            </a:r>
            <a:endParaRPr/>
          </a:p>
        </p:txBody>
      </p:sp>
      <p:pic>
        <p:nvPicPr>
          <p:cNvPr descr="" id="1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57440" y="1681200"/>
            <a:ext cx="5829120" cy="349524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modificador private é o mais restritivo e não é comum para classes, mas sim para membros de classes.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Apesar disso, é possível empregar o modificador private nas classes.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Mas para que serve uma classe privada?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Membros Privados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