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wmf" ContentType="image/x-wmf"/>
  <Override PartName="/ppt/media/image10.png" ContentType="image/png"/>
  <Override PartName="/ppt/media/image14.png" ContentType="image/png"/>
  <Override PartName="/ppt/media/image11.gif" ContentType="image/gif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BF9E12-FEF9-4CCC-8D90-8889703297F4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descr="" id="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6E714F-7B61-4501-9CFB-2BB366E60E6B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84AFCBC-FBA2-47F2-9A2E-29AFDFE8E42C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Módulo 09 – Criando e Usando Arrays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 array pode ser criado através de uma expressão ou através de um inicializador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expressão de criação especifica o tipo de elemento, o número de níveis de arrays aninhados, e o tamanho de pelo menos um dos níveis de aninhamento. 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Criando Arrays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array_identifier = new type [length];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Exemplos: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status = </a:t>
            </a:r>
            <a:r>
              <a:rPr b="1" lang="en" sz="2800">
                <a:solidFill>
                  <a:srgbClr val="004b97"/>
                </a:solidFill>
                <a:latin typeface="Consolas"/>
              </a:rPr>
              <a:t>new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 char[20];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ages = </a:t>
            </a:r>
            <a:r>
              <a:rPr b="1" lang="en" sz="2800">
                <a:solidFill>
                  <a:srgbClr val="004b97"/>
                </a:solidFill>
                <a:latin typeface="Consolas"/>
              </a:rPr>
              <a:t>new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 int[5];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names = </a:t>
            </a:r>
            <a:r>
              <a:rPr b="1" lang="en" sz="2800">
                <a:solidFill>
                  <a:srgbClr val="004b97"/>
                </a:solidFill>
                <a:latin typeface="Consolas"/>
              </a:rPr>
              <a:t>new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 String[7];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shirts = </a:t>
            </a:r>
            <a:r>
              <a:rPr b="1" lang="en" sz="2800">
                <a:solidFill>
                  <a:srgbClr val="004b97"/>
                </a:solidFill>
                <a:latin typeface="Consolas"/>
              </a:rPr>
              <a:t>new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 Shirt[3];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Cuidado: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length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deve ser um </a:t>
            </a:r>
            <a:r>
              <a:rPr b="1" lang="en" sz="3200">
                <a:solidFill>
                  <a:srgbClr val="004b97"/>
                </a:solidFill>
                <a:latin typeface="Calibri"/>
              </a:rPr>
              <a:t>int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ou um tipo auto promovido.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Instanciando Arrays Unidimensionais</a:t>
            </a:r>
            <a:endParaRPr/>
          </a:p>
        </p:txBody>
      </p:sp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type [][] array_identifier = new type [number_of_arrays] [length];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Exemplo: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int [][] yearlySales = new int [5][4];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onsolas"/>
              </a:rPr>
              <a:t>int [][] yearlySales = new int [5][];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Instanciando Arrays Multidimensionais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descr="" id="151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556640"/>
            <a:ext cx="8744040" cy="373320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" sz="3200">
                <a:solidFill>
                  <a:srgbClr val="004b97"/>
                </a:solidFill>
                <a:latin typeface="Calibri"/>
              </a:rPr>
              <a:t>As expressões são avaliadas da esquerda para a direita. Se qualquer das avaliações concluir abruptamente, as expressões à direita não são avaliadas.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" sz="3200">
                <a:solidFill>
                  <a:srgbClr val="004b97"/>
                </a:solidFill>
                <a:latin typeface="Calibri"/>
              </a:rPr>
              <a:t>Se o valor de qualquer expressão é menor que zero, uma exeption NegativeArraySizeException é lançada.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" sz="3200">
                <a:solidFill>
                  <a:srgbClr val="004b97"/>
                </a:solidFill>
                <a:latin typeface="Calibri"/>
              </a:rPr>
              <a:t>Se não houver espaço para alocar o array uma exception to tipo OutOfMemory é lançada</a:t>
            </a:r>
            <a:r>
              <a:rPr lang="en" sz="3200">
                <a:solidFill>
                  <a:srgbClr val="004b97"/>
                </a:solidFill>
                <a:latin typeface="Calibri"/>
              </a:rPr>
              <a:t>
</a:t>
            </a:r>
            <a:r>
              <a:rPr lang="en" sz="3200">
                <a:solidFill>
                  <a:srgbClr val="004b97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Avaliando Expressões de Criação em Run-Time</a:t>
            </a:r>
            <a:endParaRPr/>
          </a:p>
        </p:txBody>
      </p:sp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329400" y="1196640"/>
            <a:ext cx="8634600" cy="16671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[][] matriz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[3][3];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3f7f5f"/>
                </a:solidFill>
                <a:latin typeface="Consolas"/>
                <a:ea typeface="Calibri"/>
              </a:rPr>
              <a:t>// é equivalente em comportamento de:</a:t>
            </a:r>
            <a:endParaRPr/>
          </a:p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[][] matriz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[3][];</a:t>
            </a:r>
            <a:endParaRPr/>
          </a:p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d = 0; d &lt; matrix.length; d++)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matriz[d]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[3];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329400" y="2997000"/>
            <a:ext cx="8634600" cy="35593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[][][][][] ages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[6][10][8][12][];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3f7f5f"/>
                </a:solidFill>
                <a:latin typeface="Consolas"/>
                <a:ea typeface="Calibri"/>
              </a:rPr>
              <a:t>//é equivalente a:</a:t>
            </a:r>
            <a:endParaRPr/>
          </a:p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[][][][][] ages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[6][][][][];</a:t>
            </a:r>
            <a:endParaRPr/>
          </a:p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d1 = 0; d1 &lt; ages.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length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; d1++)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ages[d1]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[10][][][];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d2 = 0; d2 &lt; ages[d1].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length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; d2++)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ages[d1][d2]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[8][][];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d3 = 0; d3 &lt; ages[d1][d2].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length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; d3++)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ages[d1][d2][d3]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[12][];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329400" y="1556640"/>
            <a:ext cx="8634600" cy="4464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Test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[][] a = { { 00, 01 }, { 10, 11 }, {90, 0, 0} };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i = 99;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try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a[</a:t>
            </a:r>
            <a:r>
              <a:rPr i="1" lang="en">
                <a:solidFill>
                  <a:srgbClr val="000000"/>
                </a:solidFill>
                <a:latin typeface="Consolas"/>
                <a:ea typeface="Calibri"/>
              </a:rPr>
              <a:t>val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()][i = 1]++;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(Exception e)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.println(e + </a:t>
            </a:r>
            <a:r>
              <a:rPr lang="en">
                <a:solidFill>
                  <a:srgbClr val="2a00ff"/>
                </a:solidFill>
                <a:latin typeface="Consolas"/>
                <a:ea typeface="Calibri"/>
              </a:rPr>
              <a:t>", i="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+ i);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val()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Exception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Exception(</a:t>
            </a:r>
            <a:r>
              <a:rPr lang="en">
                <a:solidFill>
                  <a:srgbClr val="2a00ff"/>
                </a:solidFill>
                <a:latin typeface="Consolas"/>
                <a:ea typeface="Calibri"/>
              </a:rPr>
              <a:t>"unimplemented"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Sintaxe:</a:t>
            </a:r>
            <a:endParaRPr/>
          </a:p>
          <a:p>
            <a:pPr>
              <a:lnSpc>
                <a:spcPct val="100000"/>
              </a:lnSpc>
            </a:pPr>
            <a:r>
              <a:rPr i="1" lang="en" sz="2800">
                <a:solidFill>
                  <a:srgbClr val="004b97"/>
                </a:solidFill>
                <a:latin typeface="Consolas"/>
              </a:rPr>
              <a:t>type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[] </a:t>
            </a:r>
            <a:r>
              <a:rPr i="1" lang="en" sz="2800">
                <a:solidFill>
                  <a:srgbClr val="004b97"/>
                </a:solidFill>
                <a:latin typeface="Consolas"/>
              </a:rPr>
              <a:t>array_identifier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= {</a:t>
            </a:r>
            <a:r>
              <a:rPr i="1" lang="en" sz="2800">
                <a:solidFill>
                  <a:srgbClr val="004b97"/>
                </a:solidFill>
                <a:latin typeface="Consolas"/>
              </a:rPr>
              <a:t>val1, val2, … ,valn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};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Exemplos: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int [] ages = {19, 42, 92, 33, 46};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Shirt [] shirts = {new Shirt(), new Shirt(‘G’), new Shirt(‘g’,1000)};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Cuidado, erro: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int [] ages;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ages = {19, 42, 92, 33, 46};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int[] a = new int[2]{ 100,200 }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Usando Inicializadores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Exemplos: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int [][] ages = {{19, 42}, {92, 33}};</a:t>
            </a:r>
            <a:endParaRPr/>
          </a:p>
          <a:p>
            <a:pPr>
              <a:lnSpc>
                <a:spcPct val="100000"/>
              </a:lnSpc>
            </a:pPr>
            <a:r>
              <a:rPr lang="en" sz="2600">
                <a:solidFill>
                  <a:srgbClr val="004b97"/>
                </a:solidFill>
                <a:latin typeface="Consolas"/>
              </a:rPr>
              <a:t>int [][] ages = {{19, 42}, {92, 33}, {46}};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Usando Inicializadores</a:t>
            </a:r>
            <a:endParaRPr/>
          </a:p>
        </p:txBody>
      </p:sp>
    </p:spTree>
  </p:cSld>
  <p:transition spd="slow">
    <p:push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Arrays devem ser indexados por valores int; byte, short, ou valores char também podem ser utilizados como valores de índice, porque eles são submetidos a promoção numérica  se tornam valores int. Não é possível usar long para indexar um array.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Acessando Valores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251640" y="4581000"/>
            <a:ext cx="8634600" cy="14929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[] a = {1, 2, 3, 4, 5};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c =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'0'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20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.println(a[c]);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//Compila? Se sim, Qual o 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   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ff0000"/>
                </a:solidFill>
                <a:latin typeface="Consolas"/>
                <a:ea typeface="Calibri"/>
              </a:rPr>
              <a:t>     //resultado?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Entender os arrays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Codificando arrays unidimensionais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Atribuindo valores e iterando sobre arrays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Criando e usando arrays bidimensionais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Objetivos Gerais</a:t>
            </a:r>
            <a:endParaRPr/>
          </a:p>
        </p:txBody>
      </p:sp>
    </p:spTree>
  </p:cSld>
  <p:transition spd="slow">
    <p:push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Arrays na Memória – Tipos Primitivos</a:t>
            </a:r>
            <a:endParaRPr/>
          </a:p>
        </p:txBody>
      </p:sp>
      <p:pic>
        <p:nvPicPr>
          <p:cNvPr descr="" id="1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11640" y="1772640"/>
            <a:ext cx="3736440" cy="398448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836640"/>
            <a:ext cx="4981320" cy="543852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Referência</a:t>
            </a:r>
            <a:endParaRPr/>
          </a:p>
        </p:txBody>
      </p:sp>
    </p:spTree>
  </p:cSld>
  <p:transition spd="slow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 for Aprimorado (foreach)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179640" y="2133000"/>
            <a:ext cx="8634600" cy="32461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[] numbers = { 1, 3, 5, 7, 9, 11, 13, 15, 17, 19 };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sum = 0;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item : numbers) {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sum = sum + item;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20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"Sum is: "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+ sum);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19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classe System tem um método que pode ser usado para cópia eficiente de um array em outro:</a:t>
            </a:r>
            <a:endParaRPr/>
          </a:p>
          <a:p>
            <a:pPr>
              <a:lnSpc>
                <a:spcPct val="100000"/>
              </a:lnSpc>
            </a:pPr>
            <a:r>
              <a:rPr lang="en" sz="2400">
                <a:solidFill>
                  <a:srgbClr val="004b97"/>
                </a:solidFill>
                <a:latin typeface="Consolas"/>
              </a:rPr>
              <a:t>public static void arraycopy(Object src, int srcPos, Object dest, int destPos, int length)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Copiando Arrays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176400" y="3595320"/>
            <a:ext cx="8634600" cy="28947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[] copyFrom = {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'd'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'e'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'c'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'a'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'f'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'f'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'e'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'i'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'n'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'a'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't'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'e'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2000">
                <a:solidFill>
                  <a:srgbClr val="2a00ff"/>
                </a:solidFill>
                <a:latin typeface="Consolas"/>
                <a:ea typeface="Calibri"/>
              </a:rPr>
              <a:t>'d'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};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[] copyTo =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[7];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2000">
                <a:solidFill>
                  <a:srgbClr val="000000"/>
                </a:solidFill>
                <a:latin typeface="Consolas"/>
                <a:ea typeface="Calibri"/>
              </a:rPr>
              <a:t>arraycopy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(copyFrom, 2, copyTo, 0, 7);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20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String(copyTo));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 array é um objeto container, dinamicamente criados, que armazena um número fixo de valores de um único tipo. O comprimento de um array é estabelecido quando o array é criado. Após a criação, seu comprimento é fixo.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Pode conter Zero ou N elementos, também chamados de componentes.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Sobre os Arrays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É “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zero-based”,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ou seja, é indexado a partir de zero (de 0 até n-1, onde n é o tamanho do array).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Todo array é um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Object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Cloneable</a:t>
            </a:r>
            <a:r>
              <a:rPr lang="en" sz="2800">
                <a:solidFill>
                  <a:srgbClr val="004b97"/>
                </a:solidFill>
                <a:latin typeface="Calibri"/>
              </a:rPr>
              <a:t>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e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Serializable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Pode conter valor de qualquer tipo (valor ou referência)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Sobre os Arrays</a:t>
            </a:r>
            <a:endParaRPr/>
          </a:p>
        </p:txBody>
      </p:sp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Fig. 01</a:t>
            </a:r>
            <a:endParaRPr/>
          </a:p>
        </p:txBody>
      </p:sp>
      <p:pic>
        <p:nvPicPr>
          <p:cNvPr descr="" id="13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2537640"/>
            <a:ext cx="5362920" cy="194400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Declarando uma variável do tipo array não aloca espaço para componentes do array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Por serem objetos quando declarados e não inicializados, eles contem uma referencia nula (null)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tamanho do array não é parte de sua declaração, por isso, uma mesma variável do tipo array pode apontar para arrays de tamanhos diferentes.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Declarando Arrays</a:t>
            </a: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536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29400" y="1628640"/>
            <a:ext cx="8634600" cy="21942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[] ai;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array de int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short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[][] as;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array de array de short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Object[] ao,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array de Object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otherAo;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array de Object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short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s,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declaração de um short 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aas[][];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array de array de short</a:t>
            </a:r>
            <a:endParaRPr/>
          </a:p>
        </p:txBody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colchetes [] podem aparecer como parte do tipo no início da declaração, ou para uma variável particular, ou em ambos, como neste exemplo: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" sz="3200">
                <a:solidFill>
                  <a:srgbClr val="004b97"/>
                </a:solidFill>
                <a:latin typeface="Calibri"/>
              </a:rPr>
              <a:t>meuArray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tem quantas dimensões?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colvector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é do tipo array?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Declarando Arrays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827640" y="3861000"/>
            <a:ext cx="7086960" cy="930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400">
                <a:solidFill>
                  <a:srgbClr val="7f0055"/>
                </a:solidFill>
                <a:latin typeface="Consolas"/>
              </a:rPr>
              <a:t>byte</a:t>
            </a:r>
            <a:r>
              <a:rPr b="1" lang="en" sz="2400">
                <a:solidFill>
                  <a:srgbClr val="000000"/>
                </a:solidFill>
                <a:latin typeface="Consolas"/>
              </a:rPr>
              <a:t> [] rowvector, colvector, meuArray[];</a:t>
            </a: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Se um tipo A é um tipo por referência e A pode ser inicializado por outro tipo B, então: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A[] meuArray = new B[length] é válido.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código a seguir compila e executa com sucesso?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Cuidado...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243000" y="4365000"/>
            <a:ext cx="8634600" cy="11422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B[] bArray =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B[10];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A[] aArray = bArray;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aArray[0] =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A();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