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&lt;header&gt;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"/>
              <a:t>&lt;date/time&gt;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"/>
              <a:t>&lt;footer&gt;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D069DFF-74A4-45C2-A6C4-DC798EC05CE6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"/>
              <a:t>http://www.tutorialspoint.com/java/java_overriding.htm 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7D7B70D-C283-4284-9887-5F8CB7FC7ABF}" type="slidenum">
              <a:rPr lang="e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C2BD16-4845-4246-875E-C434D1BF6E36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descr="" id="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039888-1F6B-439C-A128-7F5F75C68A31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C376884-4BE1-42EA-9767-AC5DCD6D5C88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Módulo 10 – Implementando Herança (Introdução)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74509B-E1F7-48F3-8D47-25AEBE2E8211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Definindo a Subclasse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457200" y="1511280"/>
            <a:ext cx="8489520" cy="4431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800">
                <a:solidFill>
                  <a:srgbClr val="004b97"/>
                </a:solidFill>
                <a:latin typeface="Calibri"/>
              </a:rPr>
              <a:t>Forma geral: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" sz="2400">
                <a:solidFill>
                  <a:srgbClr val="004b97"/>
                </a:solidFill>
                <a:latin typeface="Courier New"/>
              </a:rPr>
              <a:t>class &lt;nome-da-classe&gt; extends SuperClass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" sz="2800">
                <a:solidFill>
                  <a:srgbClr val="004b97"/>
                </a:solidFill>
                <a:latin typeface="Calibri"/>
              </a:rPr>
              <a:t>é permitido apenas uma superclasse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b="1" lang="en" sz="2400">
                <a:solidFill>
                  <a:srgbClr val="990000"/>
                </a:solidFill>
                <a:latin typeface="Calibri"/>
              </a:rPr>
              <a:t>não há herança múltipla em Java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" sz="2800">
                <a:solidFill>
                  <a:srgbClr val="004b97"/>
                </a:solidFill>
                <a:latin typeface="Calibri"/>
              </a:rPr>
              <a:t>cada classe possui  exatamente uma superclasse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b="1" lang="en" sz="2400">
                <a:solidFill>
                  <a:srgbClr val="990000"/>
                </a:solidFill>
                <a:latin typeface="Calibri"/>
              </a:rPr>
              <a:t>exceção: java.lang.Object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" sz="2800">
                <a:solidFill>
                  <a:srgbClr val="004b97"/>
                </a:solidFill>
                <a:latin typeface="Calibri"/>
              </a:rPr>
              <a:t>caso não exista a cláusula </a:t>
            </a:r>
            <a:r>
              <a:rPr b="1" lang="en" sz="2800">
                <a:solidFill>
                  <a:srgbClr val="004b97"/>
                </a:solidFill>
                <a:latin typeface="Courier New"/>
              </a:rPr>
              <a:t>extends</a:t>
            </a:r>
            <a:r>
              <a:rPr lang="en" sz="2800">
                <a:solidFill>
                  <a:srgbClr val="004b97"/>
                </a:solidFill>
                <a:latin typeface="Calibri"/>
              </a:rPr>
              <a:t>, então, assume-se que a superclasse é </a:t>
            </a:r>
            <a:r>
              <a:rPr b="1" lang="en" sz="2800">
                <a:solidFill>
                  <a:srgbClr val="004b97"/>
                </a:solidFill>
                <a:latin typeface="Calibri"/>
              </a:rPr>
              <a:t>Object</a:t>
            </a:r>
            <a:r>
              <a:rPr lang="en" sz="2800">
                <a:solidFill>
                  <a:srgbClr val="004b97"/>
                </a:solidFill>
                <a:latin typeface="Calibri"/>
              </a:rPr>
              <a:t>.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5712FC-D417-4A88-B176-74979597E03D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2349360" y="1473120"/>
            <a:ext cx="2222280" cy="634680"/>
          </a:xfrm>
          <a:prstGeom prst="ellipse">
            <a:avLst/>
          </a:prstGeom>
          <a:noFill/>
          <a:ln w="9360">
            <a:solidFill>
              <a:srgbClr val="c0504d"/>
            </a:solidFill>
            <a:round/>
          </a:ln>
        </p:spPr>
      </p:sp>
      <p:sp>
        <p:nvSpPr>
          <p:cNvPr id="18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 de Herança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7200" y="1600200"/>
            <a:ext cx="5520960" cy="453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1900">
                <a:solidFill>
                  <a:srgbClr val="004b97"/>
                </a:solidFill>
                <a:latin typeface="Courier New"/>
              </a:rPr>
              <a:t>class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Animal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extends Object</a:t>
            </a:r>
            <a:r>
              <a:rPr b="1" lang="en" sz="1900">
                <a:solidFill>
                  <a:srgbClr val="ffff99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{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int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peso;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 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void 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mover()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  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{ </a:t>
            </a:r>
            <a:r>
              <a:rPr i="1" lang="en" sz="1900">
                <a:solidFill>
                  <a:srgbClr val="004b97"/>
                </a:solidFill>
                <a:latin typeface="Courier New"/>
              </a:rPr>
              <a:t>/* movimentação do animal */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}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" sz="1900">
                <a:solidFill>
                  <a:srgbClr val="004b97"/>
                </a:solidFill>
                <a:latin typeface="Courier New"/>
              </a:rPr>
              <a:t>class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Mamifero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extends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Animal 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b="1" lang="en" sz="1900">
                <a:solidFill>
                  <a:srgbClr val="004b97"/>
                </a:solidFill>
                <a:latin typeface="Courier New"/>
              </a:rPr>
              <a:t>	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void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comer(){...}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" sz="1900">
                <a:solidFill>
                  <a:srgbClr val="004b97"/>
                </a:solidFill>
                <a:latin typeface="Courier New"/>
              </a:rPr>
              <a:t>class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Ave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extends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Animal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{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void 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mover() {…}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  </a:t>
            </a:r>
            <a:r>
              <a:rPr b="1" lang="en" sz="1900">
                <a:solidFill>
                  <a:srgbClr val="004b97"/>
                </a:solidFill>
                <a:latin typeface="Courier New"/>
              </a:rPr>
              <a:t>void</a:t>
            </a:r>
            <a:r>
              <a:rPr lang="en" sz="1900">
                <a:solidFill>
                  <a:srgbClr val="004b97"/>
                </a:solidFill>
                <a:latin typeface="Courier New"/>
              </a:rPr>
              <a:t> voar() {…}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2608200" y="3352680"/>
            <a:ext cx="1218960" cy="380520"/>
          </a:xfrm>
          <a:prstGeom prst="ellipse">
            <a:avLst/>
          </a:prstGeom>
          <a:noFill/>
          <a:ln w="9360">
            <a:solidFill>
              <a:srgbClr val="c0504d"/>
            </a:solidFill>
            <a:round/>
          </a:ln>
        </p:spPr>
      </p:sp>
      <p:sp>
        <p:nvSpPr>
          <p:cNvPr id="185" name="CustomShape 6"/>
          <p:cNvSpPr/>
          <p:nvPr/>
        </p:nvSpPr>
        <p:spPr>
          <a:xfrm>
            <a:off x="2616120" y="2311560"/>
            <a:ext cx="3911400" cy="2845440"/>
          </a:xfrm>
          <a:prstGeom prst="rect">
            <a:avLst/>
          </a:prstGeom>
          <a:noFill/>
          <a:ln w="9360">
            <a:solidFill>
              <a:srgbClr val="c0504d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186" name="CustomShape 7"/>
          <p:cNvSpPr/>
          <p:nvPr/>
        </p:nvSpPr>
        <p:spPr>
          <a:xfrm>
            <a:off x="6571440" y="3013200"/>
            <a:ext cx="1824120" cy="821880"/>
          </a:xfrm>
          <a:prstGeom prst="rect">
            <a:avLst/>
          </a:prstGeom>
          <a:noFill/>
          <a:ln cap="rnd" w="9360">
            <a:solidFill>
              <a:srgbClr val="1f497d"/>
            </a:solidFill>
            <a:custDash>
              <a:ds d="140000" sp="105000"/>
            </a:custDash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" sz="2400">
                <a:solidFill>
                  <a:srgbClr val="1f497d"/>
                </a:solidFill>
                <a:latin typeface="Times New Roman"/>
              </a:rPr>
              <a:t>Sobreposição</a:t>
            </a:r>
            <a:endParaRPr/>
          </a:p>
          <a:p>
            <a:pPr>
              <a:lnSpc>
                <a:spcPct val="100000"/>
              </a:lnSpc>
            </a:pPr>
            <a:r>
              <a:rPr lang="en" sz="2400">
                <a:solidFill>
                  <a:srgbClr val="1f497d"/>
                </a:solidFill>
                <a:latin typeface="Times New Roman"/>
              </a:rPr>
              <a:t>de método!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 flipV="1">
            <a:off x="4572000" y="1446840"/>
            <a:ext cx="1223640" cy="342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8" name="CustomShape 9"/>
          <p:cNvSpPr/>
          <p:nvPr/>
        </p:nvSpPr>
        <p:spPr>
          <a:xfrm>
            <a:off x="5796000" y="1124640"/>
            <a:ext cx="260460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alibri"/>
              </a:rPr>
              <a:t>Ocorre implicitamente caso não seja definido</a:t>
            </a:r>
            <a:endParaRPr/>
          </a:p>
        </p:txBody>
      </p:sp>
    </p:spTree>
  </p:cSld>
  <p:transition spd="slow">
    <p:push dir="d"/>
  </p:transition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 nodeType="clickEffect">
                      <p:stCondLst>
                        <p:cond delay="0"/>
                      </p:stCondLst>
                      <p:childTnLst>
                        <p:par>
                          <p:cTn fill="hold" id="4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id="7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Effect">
                      <p:stCondLst>
                        <p:cond delay="indefinite"/>
                      </p:stCondLst>
                      <p:childTnLst>
                        <p:par>
                          <p:cTn fill="hold" id="16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9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Effect">
                      <p:stCondLst>
                        <p:cond delay="indefinite"/>
                      </p:stCondLst>
                      <p:childTnLst>
                        <p:par>
                          <p:cTn fill="hold" id="22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5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6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habilidade de uma subclasse para substituir (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override</a:t>
            </a:r>
            <a:r>
              <a:rPr lang="en" sz="3200">
                <a:solidFill>
                  <a:srgbClr val="004b97"/>
                </a:solidFill>
                <a:latin typeface="Calibri"/>
              </a:rPr>
              <a:t>) um método, permite uma subclasse modificar o comportamento da superclasse conforme a necessidade.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método de substituição tem a mesma assinatura e  tipo de retorno do método que substitui.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 método de substituição também pode retornar um subtipo do tipo retornado pelo método substituído. Isso é chamado de tipo de retorno covariante.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Construtores não podem ser sobrescritos.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Sobrescrita de Métodos (Overriding)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modificador de acesso para um método de substituição pode permitir mais acesso do que o método substituído (nunca menos).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Por exemplo, um método de instância "protected" na superclasse pode se tornar público, mas não privado, na subclasse.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Você obterá um erro de compilação se você tentar alterar um método de instância na superclasse para um método de estático na subclasse, e vice-versa.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Modificadores de Acesso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A classe Object é uma classe que serve de superclasse para todas as classes existentes em Java.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Ao  criar uma classe, se não for especificada nenhuma superclasse após a palavra extends, então a classe Object será assumida automaticamente como superclasse.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A classe Object define o método equals, que serve, quando redefinido, para  testar se dois objetos contém a mesma informação (diferente do operador ==).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Classe Object I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4F3347-1C2D-4B73-908B-033B0C8CA433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Como todas as  classes são subclasses de Object, eles herdam o método equals (e outros como toString(), hashCode()).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Uma referência para Object pode ser usada como referência para qualquer outro objecto: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Object obj = new Animal();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600">
                <a:solidFill>
                  <a:srgbClr val="004b97"/>
                </a:solidFill>
                <a:latin typeface="Calibri"/>
              </a:rPr>
              <a:t>Para fazer qualquer coisa específica com um objeto, é necessário conhecer sua classe original e fazer type cast: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400">
                <a:solidFill>
                  <a:srgbClr val="004b97"/>
                </a:solidFill>
                <a:latin typeface="Consolas"/>
              </a:rPr>
              <a:t>Animal objAnimal = (Animal)obj;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Classe Object II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D994B1-B06C-498B-A71C-691D28016649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7CFEF3-8A66-457A-805D-769BF4DA376A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Construtores das Subclasses</a:t>
            </a:r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352440" y="1752480"/>
            <a:ext cx="3727080" cy="358092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Animal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velocidade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Animal()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velocidade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= 0.0;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mover(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vel)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velocidade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= vel;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4290840" y="1196640"/>
            <a:ext cx="4673160" cy="48988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Ave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extends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Animal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private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altura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Ave()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super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();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//velocidade = 0.0;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altura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mover(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vel)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altura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&gt; 0)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velocidade = vel;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voar(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alt)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altura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alt;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" sz="170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904B8A-5505-41CC-8519-4F8258307A3C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O Construtor Padrão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210960" y="1676520"/>
            <a:ext cx="8088120" cy="41716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" sz="2600">
                <a:solidFill>
                  <a:srgbClr val="004b97"/>
                </a:solidFill>
                <a:latin typeface="Courier New"/>
              </a:rPr>
              <a:t>public</a:t>
            </a:r>
            <a:r>
              <a:rPr lang="en" sz="2600">
                <a:solidFill>
                  <a:srgbClr val="004b97"/>
                </a:solidFill>
                <a:latin typeface="Courier New"/>
              </a:rPr>
              <a:t> NomeClasse() { </a:t>
            </a:r>
            <a:r>
              <a:rPr b="1" lang="en" sz="2600">
                <a:solidFill>
                  <a:srgbClr val="004b97"/>
                </a:solidFill>
                <a:latin typeface="Courier New"/>
              </a:rPr>
              <a:t>super</a:t>
            </a:r>
            <a:r>
              <a:rPr lang="en" sz="2600">
                <a:solidFill>
                  <a:srgbClr val="004b97"/>
                </a:solidFill>
                <a:latin typeface="Courier New"/>
              </a:rPr>
              <a:t>();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As </a:t>
            </a:r>
            <a:r>
              <a:rPr lang="en" sz="3200">
                <a:solidFill>
                  <a:srgbClr val="0033cc"/>
                </a:solidFill>
                <a:latin typeface="Calibri"/>
              </a:rPr>
              <a:t>chamadas aos construtores são encadeadas</a:t>
            </a:r>
            <a:endParaRPr/>
          </a:p>
          <a:p>
            <a:pPr algn="just"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Sempre que um </a:t>
            </a:r>
            <a:r>
              <a:rPr b="1" lang="en" sz="2800">
                <a:solidFill>
                  <a:srgbClr val="1f497d"/>
                </a:solidFill>
                <a:latin typeface="Calibri"/>
              </a:rPr>
              <a:t>objeto</a:t>
            </a:r>
            <a:r>
              <a:rPr lang="en" sz="2800">
                <a:solidFill>
                  <a:srgbClr val="004b97"/>
                </a:solidFill>
                <a:latin typeface="Calibri"/>
              </a:rPr>
              <a:t> for criado, uma sequência de métodos construtores serão invocados, da </a:t>
            </a:r>
            <a:r>
              <a:rPr b="1" lang="en" sz="2800">
                <a:solidFill>
                  <a:srgbClr val="004b97"/>
                </a:solidFill>
                <a:latin typeface="Calibri"/>
              </a:rPr>
              <a:t>subclasse</a:t>
            </a:r>
            <a:r>
              <a:rPr lang="en" sz="2800">
                <a:solidFill>
                  <a:srgbClr val="004b97"/>
                </a:solidFill>
                <a:latin typeface="Calibri"/>
              </a:rPr>
              <a:t> para a </a:t>
            </a:r>
            <a:r>
              <a:rPr b="1" lang="en" sz="2800">
                <a:solidFill>
                  <a:srgbClr val="1f497d"/>
                </a:solidFill>
                <a:latin typeface="Calibri"/>
              </a:rPr>
              <a:t>superclasse</a:t>
            </a:r>
            <a:r>
              <a:rPr lang="en" sz="2800">
                <a:solidFill>
                  <a:srgbClr val="004b97"/>
                </a:solidFill>
                <a:latin typeface="Calibri"/>
              </a:rPr>
              <a:t>, e assim sucessivamente até atingir a classe </a:t>
            </a:r>
            <a:r>
              <a:rPr b="1" lang="en" sz="2800">
                <a:solidFill>
                  <a:srgbClr val="1f497d"/>
                </a:solidFill>
                <a:latin typeface="Courier New"/>
              </a:rPr>
              <a:t>Object</a:t>
            </a:r>
            <a:r>
              <a:rPr lang="en" sz="28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 algn="just"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O construtor vazio da </a:t>
            </a:r>
            <a:r>
              <a:rPr b="1" lang="en" sz="2800">
                <a:solidFill>
                  <a:srgbClr val="004b97"/>
                </a:solidFill>
                <a:latin typeface="Calibri"/>
              </a:rPr>
              <a:t>superclasse </a:t>
            </a:r>
            <a:r>
              <a:rPr lang="en" sz="2800">
                <a:solidFill>
                  <a:srgbClr val="004b97"/>
                </a:solidFill>
                <a:latin typeface="Calibri"/>
              </a:rPr>
              <a:t>sempre é chamado implicitamente.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Modelar classes básicas para um sistema de controle acadêmico.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sistema deve ter representado as seguintes entidades: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Aluno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Professor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Turma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Curso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E qualquer outra entidade que seja necessária para melhorar o reuso de código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Nesse exercício iremos somente modelar as entidades básicas (nada de cadastros, camadas e etc..)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Guardem o código para uso posterior.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Exercício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Mecanismo simples e poderoso do paradigma OO que permite que uma nova classe seja descrita a partir de uma classe já existente.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Herança é um princípio de orientação a objetos, que permite que classes compartilhem atributos e métodos, através de "heranças".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Ela é usada na intenção de reaproveitar código ou comportamento generalizado ou especializar operações ou atributos.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O que é Herança?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 mãe/pai: superclasse, classe base;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 filha/filho: subclasse, classe derivada;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Nomenclaturas Comuns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 filha (mais específica) herda atributos e métodos da classe mãe (mais geral);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 filha pode possuir atributos e métodos próprios.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Generalização e Especialização</a:t>
            </a:r>
            <a:endParaRPr/>
          </a:p>
        </p:txBody>
      </p:sp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F07824-99F0-479A-B438-4C21EEC5402C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Herança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457200" y="1511280"/>
            <a:ext cx="8229240" cy="453024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Arial"/>
              <a:buChar char="•"/>
            </a:pPr>
            <a:r>
              <a:rPr lang="en" sz="3000">
                <a:solidFill>
                  <a:srgbClr val="004b97"/>
                </a:solidFill>
                <a:latin typeface="Calibri"/>
              </a:rPr>
              <a:t>Vantagens da herança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" sz="2600">
                <a:solidFill>
                  <a:srgbClr val="004b97"/>
                </a:solidFill>
                <a:latin typeface="Calibri"/>
              </a:rPr>
              <a:t>Modificação de uma classe (inserção de novos métodos e variáveis) sem mudanças na classe original.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" sz="2600">
                <a:solidFill>
                  <a:srgbClr val="004b97"/>
                </a:solidFill>
                <a:latin typeface="Calibri"/>
              </a:rPr>
              <a:t>Reutilização do código.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" sz="2600">
                <a:solidFill>
                  <a:srgbClr val="004b97"/>
                </a:solidFill>
                <a:latin typeface="Calibri"/>
              </a:rPr>
              <a:t>Alteração do comportamento de uma classe.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" sz="3000">
                <a:solidFill>
                  <a:srgbClr val="004b97"/>
                </a:solidFill>
                <a:latin typeface="Calibri"/>
              </a:rPr>
              <a:t>É possível modificar uma classe para criar uma nova classe com uma personalidade ligeiramente diferente.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" sz="2600">
                <a:solidFill>
                  <a:srgbClr val="004b97"/>
                </a:solidFill>
                <a:latin typeface="Calibri"/>
              </a:rPr>
              <a:t>diversos objetos que executam ações diferentes, mesmo possuindo a mesma origem.</a:t>
            </a:r>
            <a:endParaRPr/>
          </a:p>
        </p:txBody>
      </p:sp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0D6029-E0C1-414F-9E24-598171F47E35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Mecanismo de Herança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393840" y="1282680"/>
            <a:ext cx="8229240" cy="453024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herança estabelece as seguintes propriedades entre uma subclasse B e a sua superclasse A: </a:t>
            </a:r>
            <a:endParaRPr/>
          </a:p>
          <a:p>
            <a:pPr lvl="1">
              <a:lnSpc>
                <a:spcPct val="150000"/>
              </a:lnSpc>
              <a:buFont charset="2" typeface="Wingdings"/>
              <a:buAutoNum type="arabicPeriod"/>
            </a:pPr>
            <a:r>
              <a:rPr lang="en" sz="2800">
                <a:solidFill>
                  <a:srgbClr val="004b97"/>
                </a:solidFill>
                <a:latin typeface="Calibri"/>
              </a:rPr>
              <a:t>B herda de A todas as variáveis e métodos de instância (os atributos da classe B, declarados como private em A , só podem ter acesso pelos métodos public de A, e não diretamente)</a:t>
            </a:r>
            <a:endParaRPr/>
          </a:p>
          <a:p>
            <a:pPr lvl="1">
              <a:lnSpc>
                <a:spcPct val="150000"/>
              </a:lnSpc>
              <a:buFont charset="2" typeface="Wingdings"/>
              <a:buAutoNum type="arabicPeriod"/>
            </a:pPr>
            <a:r>
              <a:rPr lang="en" sz="2800">
                <a:solidFill>
                  <a:srgbClr val="004b97"/>
                </a:solidFill>
                <a:latin typeface="Calibri"/>
              </a:rPr>
              <a:t>B pode definir novas variáveis e novos métodos próprios.</a:t>
            </a:r>
            <a:endParaRPr/>
          </a:p>
          <a:p>
            <a:pPr lvl="1">
              <a:lnSpc>
                <a:spcPct val="150000"/>
              </a:lnSpc>
              <a:buFont charset="2" typeface="Wingdings"/>
              <a:buAutoNum type="arabicPeriod"/>
            </a:pPr>
            <a:r>
              <a:rPr lang="en" sz="2800">
                <a:solidFill>
                  <a:srgbClr val="004b97"/>
                </a:solidFill>
                <a:latin typeface="Calibri"/>
              </a:rPr>
              <a:t>B pode redefinir variáveis e métodos herdados.</a:t>
            </a:r>
            <a:endParaRPr/>
          </a:p>
          <a:p>
            <a:pPr lvl="1">
              <a:lnSpc>
                <a:spcPct val="150000"/>
              </a:lnSpc>
              <a:buFont charset="2" typeface="Wingdings"/>
              <a:buAutoNum type="arabicPeriod"/>
            </a:pPr>
            <a:r>
              <a:rPr lang="en" sz="2800">
                <a:solidFill>
                  <a:srgbClr val="004b97"/>
                </a:solidFill>
                <a:latin typeface="Calibri"/>
              </a:rPr>
              <a:t>A herança não se aplica a variáveis e métodos estáticos!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" sz="2400">
                <a:solidFill>
                  <a:srgbClr val="004b97"/>
                </a:solidFill>
                <a:latin typeface="Calibri"/>
              </a:rPr>
              <a:t>Demonstração (Comportamento de membros estáticos na Herança )</a:t>
            </a: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descr="" id="1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476640"/>
            <a:ext cx="5888520" cy="5464080"/>
          </a:xfrm>
          <a:prstGeom prst="rect">
            <a:avLst/>
          </a:prstGeom>
          <a:ln>
            <a:noFill/>
          </a:ln>
        </p:spPr>
      </p:pic>
      <p:sp>
        <p:nvSpPr>
          <p:cNvPr id="144" name="Line 3"/>
          <p:cNvSpPr/>
          <p:nvPr/>
        </p:nvSpPr>
        <p:spPr>
          <a:xfrm flipV="1">
            <a:off x="990360" y="1180800"/>
            <a:ext cx="0" cy="4114800"/>
          </a:xfrm>
          <a:prstGeom prst="line">
            <a:avLst/>
          </a:prstGeom>
          <a:ln w="7632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45" name="Line 4"/>
          <p:cNvSpPr/>
          <p:nvPr/>
        </p:nvSpPr>
        <p:spPr>
          <a:xfrm>
            <a:off x="8153280" y="1180800"/>
            <a:ext cx="0" cy="4267440"/>
          </a:xfrm>
          <a:prstGeom prst="line">
            <a:avLst/>
          </a:prstGeom>
          <a:ln w="7632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46" name="CustomShape 5"/>
          <p:cNvSpPr/>
          <p:nvPr/>
        </p:nvSpPr>
        <p:spPr>
          <a:xfrm>
            <a:off x="413640" y="2476440"/>
            <a:ext cx="185544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 wrap="none"/>
          <a:p>
            <a:pPr>
              <a:lnSpc>
                <a:spcPct val="100000"/>
              </a:lnSpc>
            </a:pPr>
            <a:r>
              <a:rPr lang="en" sz="2400">
                <a:solidFill>
                  <a:srgbClr val="000000"/>
                </a:solidFill>
                <a:latin typeface="Times New Roman"/>
              </a:rPr>
              <a:t>generalização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7610760" y="2552760"/>
            <a:ext cx="193932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 wrap="none"/>
          <a:p>
            <a:pPr>
              <a:lnSpc>
                <a:spcPct val="100000"/>
              </a:lnSpc>
            </a:pPr>
            <a:r>
              <a:rPr lang="en" sz="2400">
                <a:solidFill>
                  <a:srgbClr val="000000"/>
                </a:solidFill>
                <a:latin typeface="Times New Roman"/>
              </a:rPr>
              <a:t>especialização</a:t>
            </a:r>
            <a:endParaRPr/>
          </a:p>
        </p:txBody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798000" y="162504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Transporte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2522160" y="2688480"/>
            <a:ext cx="2073240" cy="424800"/>
          </a:xfrm>
          <a:prstGeom prst="rect">
            <a:avLst/>
          </a:prstGeom>
          <a:noFill/>
          <a:ln w="25560">
            <a:solidFill>
              <a:srgbClr val="3f6797"/>
            </a:solidFill>
            <a:round/>
          </a:ln>
        </p:spPr>
      </p:sp>
      <p:sp>
        <p:nvSpPr>
          <p:cNvPr id="150" name="CustomShape 3"/>
          <p:cNvSpPr/>
          <p:nvPr/>
        </p:nvSpPr>
        <p:spPr>
          <a:xfrm>
            <a:off x="1724760" y="311400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Terrestre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1485360" y="4177080"/>
            <a:ext cx="1036440" cy="42480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52" name="CustomShape 5"/>
          <p:cNvSpPr/>
          <p:nvPr/>
        </p:nvSpPr>
        <p:spPr>
          <a:xfrm>
            <a:off x="687960" y="460260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Carro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2522160" y="4177080"/>
            <a:ext cx="1036440" cy="42480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54" name="CustomShape 7"/>
          <p:cNvSpPr/>
          <p:nvPr/>
        </p:nvSpPr>
        <p:spPr>
          <a:xfrm>
            <a:off x="2761560" y="460260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Bicicleta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4595760" y="2688480"/>
            <a:ext cx="2073240" cy="424800"/>
          </a:xfrm>
          <a:prstGeom prst="rect">
            <a:avLst/>
          </a:prstGeom>
          <a:noFill/>
          <a:ln w="25560">
            <a:solidFill>
              <a:srgbClr val="3f6797"/>
            </a:solidFill>
            <a:round/>
          </a:ln>
        </p:spPr>
      </p:sp>
      <p:sp>
        <p:nvSpPr>
          <p:cNvPr id="156" name="CustomShape 9"/>
          <p:cNvSpPr/>
          <p:nvPr/>
        </p:nvSpPr>
        <p:spPr>
          <a:xfrm>
            <a:off x="5871600" y="311400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Aéreo</a:t>
            </a:r>
            <a:endParaRPr/>
          </a:p>
        </p:txBody>
      </p:sp>
      <p:sp>
        <p:nvSpPr>
          <p:cNvPr id="157" name="CustomShape 10"/>
          <p:cNvSpPr/>
          <p:nvPr/>
        </p:nvSpPr>
        <p:spPr>
          <a:xfrm>
            <a:off x="5632560" y="4177080"/>
            <a:ext cx="1036440" cy="42480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58" name="CustomShape 11"/>
          <p:cNvSpPr/>
          <p:nvPr/>
        </p:nvSpPr>
        <p:spPr>
          <a:xfrm>
            <a:off x="4834800" y="460260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Avião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>
            <a:off x="6669360" y="4177080"/>
            <a:ext cx="1036440" cy="42480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60" name="CustomShape 13"/>
          <p:cNvSpPr/>
          <p:nvPr/>
        </p:nvSpPr>
        <p:spPr>
          <a:xfrm>
            <a:off x="6908400" y="4602600"/>
            <a:ext cx="1594800" cy="106308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91440" lIns="122760" tIns="122760"/>
          <a:p>
            <a:pPr algn="ctr">
              <a:lnSpc>
                <a:spcPct val="90000"/>
              </a:lnSpc>
            </a:pPr>
            <a:r>
              <a:rPr lang="en" sz="2400">
                <a:solidFill>
                  <a:srgbClr val="ffffff"/>
                </a:solidFill>
                <a:latin typeface="Calibri"/>
              </a:rPr>
              <a:t>OVNI</a:t>
            </a:r>
            <a:endParaRPr/>
          </a:p>
        </p:txBody>
      </p:sp>
      <p:sp>
        <p:nvSpPr>
          <p:cNvPr id="161" name="TextShape 1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0674AC-96F4-414C-B30B-3CC341D9637C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2" name="TextShape 1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Hierarquia de Classes</a:t>
            </a: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976040" y="1727280"/>
            <a:ext cx="1717200" cy="114480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0" lIns="98280" rIns="64800" tIns="98280"/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Object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2788920" y="2872440"/>
            <a:ext cx="91080" cy="457560"/>
          </a:xfrm>
          <a:prstGeom prst="rect">
            <a:avLst/>
          </a:prstGeom>
          <a:noFill/>
          <a:ln w="25560">
            <a:solidFill>
              <a:srgbClr val="3f6797"/>
            </a:solidFill>
            <a:round/>
          </a:ln>
        </p:spPr>
      </p:sp>
      <p:sp>
        <p:nvSpPr>
          <p:cNvPr id="165" name="CustomShape 3"/>
          <p:cNvSpPr/>
          <p:nvPr/>
        </p:nvSpPr>
        <p:spPr>
          <a:xfrm>
            <a:off x="1976040" y="3330360"/>
            <a:ext cx="1717200" cy="114480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  <p:txBody>
          <a:bodyPr anchor="ctr" bIns="64800" lIns="98280" rIns="64800" tIns="98280"/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Animal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-peso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+mover()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977040" y="4475520"/>
            <a:ext cx="1857240" cy="54468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67" name="CustomShape 5"/>
          <p:cNvSpPr/>
          <p:nvPr/>
        </p:nvSpPr>
        <p:spPr>
          <a:xfrm>
            <a:off x="118080" y="5020200"/>
            <a:ext cx="1717200" cy="114480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0" lIns="98280" rIns="64800" tIns="98280"/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Mamifero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+comer()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68" name="CustomShape 6"/>
          <p:cNvSpPr/>
          <p:nvPr/>
        </p:nvSpPr>
        <p:spPr>
          <a:xfrm>
            <a:off x="2788920" y="4475520"/>
            <a:ext cx="91080" cy="54468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69" name="CustomShape 7"/>
          <p:cNvSpPr/>
          <p:nvPr/>
        </p:nvSpPr>
        <p:spPr>
          <a:xfrm>
            <a:off x="1979640" y="5020200"/>
            <a:ext cx="1717200" cy="114480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0" lIns="98280" rIns="64800" tIns="98280"/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Ave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+mover()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+voar()</a:t>
            </a:r>
            <a:endParaRPr/>
          </a:p>
        </p:txBody>
      </p:sp>
      <p:sp>
        <p:nvSpPr>
          <p:cNvPr id="170" name="CustomShape 8"/>
          <p:cNvSpPr/>
          <p:nvPr/>
        </p:nvSpPr>
        <p:spPr>
          <a:xfrm>
            <a:off x="2834640" y="4475520"/>
            <a:ext cx="1814400" cy="544680"/>
          </a:xfrm>
          <a:prstGeom prst="rect">
            <a:avLst/>
          </a:prstGeom>
          <a:noFill/>
          <a:ln w="25560">
            <a:solidFill>
              <a:srgbClr val="4775ab"/>
            </a:solidFill>
            <a:round/>
          </a:ln>
        </p:spPr>
      </p:sp>
      <p:sp>
        <p:nvSpPr>
          <p:cNvPr id="171" name="CustomShape 9"/>
          <p:cNvSpPr/>
          <p:nvPr/>
        </p:nvSpPr>
        <p:spPr>
          <a:xfrm>
            <a:off x="3790440" y="5020200"/>
            <a:ext cx="1717200" cy="1144800"/>
          </a:xfrm>
          <a:prstGeom prst="roundRect">
            <a:avLst>
              <a:gd fmla="val 10000" name="adj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anchor="ctr" bIns="64800" lIns="98280" rIns="64800" tIns="98280"/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Réptil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+mover()</a:t>
            </a:r>
            <a:endParaRPr/>
          </a:p>
          <a:p>
            <a:pPr algn="ctr">
              <a:lnSpc>
                <a:spcPct val="90000"/>
              </a:lnSpc>
            </a:pPr>
            <a:r>
              <a:rPr lang="en" sz="1700">
                <a:solidFill>
                  <a:srgbClr val="ffffff"/>
                </a:solidFill>
                <a:latin typeface="Calibri"/>
              </a:rPr>
              <a:t>+nadar()</a:t>
            </a:r>
            <a:endParaRPr/>
          </a:p>
        </p:txBody>
      </p:sp>
      <p:sp>
        <p:nvSpPr>
          <p:cNvPr id="172" name="TextShape 1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390C30-CE0C-40E9-9E62-F2DCB9FFB7EF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3" name="TextShape 1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Herança: Hierarquia de Classes</a:t>
            </a:r>
            <a:endParaRPr/>
          </a:p>
        </p:txBody>
      </p:sp>
      <p:sp>
        <p:nvSpPr>
          <p:cNvPr id="174" name="CustomShape 12"/>
          <p:cNvSpPr/>
          <p:nvPr/>
        </p:nvSpPr>
        <p:spPr>
          <a:xfrm>
            <a:off x="3962520" y="1574640"/>
            <a:ext cx="4968360" cy="1309320"/>
          </a:xfrm>
          <a:prstGeom prst="rect">
            <a:avLst/>
          </a:prstGeom>
          <a:noFill/>
          <a:ln w="9360">
            <a:solidFill>
              <a:srgbClr val="008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 sz="2000">
                <a:solidFill>
                  <a:srgbClr val="008000"/>
                </a:solidFill>
                <a:latin typeface="Times New Roman"/>
              </a:rPr>
              <a:t>peso</a:t>
            </a:r>
            <a:r>
              <a:rPr lang="en" sz="2000">
                <a:solidFill>
                  <a:srgbClr val="008000"/>
                </a:solidFill>
                <a:latin typeface="Calibri"/>
              </a:rPr>
              <a:t> é uma variável de instância que está presente em todos os objetos criados para as classes </a:t>
            </a:r>
            <a:r>
              <a:rPr lang="en" sz="2000">
                <a:solidFill>
                  <a:srgbClr val="008000"/>
                </a:solidFill>
                <a:latin typeface="Times New Roman"/>
              </a:rPr>
              <a:t>Animal</a:t>
            </a:r>
            <a:r>
              <a:rPr lang="en" sz="2000">
                <a:solidFill>
                  <a:srgbClr val="008000"/>
                </a:solidFill>
                <a:latin typeface="Calibri"/>
              </a:rPr>
              <a:t>, </a:t>
            </a:r>
            <a:r>
              <a:rPr lang="en" sz="2000">
                <a:solidFill>
                  <a:srgbClr val="008000"/>
                </a:solidFill>
                <a:latin typeface="Times New Roman"/>
              </a:rPr>
              <a:t>Mamífero</a:t>
            </a:r>
            <a:r>
              <a:rPr lang="en" sz="2000">
                <a:solidFill>
                  <a:srgbClr val="008000"/>
                </a:solidFill>
                <a:latin typeface="Calibri"/>
              </a:rPr>
              <a:t>, </a:t>
            </a:r>
            <a:r>
              <a:rPr lang="en" sz="2000">
                <a:solidFill>
                  <a:srgbClr val="008000"/>
                </a:solidFill>
                <a:latin typeface="Times New Roman"/>
              </a:rPr>
              <a:t>Ave</a:t>
            </a:r>
            <a:r>
              <a:rPr lang="en" sz="2000">
                <a:solidFill>
                  <a:srgbClr val="008000"/>
                </a:solidFill>
                <a:latin typeface="Calibri"/>
              </a:rPr>
              <a:t> e </a:t>
            </a:r>
            <a:r>
              <a:rPr lang="en" sz="2000">
                <a:solidFill>
                  <a:srgbClr val="008000"/>
                </a:solidFill>
                <a:latin typeface="Times New Roman"/>
              </a:rPr>
              <a:t>Réptil</a:t>
            </a:r>
            <a:r>
              <a:rPr lang="en" sz="2000">
                <a:solidFill>
                  <a:srgbClr val="008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75" name="Line 13"/>
          <p:cNvSpPr/>
          <p:nvPr/>
        </p:nvSpPr>
        <p:spPr>
          <a:xfrm flipV="1">
            <a:off x="2915640" y="2209680"/>
            <a:ext cx="1046520" cy="1074960"/>
          </a:xfrm>
          <a:prstGeom prst="line">
            <a:avLst/>
          </a:prstGeom>
          <a:ln cap="rnd" w="9360">
            <a:solidFill>
              <a:srgbClr val="008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76" name="CustomShape 14"/>
          <p:cNvSpPr/>
          <p:nvPr/>
        </p:nvSpPr>
        <p:spPr>
          <a:xfrm>
            <a:off x="4716000" y="2917080"/>
            <a:ext cx="4381200" cy="2010600"/>
          </a:xfrm>
          <a:prstGeom prst="rect">
            <a:avLst/>
          </a:prstGeom>
          <a:noFill/>
          <a:ln w="9360">
            <a:solidFill>
              <a:srgbClr val="008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ourier New"/>
              </a:rPr>
              <a:t>Ave pardal = new Ave();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ourier New"/>
              </a:rPr>
              <a:t>pardal.setPeso(700);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ourier New"/>
              </a:rPr>
              <a:t>Mamifero boi = new Mamifero();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ourier New"/>
              </a:rPr>
              <a:t>boi.setPeso(30000);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ourier New"/>
              </a:rPr>
              <a:t>boi.mover();</a:t>
            </a:r>
            <a:endParaRPr/>
          </a:p>
          <a:p>
            <a:pPr>
              <a:lnSpc>
                <a:spcPct val="100000"/>
              </a:lnSpc>
            </a:pPr>
            <a:r>
              <a:rPr i="1" lang="en">
                <a:solidFill>
                  <a:srgbClr val="ff0000"/>
                </a:solidFill>
                <a:latin typeface="Courier New"/>
              </a:rPr>
              <a:t>boi.voar(); //Erro! não existe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