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865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http://www.tutorialspoint.com/java/java_overriding.htm 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30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03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15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53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64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56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07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44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00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88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64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pa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34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CE6D5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9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72300" y="-50800"/>
            <a:ext cx="2095500" cy="622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-50800"/>
            <a:ext cx="6134100" cy="622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93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7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73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32658"/>
            <a:ext cx="7772400" cy="965200"/>
          </a:xfr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1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3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28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6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4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5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3813"/>
            <a:ext cx="9182100" cy="690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-50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 estilo do título mestre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4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0" y="64262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rgbClr val="969696"/>
                </a:solidFill>
                <a:latin typeface="Trebuchet MS" panose="020B0603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 rot="-5400000">
            <a:off x="7519194" y="3601244"/>
            <a:ext cx="3017838" cy="228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900" smtClean="0">
                <a:solidFill>
                  <a:schemeClr val="bg2"/>
                </a:solidFill>
                <a:latin typeface="Trebuchet MS" pitchFamily="34" charset="0"/>
              </a:rPr>
              <a:t>Copyright </a:t>
            </a:r>
            <a:r>
              <a:rPr lang="pt-BR" sz="900" smtClean="0">
                <a:solidFill>
                  <a:schemeClr val="bg2"/>
                </a:solidFill>
                <a:latin typeface="Trebuchet MS" pitchFamily="34" charset="0"/>
                <a:cs typeface="Times New Roman" pitchFamily="18" charset="0"/>
              </a:rPr>
              <a:t>© 2003 Qualiti. Todos os direitos reservados.</a:t>
            </a:r>
            <a:endParaRPr lang="pt-BR" sz="900" smtClean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6427788" y="6230938"/>
            <a:ext cx="1925637" cy="260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1100" b="1" smtClean="0">
                <a:solidFill>
                  <a:srgbClr val="008673"/>
                </a:solidFill>
                <a:latin typeface="Trebuchet MS" pitchFamily="34" charset="0"/>
              </a:rPr>
              <a:t>Qualiti Software Processes</a:t>
            </a:r>
          </a:p>
        </p:txBody>
      </p:sp>
      <p:sp>
        <p:nvSpPr>
          <p:cNvPr id="13465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008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rgbClr val="969696"/>
                </a:solidFill>
                <a:latin typeface="+mn-lt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5pPr>
      <a:lvl6pPr marL="4572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6pPr>
      <a:lvl7pPr marL="9144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7pPr>
      <a:lvl8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8pPr>
      <a:lvl9pPr marL="1828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60000"/>
        <a:buChar char="­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115019" y="1901450"/>
            <a:ext cx="3648075" cy="3952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Treinamento JAVA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55575" y="3468287"/>
            <a:ext cx="5544615" cy="1760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Módulo 11 – Garbage Collection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Influenciando o Garbage Collector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00"/>
              </a:spcBef>
              <a:buClr>
                <a:srgbClr val="004B97"/>
              </a:buClr>
              <a:buSzPct val="107142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Não é possível forçar a coleta de lixo, no entanto o JAVA permite que o desenvolvedor possa requisitar a execução do GC.</a:t>
            </a:r>
          </a:p>
          <a:p>
            <a:pPr marL="342900" marR="0" lvl="0" indent="-342900" algn="l" rtl="0">
              <a:spcBef>
                <a:spcPts val="600"/>
              </a:spcBef>
              <a:buClr>
                <a:srgbClr val="004B97"/>
              </a:buClr>
              <a:buSzPct val="107142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 classe </a:t>
            </a:r>
            <a:r>
              <a:rPr lang="en-US" sz="280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 pode ser usada para influenciar o GC através da seguinte chamada:</a:t>
            </a:r>
          </a:p>
          <a:p>
            <a:pPr marL="0" marR="0" lvl="0" indent="0" algn="l" rtl="0">
              <a:spcBef>
                <a:spcPts val="64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95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Runtime.</a:t>
            </a:r>
            <a:r>
              <a:rPr lang="en-US" sz="26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getRuntime().gc(); </a:t>
            </a:r>
          </a:p>
          <a:p>
            <a:pPr marL="0" marR="0" lvl="0" indent="0" algn="l" rtl="0">
              <a:spcBef>
                <a:spcPts val="64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			ou</a:t>
            </a:r>
          </a:p>
          <a:p>
            <a:pPr marL="0" marR="0" lvl="0" indent="0" algn="l" rtl="0">
              <a:spcBef>
                <a:spcPts val="56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lang="en-US" sz="26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gc();</a:t>
            </a:r>
          </a:p>
          <a:p>
            <a:pPr marL="342900" marR="0" lvl="0" indent="-342900" algn="l" rtl="0">
              <a:spcBef>
                <a:spcPts val="560"/>
              </a:spcBef>
              <a:buClr>
                <a:srgbClr val="004B97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 classe Runtime contém outros métodos utilitários para verificar memória usada, executar programas externos etc.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395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Executando Código Antes da Coleta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JAVA permite que você execute código imediatamente antes do GC deletar um objeto. Para isso é só sobrescrever o método </a:t>
            </a:r>
            <a:r>
              <a:rPr lang="en-US" sz="295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finalize() </a:t>
            </a: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, que todo objeto herda da classe Object.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GC garante que, se o objeto for deletado, esse método será chamado, </a:t>
            </a:r>
            <a:r>
              <a:rPr lang="en-US" sz="295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uma única vez (pelo GC)</a:t>
            </a: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, antes da liberação.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Não há garantias que o finalize irá ser chamado.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Por isso na maioria dos casos não é interessante sobrescrever ele.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Exercícios de Certificação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Fazer exercícios de certificação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Na prova de certificação SE6 não é mais abordado a o método 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32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gc();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foco deve ser na liberação dos objetos (quando eles se tornam elegíveis) e no método finalize.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Gerencia de Memória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Java prover um ambiente gerenciado para execução de programas.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gerenciamento de memória é um dos itens mais importantes no desenvolvimentos de software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Java dispõe de uma estrutura que “reclama” memória automaticamente sempre que julgar necessário, o Garbage Collector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Garbage Collector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 JVM quem decide quando executar o Garbage Collector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 implementação do algoritmo interno pode variar muito de JVM para JVM.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desenvolvedor não pode determinar quando o Garbage Collector irá executar (no máximo ele pode influenciar)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Não há garantias de que memória elegível será coletada. 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Garbage Collector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Garbage Collector libera somente objetos que não estão mais sendo usados (elegíveis para o Garbage Collector)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Um objeto é considerado elegível quanto não pode ser alcançado por mais nenhuma Thread viva.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 possível tornar um objeto elegível explicitamente.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Tornando um Objeto Elegível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Existem algumas maneiras de tornar os objetos elegíveis</a:t>
            </a:r>
          </a:p>
          <a:p>
            <a:pPr marL="971550" marR="0" lvl="1" indent="-514350" algn="l" rtl="0">
              <a:spcBef>
                <a:spcPts val="560"/>
              </a:spcBef>
              <a:buClr>
                <a:srgbClr val="004B97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Anulando sua referência </a:t>
            </a:r>
          </a:p>
          <a:p>
            <a:pPr marL="971550" marR="0" lvl="1" indent="-514350" algn="l" rtl="0">
              <a:spcBef>
                <a:spcPts val="560"/>
              </a:spcBef>
              <a:buClr>
                <a:srgbClr val="004B97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Reatribuindo uma referência</a:t>
            </a:r>
          </a:p>
          <a:p>
            <a:pPr marL="971550" marR="0" lvl="1" indent="-514350" algn="l" rtl="0">
              <a:spcBef>
                <a:spcPts val="560"/>
              </a:spcBef>
              <a:buClr>
                <a:srgbClr val="004B97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Isolando uma referência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Anulando uma Referência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 A primeira maneira de remover uma referencia para um objeto é atribuindo </a:t>
            </a:r>
            <a:r>
              <a:rPr lang="en-US" sz="320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null </a:t>
            </a: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para a variável que referencia o objeto.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32370" y="3363376"/>
            <a:ext cx="8424935" cy="2369880"/>
          </a:xfrm>
          <a:prstGeom prst="rect">
            <a:avLst/>
          </a:prstGeom>
          <a:solidFill>
            <a:srgbClr val="DAE5F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GarbageTruck {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StringBuffer sb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StringBuffer(</a:t>
            </a:r>
            <a:r>
              <a:rPr lang="en-US" sz="1600" b="1" i="0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lang="en-US" sz="1600" b="0" i="1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.println(sb);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 The StringBuffer object is not eligible for collection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sb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 Now the StringBuffer object is eligible for collection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Reatribuindo uma Referência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Segunda maneira é desacoplando a referência a um objeto fazendo com que a variável aponte para outro objeto.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70668" y="3178710"/>
            <a:ext cx="8937834" cy="2554544"/>
          </a:xfrm>
          <a:prstGeom prst="rect">
            <a:avLst/>
          </a:prstGeom>
          <a:solidFill>
            <a:srgbClr val="DAE5F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GarbageTruck {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StringBuffer s1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StringBuffer(</a:t>
            </a:r>
            <a:r>
              <a:rPr lang="en-US" sz="1600" b="1" i="0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StringBuffer s2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StringBuffer(</a:t>
            </a:r>
            <a:r>
              <a:rPr lang="en-US" sz="1600" b="1" i="0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"goodbye"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lang="en-US" sz="1600" b="0" i="1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.println(s1);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 At this point the StringBuffer "hello" is not eligible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s1 = s2; </a:t>
            </a: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Redirects s1 to refer to the "goodbye" object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 Now the StringBuffer "hello" is eligible for collection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Isolando uma Referência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xfrm>
            <a:off x="457200" y="134076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Terceira maneira, quando objetos contém somente referências internas.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8660" y="2379651"/>
            <a:ext cx="8937834" cy="3785651"/>
          </a:xfrm>
          <a:prstGeom prst="rect">
            <a:avLst/>
          </a:prstGeom>
          <a:solidFill>
            <a:srgbClr val="DAE5F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Island {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Island 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Island i2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Island();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Island i3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Island();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Island i4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Island();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i2.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i3; </a:t>
            </a: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i2 refers to i3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i3.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i4; </a:t>
            </a: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i3 refers to i4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i4.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i2; </a:t>
            </a: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i4 refers to i2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i2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i3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i4 =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 do complicated, memory intensive stuff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1075978" y="908719"/>
            <a:ext cx="6736381" cy="4847979"/>
            <a:chOff x="1075978" y="1268759"/>
            <a:chExt cx="6736381" cy="4847979"/>
          </a:xfrm>
        </p:grpSpPr>
        <p:sp>
          <p:nvSpPr>
            <p:cNvPr id="150" name="Shape 150"/>
            <p:cNvSpPr/>
            <p:nvPr/>
          </p:nvSpPr>
          <p:spPr>
            <a:xfrm>
              <a:off x="1094890" y="1412775"/>
              <a:ext cx="6717469" cy="470396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51" name="Shape 151"/>
            <p:cNvSpPr/>
            <p:nvPr/>
          </p:nvSpPr>
          <p:spPr>
            <a:xfrm>
              <a:off x="1075978" y="1268759"/>
              <a:ext cx="1047750" cy="14478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</p:grp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qualiti_2004">
  <a:themeElements>
    <a:clrScheme name="qualiti_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ualiti_200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liti_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liti_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Qualiti</Template>
  <TotalTime>0</TotalTime>
  <Words>421</Words>
  <Application>Microsoft Office PowerPoint</Application>
  <PresentationFormat>Apresentação na tela (4:3)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Trebuchet MS</vt:lpstr>
      <vt:lpstr>qualiti_2004</vt:lpstr>
      <vt:lpstr>Treinamento JAVA</vt:lpstr>
      <vt:lpstr>Gerencia de Memória</vt:lpstr>
      <vt:lpstr>O Garbage Collector</vt:lpstr>
      <vt:lpstr>O Garbage Collector</vt:lpstr>
      <vt:lpstr>Tornando um Objeto Elegível</vt:lpstr>
      <vt:lpstr>Anulando uma Referência</vt:lpstr>
      <vt:lpstr>Reatribuindo uma Referência</vt:lpstr>
      <vt:lpstr>Isolando uma Referência</vt:lpstr>
      <vt:lpstr>Apresentação do PowerPoint</vt:lpstr>
      <vt:lpstr>Influenciando o Garbage Collector</vt:lpstr>
      <vt:lpstr>Executando Código Antes da Coleta</vt:lpstr>
      <vt:lpstr>Exercícios de Certificação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cp:lastModifiedBy>gallindo</cp:lastModifiedBy>
  <cp:revision>1</cp:revision>
  <dcterms:modified xsi:type="dcterms:W3CDTF">2013-03-25T15:27:35Z</dcterms:modified>
</cp:coreProperties>
</file>