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8.png" ContentType="image/png"/>
  <Override PartName="/ppt/media/image10.png" ContentType="image/png"/>
  <Override PartName="/ppt/media/image12.png" ContentType="image/png"/>
  <Override PartName="/ppt/media/image21.png" ContentType="image/png"/>
  <Override PartName="/ppt/media/image30.png" ContentType="image/png"/>
  <Override PartName="/ppt/media/image14.png" ContentType="image/png"/>
  <Override PartName="/ppt/media/image23.png" ContentType="image/png"/>
  <Override PartName="/ppt/media/image32.png" ContentType="image/png"/>
  <Override PartName="/ppt/media/image41.png" ContentType="image/png"/>
  <Override PartName="/ppt/media/image16.png" ContentType="image/png"/>
  <Override PartName="/ppt/media/image25.png" ContentType="image/png"/>
  <Override PartName="/ppt/media/image34.png" ContentType="image/png"/>
  <Override PartName="/ppt/media/image18.png" ContentType="image/png"/>
  <Override PartName="/ppt/media/image27.png" ContentType="image/png"/>
  <Override PartName="/ppt/media/image36.png" ContentType="image/png"/>
  <Override PartName="/ppt/media/image1.png" ContentType="image/png"/>
  <Override PartName="/ppt/media/image29.png" ContentType="image/png"/>
  <Override PartName="/ppt/media/image38.png" ContentType="image/png"/>
  <Override PartName="/ppt/media/image3.png" ContentType="image/png"/>
  <Override PartName="/ppt/media/image5.png" ContentType="image/png"/>
  <Override PartName="/ppt/media/image7.png" ContentType="image/png"/>
  <Override PartName="/ppt/media/image9.png" ContentType="image/png"/>
  <Override PartName="/ppt/media/image11.png" ContentType="image/png"/>
  <Override PartName="/ppt/media/image20.png" ContentType="image/png"/>
  <Override PartName="/ppt/media/image13.png" ContentType="image/png"/>
  <Override PartName="/ppt/media/image22.png" ContentType="image/png"/>
  <Override PartName="/ppt/media/image31.png" ContentType="image/png"/>
  <Override PartName="/ppt/media/image40.png" ContentType="image/png"/>
  <Override PartName="/ppt/media/image15.png" ContentType="image/png"/>
  <Override PartName="/ppt/media/image24.png" ContentType="image/png"/>
  <Override PartName="/ppt/media/image33.png" ContentType="image/png"/>
  <Override PartName="/ppt/media/image42.png" ContentType="image/png"/>
  <Override PartName="/ppt/media/image17.png" ContentType="image/png"/>
  <Override PartName="/ppt/media/image26.png" ContentType="image/png"/>
  <Override PartName="/ppt/media/image35.png" ContentType="image/png"/>
  <Override PartName="/ppt/media/image19.png" ContentType="image/png"/>
  <Override PartName="/ppt/media/image28.png" ContentType="image/png"/>
  <Override PartName="/ppt/media/image37.png" ContentType="image/png"/>
  <Override PartName="/ppt/media/image2.png" ContentType="image/png"/>
  <Override PartName="/ppt/media/image39.png" ContentType="image/png"/>
  <Override PartName="/ppt/media/image4.png" ContentType="image/png"/>
  <Override PartName="/ppt/media/image6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"/>
              <a:t>Click to edit the notes format</a:t>
            </a:r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"/>
              <a:t>&lt;header&gt;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"/>
              <a:t>&lt;date/time&gt;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"/>
              <a:t>&lt;footer&gt;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0ED807C1-1B26-4378-838A-E789ADB69C20}" type="slidenum">
              <a:rPr lang="e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"/>
              <a:t>http://www.tutorialspoint.com/java/java_overriding.htm 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86018A8-C4A5-4EF1-8807-C7ABE0313A91}" type="slidenum">
              <a:rPr lang="e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7720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85800" y="3915000"/>
            <a:ext cx="77720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67760" y="391500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85800" y="391500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51600" y="3915000"/>
            <a:ext cx="2824560" cy="2252880"/>
          </a:xfrm>
          <a:prstGeom prst="rect">
            <a:avLst/>
          </a:prstGeom>
          <a:ln>
            <a:noFill/>
          </a:ln>
        </p:spPr>
      </p:pic>
      <p:pic>
        <p:nvPicPr>
          <p:cNvPr descr="" id="3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69640" y="3915000"/>
            <a:ext cx="2824560" cy="2252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85800" y="1447920"/>
            <a:ext cx="7772040" cy="4724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4723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4723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295280" y="-32760"/>
            <a:ext cx="7772040" cy="6204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85800" y="391500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4723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85800" y="1447920"/>
            <a:ext cx="7772040" cy="4724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4723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67760" y="391500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85800" y="3915000"/>
            <a:ext cx="777132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7720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85800" y="3915000"/>
            <a:ext cx="77720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67760" y="391500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85800" y="391500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51600" y="3915000"/>
            <a:ext cx="2824560" cy="2252880"/>
          </a:xfrm>
          <a:prstGeom prst="rect">
            <a:avLst/>
          </a:prstGeom>
          <a:ln>
            <a:noFill/>
          </a:ln>
        </p:spPr>
      </p:pic>
      <p:pic>
        <p:nvPicPr>
          <p:cNvPr descr="" id="8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69640" y="3915000"/>
            <a:ext cx="2824560" cy="2252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4723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4723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295280" y="-32760"/>
            <a:ext cx="7772040" cy="6204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85800" y="391500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4723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4723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7760" y="391500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7760" y="1447920"/>
            <a:ext cx="379224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85800" y="3915000"/>
            <a:ext cx="7771320" cy="2252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38160" y="-23760"/>
            <a:ext cx="9181800" cy="69051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 rot="16200000">
            <a:off x="7530480" y="3602160"/>
            <a:ext cx="2994120" cy="227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" sz="900">
                <a:solidFill>
                  <a:srgbClr val="808080"/>
                </a:solidFill>
                <a:latin typeface="Trebuchet MS"/>
              </a:rPr>
              <a:t>Copyright </a:t>
            </a:r>
            <a:r>
              <a:rPr lang="en" sz="900">
                <a:solidFill>
                  <a:srgbClr val="808080"/>
                </a:solidFill>
                <a:latin typeface="Trebuchet MS"/>
              </a:rPr>
              <a:t>© 2003 Qualiti. Todos os direitos reservados.</a:t>
            </a:r>
            <a:endParaRPr/>
          </a:p>
        </p:txBody>
      </p:sp>
      <p:sp>
        <p:nvSpPr>
          <p:cNvPr id="2" name="CustomShape 2"/>
          <p:cNvSpPr/>
          <p:nvPr/>
        </p:nvSpPr>
        <p:spPr>
          <a:xfrm>
            <a:off x="6432480" y="6230880"/>
            <a:ext cx="1915560" cy="257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" sz="1100">
                <a:solidFill>
                  <a:srgbClr val="008673"/>
                </a:solidFill>
                <a:latin typeface="Trebuchet MS"/>
              </a:rPr>
              <a:t>Qualiti Software Processes</a:t>
            </a:r>
            <a:endParaRPr/>
          </a:p>
        </p:txBody>
      </p:sp>
      <p:pic>
        <p:nvPicPr>
          <p:cNvPr descr=""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908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040" cy="11426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pt-BR" sz="4200">
                <a:solidFill>
                  <a:srgbClr val="ffffff"/>
                </a:solidFill>
                <a:latin typeface="Trebuchet MS"/>
              </a:rPr>
              <a:t>Click to edit the title text formatClique para editar o título mestre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38160" y="-23760"/>
            <a:ext cx="9181800" cy="690516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 rot="16200000">
            <a:off x="7530480" y="3602160"/>
            <a:ext cx="2994120" cy="227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" sz="900">
                <a:solidFill>
                  <a:srgbClr val="808080"/>
                </a:solidFill>
                <a:latin typeface="Trebuchet MS"/>
              </a:rPr>
              <a:t>Copyright </a:t>
            </a:r>
            <a:r>
              <a:rPr lang="en" sz="900">
                <a:solidFill>
                  <a:srgbClr val="808080"/>
                </a:solidFill>
                <a:latin typeface="Trebuchet MS"/>
              </a:rPr>
              <a:t>© 2003 Qualiti. Todos os direitos reservados.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6432480" y="6230880"/>
            <a:ext cx="1915560" cy="257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" sz="1100">
                <a:solidFill>
                  <a:srgbClr val="008673"/>
                </a:solidFill>
                <a:latin typeface="Trebuchet MS"/>
              </a:rPr>
              <a:t>Qualiti Software Processes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Click to edit the title text formatClique para editar o título mestre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Seventh Outline LevelClique para editar o texto mestre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pt-BR" sz="2000">
                <a:solidFill>
                  <a:srgbClr val="000000"/>
                </a:solidFill>
                <a:latin typeface="Trebuchet MS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pt-BR">
                <a:solidFill>
                  <a:srgbClr val="000000"/>
                </a:solidFill>
                <a:latin typeface="Trebuchet MS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pt-BR">
                <a:solidFill>
                  <a:srgbClr val="000000"/>
                </a:solidFill>
                <a:latin typeface="Trebuchet MS"/>
              </a:rPr>
              <a:t>Quinto nível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3936960" y="6426360"/>
            <a:ext cx="4419360" cy="304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2E0FA2F2-8584-4645-A28B-185A421BFF7D}" type="slidenum">
              <a:rPr b="1" lang="en" sz="1300">
                <a:solidFill>
                  <a:srgbClr val="969696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2286000" y="6400800"/>
            <a:ext cx="5409720" cy="304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793840" y="2637000"/>
            <a:ext cx="2968920" cy="3216960"/>
          </a:xfrm>
          <a:prstGeom prst="rect">
            <a:avLst/>
          </a:prstGeom>
          <a:ln>
            <a:noFill/>
          </a:ln>
        </p:spPr>
      </p:pic>
      <p:sp>
        <p:nvSpPr>
          <p:cNvPr id="87" name="TextShape 1"/>
          <p:cNvSpPr txBox="1"/>
          <p:nvPr/>
        </p:nvSpPr>
        <p:spPr>
          <a:xfrm>
            <a:off x="685800" y="2286000"/>
            <a:ext cx="7772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4200">
                <a:solidFill>
                  <a:srgbClr val="ffffff"/>
                </a:solidFill>
                <a:latin typeface="Trebuchet MS"/>
              </a:rPr>
              <a:t>Treinamento JAVA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755640" y="3468240"/>
            <a:ext cx="5544360" cy="1760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" sz="4000">
                <a:solidFill>
                  <a:srgbClr val="cce6d5"/>
                </a:solidFill>
                <a:latin typeface="Trebuchet MS"/>
              </a:rPr>
              <a:t>Exceptions e Assertions</a:t>
            </a:r>
            <a:endParaRPr/>
          </a:p>
        </p:txBody>
      </p:sp>
    </p:spTree>
  </p:cSld>
  <p:transition spd="slow">
    <p:push dir="d"/>
  </p:transition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85800" y="3213000"/>
            <a:ext cx="7772040" cy="201600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round/>
          </a:ln>
        </p:spPr>
      </p:sp>
      <p:sp>
        <p:nvSpPr>
          <p:cNvPr id="116" name="TextShape 2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Correspondência de Exceções</a:t>
            </a:r>
            <a:endParaRPr/>
          </a:p>
        </p:txBody>
      </p:sp>
      <p:sp>
        <p:nvSpPr>
          <p:cNvPr id="117" name="TextShape 3"/>
          <p:cNvSpPr txBox="1"/>
          <p:nvPr/>
        </p:nvSpPr>
        <p:spPr>
          <a:xfrm>
            <a:off x="685800" y="105264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Quando precisamos tratar um trecho de código que lança mais de uma exceção da mesma linha hierárquica devemos nos preocupar com a ordem dos </a:t>
            </a:r>
            <a:r>
              <a:rPr i="1" lang="pt-BR" sz="2800">
                <a:solidFill>
                  <a:srgbClr val="000000"/>
                </a:solidFill>
                <a:latin typeface="Trebuchet MS"/>
              </a:rPr>
              <a:t>catchs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O </a:t>
            </a:r>
            <a:r>
              <a:rPr i="1" lang="pt-BR" sz="2400">
                <a:solidFill>
                  <a:srgbClr val="000000"/>
                </a:solidFill>
                <a:latin typeface="Trebuchet MS"/>
              </a:rPr>
              <a:t>catch </a:t>
            </a:r>
            <a:r>
              <a:rPr lang="pt-BR" sz="2400">
                <a:solidFill>
                  <a:srgbClr val="000000"/>
                </a:solidFill>
                <a:latin typeface="Trebuchet MS"/>
              </a:rPr>
              <a:t>deve obedecer a ordem hierárquica inversa, tratando </a:t>
            </a:r>
            <a:r>
              <a:rPr b="1" lang="pt-BR" sz="2400">
                <a:solidFill>
                  <a:srgbClr val="000000"/>
                </a:solidFill>
                <a:latin typeface="Trebuchet MS"/>
              </a:rPr>
              <a:t>primeiro as exceptions mais específicas e depois as mais genéricas </a:t>
            </a:r>
            <a:r>
              <a:rPr lang="pt-BR" sz="2400">
                <a:solidFill>
                  <a:srgbClr val="000000"/>
                </a:solidFill>
                <a:latin typeface="Trebuchet MS"/>
              </a:rPr>
              <a:t>(subclasse </a:t>
            </a:r>
            <a:r>
              <a:rPr lang="pt-BR" sz="2400">
                <a:solidFill>
                  <a:srgbClr val="000000"/>
                </a:solidFill>
                <a:latin typeface="Wingdings"/>
              </a:rPr>
              <a:t></a:t>
            </a:r>
            <a:r>
              <a:rPr lang="pt-BR" sz="2400">
                <a:solidFill>
                  <a:srgbClr val="000000"/>
                </a:solidFill>
                <a:latin typeface="Trebuchet MS"/>
              </a:rPr>
              <a:t> superclasse), senão, um erro de compilação é lançando.</a:t>
            </a:r>
            <a:endParaRPr/>
          </a:p>
        </p:txBody>
      </p:sp>
    </p:spTree>
  </p:cSld>
  <p:transition spd="slow">
    <p:push dir="d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Exemplo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467640" y="1123200"/>
            <a:ext cx="8496720" cy="512532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import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java.io.*;</a:t>
            </a:r>
            <a:endParaRPr/>
          </a:p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ReadData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main(String args[])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try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RandomAccessFile raf = </a:t>
            </a:r>
            <a:endParaRPr/>
          </a:p>
          <a:p>
            <a:pPr>
              <a:lnSpc>
                <a:spcPct val="115000"/>
              </a:lnSpc>
            </a:pPr>
            <a:r>
              <a:rPr b="1"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RandomAccessFile(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"myfile.txt"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"r"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byte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b[] =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byte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[1000];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raf.readFully(b, 0, 1000);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catch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(FileNotFoundException e) {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err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"File not found“ + 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   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e.getMessage());</a:t>
            </a:r>
            <a:endParaRPr/>
          </a:p>
          <a:p>
            <a:pPr>
              <a:lnSpc>
                <a:spcPct val="115000"/>
              </a:lnSpc>
            </a:pPr>
            <a:r>
              <a:rPr lang="en" sz="1200">
                <a:solidFill>
                  <a:srgbClr val="000000"/>
                </a:solidFill>
                <a:latin typeface="Trebuchet MS"/>
                <a:ea typeface="Calibri"/>
              </a:rPr>
              <a:t> 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catch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(IOException e)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err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err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"IO Error“ + 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e.toString());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e.printStackTrace();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Exemplo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Erro de Compilação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467640" y="2349000"/>
            <a:ext cx="8496720" cy="204840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try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 do risky IO things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catch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(IOException e)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 handle general IOExceptions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catch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(FileNotFoundException ex)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 handle just FileNotFoundException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  <p:sp>
        <p:nvSpPr>
          <p:cNvPr id="124" name="CustomShape 4"/>
          <p:cNvSpPr/>
          <p:nvPr/>
        </p:nvSpPr>
        <p:spPr>
          <a:xfrm>
            <a:off x="467640" y="4583880"/>
            <a:ext cx="8496720" cy="106380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" sz="1600">
                <a:solidFill>
                  <a:srgbClr val="221c1d"/>
                </a:solidFill>
                <a:latin typeface="Courier New"/>
              </a:rPr>
              <a:t>TestEx.java:15: exception java.io.FileNotFoundException has</a:t>
            </a:r>
            <a:endParaRPr/>
          </a:p>
          <a:p>
            <a:pPr>
              <a:lnSpc>
                <a:spcPct val="100000"/>
              </a:lnSpc>
            </a:pPr>
            <a:r>
              <a:rPr lang="en" sz="1600">
                <a:solidFill>
                  <a:srgbClr val="221c1d"/>
                </a:solidFill>
                <a:latin typeface="Courier New"/>
              </a:rPr>
              <a:t>already been caught</a:t>
            </a:r>
            <a:endParaRPr/>
          </a:p>
          <a:p>
            <a:pPr>
              <a:lnSpc>
                <a:spcPct val="100000"/>
              </a:lnSpc>
            </a:pPr>
            <a:r>
              <a:rPr lang="en" sz="1600">
                <a:solidFill>
                  <a:srgbClr val="221c1d"/>
                </a:solidFill>
                <a:latin typeface="Courier New"/>
              </a:rPr>
              <a:t>} catch (FileNotFoundException ex) {</a:t>
            </a:r>
            <a:endParaRPr/>
          </a:p>
          <a:p>
            <a:pPr>
              <a:lnSpc>
                <a:spcPct val="100000"/>
              </a:lnSpc>
            </a:pPr>
            <a:r>
              <a:rPr lang="en" sz="1600">
                <a:solidFill>
                  <a:srgbClr val="221c1d"/>
                </a:solidFill>
                <a:latin typeface="Courier New"/>
              </a:rPr>
              <a:t>^</a:t>
            </a:r>
            <a:endParaRPr/>
          </a:p>
        </p:txBody>
      </p:sp>
    </p:spTree>
  </p:cSld>
  <p:transition spd="slow">
    <p:push dir="d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Bloco </a:t>
            </a:r>
            <a:r>
              <a:rPr lang="pt-BR" sz="4000">
                <a:solidFill>
                  <a:srgbClr val="00664d"/>
                </a:solidFill>
                <a:latin typeface="Consolas"/>
              </a:rPr>
              <a:t>finally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O bloco </a:t>
            </a:r>
            <a:r>
              <a:rPr b="1" lang="pt-BR" sz="2800">
                <a:solidFill>
                  <a:srgbClr val="00664d"/>
                </a:solidFill>
                <a:latin typeface="Consolas"/>
              </a:rPr>
              <a:t>finally</a:t>
            </a:r>
            <a:r>
              <a:rPr lang="pt-BR" sz="2800">
                <a:solidFill>
                  <a:srgbClr val="00664d"/>
                </a:solidFill>
                <a:latin typeface="Consolas"/>
              </a:rPr>
              <a:t> </a:t>
            </a:r>
            <a:r>
              <a:rPr lang="pt-BR" sz="2800">
                <a:solidFill>
                  <a:srgbClr val="000000"/>
                </a:solidFill>
                <a:latin typeface="Trebuchet MS"/>
              </a:rPr>
              <a:t>só existe associado ao </a:t>
            </a:r>
            <a:r>
              <a:rPr i="1" lang="pt-BR" sz="2800">
                <a:solidFill>
                  <a:srgbClr val="000000"/>
                </a:solidFill>
                <a:latin typeface="Trebuchet MS"/>
              </a:rPr>
              <a:t>try</a:t>
            </a:r>
            <a:r>
              <a:rPr lang="pt-BR" sz="2800">
                <a:solidFill>
                  <a:srgbClr val="000000"/>
                </a:solidFill>
                <a:latin typeface="Trebuchet MS"/>
              </a:rPr>
              <a:t> que </a:t>
            </a:r>
            <a:r>
              <a:rPr b="1" lang="pt-BR" sz="2800">
                <a:solidFill>
                  <a:srgbClr val="000000"/>
                </a:solidFill>
                <a:latin typeface="Trebuchet MS"/>
              </a:rPr>
              <a:t>sempre executa (aconteça ou não uma exceção)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614520" y="3141000"/>
            <a:ext cx="7845480" cy="286200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try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 do risky IO things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catch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(FileNotFoundException ex)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 handle just FileNotFoundException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catch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(IOException e)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 handle general IOExceptions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finally 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 sempre executa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Exceções Comuns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3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82520" y="1474920"/>
            <a:ext cx="6801480" cy="4690080"/>
          </a:xfrm>
          <a:prstGeom prst="rect">
            <a:avLst/>
          </a:prstGeom>
          <a:ln>
            <a:noFill/>
          </a:ln>
        </p:spPr>
      </p:pic>
    </p:spTree>
  </p:cSld>
  <p:transition spd="slow">
    <p:push dir="d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Exceções Comuns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NullPointerException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FileNotFoundException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NumberFormatException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ArithmeticException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SecurityException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ArrayIndexOutOfBoundException</a:t>
            </a: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IndexOutOfBoundException</a:t>
            </a:r>
            <a:endParaRPr/>
          </a:p>
        </p:txBody>
      </p:sp>
    </p:spTree>
  </p:cSld>
  <p:transition spd="slow">
    <p:push dir="d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Table 1"/>
          <p:cNvGraphicFramePr/>
          <p:nvPr/>
        </p:nvGraphicFramePr>
        <p:xfrm>
          <a:off x="323640" y="249840"/>
          <a:ext cx="8496720" cy="6195240"/>
        </p:xfrm>
        <a:graphic>
          <a:graphicData uri="http://schemas.openxmlformats.org/drawingml/2006/table">
            <a:tbl>
              <a:tblPr/>
              <a:tblGrid>
                <a:gridCol w="2832120"/>
                <a:gridCol w="4512240"/>
                <a:gridCol w="1152360"/>
              </a:tblGrid>
              <a:tr h="676080">
                <a:tc>
                  <a:txBody>
                    <a:bodyPr anchor="ctr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100">
                          <a:solidFill>
                            <a:srgbClr val="ffffff"/>
                          </a:solidFill>
                          <a:latin typeface="Trebuchet MS"/>
                        </a:rPr>
                        <a:t>Exceptions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100">
                          <a:solidFill>
                            <a:srgbClr val="ffffff"/>
                          </a:solidFill>
                          <a:latin typeface="Trebuchet MS"/>
                        </a:rPr>
                        <a:t>Comentário</a:t>
                      </a:r>
                      <a:endParaRPr/>
                    </a:p>
                  </a:txBody>
                  <a:tcPr/>
                </a:tc>
                <a:tc>
                  <a:txBody>
                    <a:bodyPr anchor="ctr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100">
                          <a:solidFill>
                            <a:srgbClr val="ffffff"/>
                          </a:solidFill>
                          <a:latin typeface="Trebuchet MS"/>
                        </a:rPr>
                        <a:t>Lançada por</a:t>
                      </a:r>
                      <a:endParaRPr/>
                    </a:p>
                  </a:txBody>
                  <a:tcPr/>
                </a:tc>
              </a:tr>
              <a:tr h="644040">
                <a:tc>
                  <a:txBody>
                    <a:bodyPr anchor="ctr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ArrayIndexOutOfBoundsException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JVM</a:t>
                      </a:r>
                      <a:endParaRPr/>
                    </a:p>
                  </a:txBody>
                  <a:tcPr/>
                </a:tc>
              </a:tr>
              <a:tr h="326880">
                <a:tc>
                  <a:txBody>
                    <a:bodyPr anchor="ctr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ClassCastException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Quando o test IS-A Falha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JVM</a:t>
                      </a:r>
                      <a:endParaRPr/>
                    </a:p>
                  </a:txBody>
                  <a:tcPr/>
                </a:tc>
              </a:tr>
              <a:tr h="644040">
                <a:tc>
                  <a:txBody>
                    <a:bodyPr anchor="ctr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IllegalArgumentException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O argumento recebido de um método é diferente do esperado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Programa</a:t>
                      </a:r>
                      <a:endParaRPr/>
                    </a:p>
                  </a:txBody>
                  <a:tcPr/>
                </a:tc>
              </a:tr>
              <a:tr h="326880">
                <a:tc>
                  <a:txBody>
                    <a:bodyPr anchor="ctr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IllegalStateException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Ex.: Tentar usar um Scanner fechado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Programa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 anchor="ctr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NullPointerException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JVM</a:t>
                      </a:r>
                      <a:endParaRPr/>
                    </a:p>
                  </a:txBody>
                  <a:tcPr/>
                </a:tc>
              </a:tr>
              <a:tr h="644040">
                <a:tc>
                  <a:txBody>
                    <a:bodyPr anchor="ctr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NumberFormatException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Programa</a:t>
                      </a:r>
                      <a:endParaRPr/>
                    </a:p>
                  </a:txBody>
                  <a:tcPr/>
                </a:tc>
              </a:tr>
              <a:tr h="644040">
                <a:tc>
                  <a:txBody>
                    <a:bodyPr anchor="ctr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AssertionError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Quando um teste booleano retorna false em uma assertion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Programa</a:t>
                      </a:r>
                      <a:endParaRPr/>
                    </a:p>
                  </a:txBody>
                  <a:tcPr/>
                </a:tc>
              </a:tr>
              <a:tr h="961200">
                <a:tc>
                  <a:txBody>
                    <a:bodyPr anchor="ctr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ExceptionInInitializerError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Ocorre ao tentar inicializar uma variável ou bloco de inicialização estático.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JVM</a:t>
                      </a:r>
                      <a:endParaRPr/>
                    </a:p>
                  </a:txBody>
                  <a:tcPr/>
                </a:tc>
              </a:tr>
              <a:tr h="326880">
                <a:tc>
                  <a:txBody>
                    <a:bodyPr anchor="ctr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StackOverflowError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Ocorre tipicamente em recursões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JVM</a:t>
                      </a:r>
                      <a:endParaRPr/>
                    </a:p>
                  </a:txBody>
                  <a:tcPr/>
                </a:tc>
              </a:tr>
              <a:tr h="645840">
                <a:tc>
                  <a:txBody>
                    <a:bodyPr anchor="ctr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NoClassDefFoundError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Quando a JVM não encontra uma determinada classe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2100">
                          <a:solidFill>
                            <a:srgbClr val="000000"/>
                          </a:solidFill>
                          <a:latin typeface="Trebuchet MS"/>
                        </a:rPr>
                        <a:t>JVM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 spd="slow">
    <p:push dir="d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Lançando Exeções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Para lançar uma exceção usamos a palavra chave </a:t>
            </a:r>
            <a:r>
              <a:rPr b="1" i="1" lang="pt-BR" sz="2800">
                <a:solidFill>
                  <a:srgbClr val="00664d"/>
                </a:solidFill>
                <a:latin typeface="Trebuchet MS"/>
              </a:rPr>
              <a:t>throw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Ela pode ser usada em qualquer subclasse de Throwable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­"/>
            </a:pPr>
            <a:r>
              <a:rPr lang="pt-BR" sz="2400" u="sng">
                <a:solidFill>
                  <a:srgbClr val="000000"/>
                </a:solidFill>
                <a:latin typeface="Trebuchet MS"/>
              </a:rPr>
              <a:t>Quebra o fluxo de execução do programa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467640" y="4366800"/>
            <a:ext cx="7990200" cy="37008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throw </a:t>
            </a:r>
            <a:r>
              <a:rPr lang="en" sz="1600">
                <a:solidFill>
                  <a:srgbClr val="7f0055"/>
                </a:solidFill>
                <a:latin typeface="Consolas"/>
                <a:ea typeface="Calibri"/>
              </a:rPr>
              <a:t>&lt;instancia de Throwable&gt;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</p:txBody>
      </p:sp>
    </p:spTree>
  </p:cSld>
  <p:transition spd="slow">
    <p:push dir="d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Declaração de Exceções Não Tratadas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Quando uma exceção é lançada, ou tratamos ela lançamos/relançamos para o método chamado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pt-BR" sz="2800">
                <a:solidFill>
                  <a:srgbClr val="000000"/>
                </a:solidFill>
                <a:latin typeface="Trebuchet MS"/>
              </a:rPr>
              <a:t>Quando um método causa uma exceção não tratada, ele deve declarar em sua assinatura que pode lançar exceção para o método chamador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Garante assim que quem chama um trecho de código potencialmente “perigoso” possa trata-lo de maneira adequada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slow">
    <p:push dir="d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Declaração de Exceções Não Tratadas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Quando não tratamos a exceção o método deve declara-la usando a palavra chave </a:t>
            </a:r>
            <a:r>
              <a:rPr b="1" lang="pt-BR" sz="2400">
                <a:solidFill>
                  <a:srgbClr val="000000"/>
                </a:solidFill>
                <a:latin typeface="Consolas"/>
              </a:rPr>
              <a:t>throws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Não há obrigação de declarar </a:t>
            </a:r>
            <a:r>
              <a:rPr i="1" lang="pt-BR" sz="2800">
                <a:solidFill>
                  <a:srgbClr val="000000"/>
                </a:solidFill>
                <a:latin typeface="Trebuchet MS"/>
              </a:rPr>
              <a:t>Errors</a:t>
            </a:r>
            <a:r>
              <a:rPr lang="pt-BR" sz="2800">
                <a:solidFill>
                  <a:srgbClr val="000000"/>
                </a:solidFill>
                <a:latin typeface="Trebuchet MS"/>
              </a:rPr>
              <a:t> ou </a:t>
            </a:r>
            <a:r>
              <a:rPr i="1" lang="pt-BR" sz="2800">
                <a:solidFill>
                  <a:srgbClr val="000000"/>
                </a:solidFill>
                <a:latin typeface="Trebuchet MS"/>
              </a:rPr>
              <a:t>RuntimeException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342000" y="2770200"/>
            <a:ext cx="8496720" cy="64980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trouble()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throws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IOException { ... }</a:t>
            </a:r>
            <a:endParaRPr/>
          </a:p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trouble()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throws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IOException, MyException { ... }</a:t>
            </a:r>
            <a:endParaRPr/>
          </a:p>
        </p:txBody>
      </p:sp>
    </p:spTree>
  </p:cSld>
  <p:transition spd="slow">
    <p:push dir="d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Exceptions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Diferente dos antigos códigos de retorno, todo erro no JAVA é representado como um objeto.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É possível tratar e lançar erros quebrando a linha de execução normal do sistema.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slow">
    <p:push dir="d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Sobrescrita de Métodos e Exceções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Um método de sobrescrita pode lançar: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Nenhuma exceção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Uma ou mais exceções (ou suas subclasses) lançadas pelo métodos sobrescrito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Um método de sobrescrita NÃO pode lança: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Exceções que não são lançadas pelo método sobrescrito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Superclasses das exceções lançadas pelo método sobrescrito </a:t>
            </a:r>
            <a:endParaRPr/>
          </a:p>
        </p:txBody>
      </p:sp>
    </p:spTree>
  </p:cSld>
  <p:transition spd="slow">
    <p:push dir="d"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Exemplo: Override e Exceptions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342000" y="1243080"/>
            <a:ext cx="8496720" cy="482076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TestA {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methodA()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throws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IOException {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3f7f5f"/>
                </a:solidFill>
                <a:latin typeface="Consolas"/>
                <a:ea typeface="Calibri"/>
              </a:rPr>
              <a:t>// do some file manipulation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TestB1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extends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TestA {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methodA()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throws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EOFException {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3f7f5f"/>
                </a:solidFill>
                <a:latin typeface="Consolas"/>
                <a:ea typeface="Calibri"/>
              </a:rPr>
              <a:t>// do some file manipulation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TestB2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extends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TestA {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methodA()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throws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Exception { </a:t>
            </a:r>
            <a:r>
              <a:rPr lang="en">
                <a:solidFill>
                  <a:srgbClr val="3f7f5f"/>
                </a:solidFill>
                <a:latin typeface="Consolas"/>
                <a:ea typeface="Calibri"/>
              </a:rPr>
              <a:t>// WRONG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3f7f5f"/>
                </a:solidFill>
                <a:latin typeface="Consolas"/>
                <a:ea typeface="Calibri"/>
              </a:rPr>
              <a:t>// do some file manipulation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Criando Exceções Customizadas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251640" y="1917000"/>
            <a:ext cx="8496720" cy="355860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ServerTimedOutException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extends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Exception {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private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>
                <a:solidFill>
                  <a:srgbClr val="0000c0"/>
                </a:solidFill>
                <a:latin typeface="Consolas"/>
                <a:ea typeface="Calibri"/>
              </a:rPr>
              <a:t>port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ServerTimedOutException(String message,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port) {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super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(message);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this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.</a:t>
            </a:r>
            <a:r>
              <a:rPr lang="en">
                <a:solidFill>
                  <a:srgbClr val="0000c0"/>
                </a:solidFill>
                <a:latin typeface="Consolas"/>
                <a:ea typeface="Calibri"/>
              </a:rPr>
              <a:t>port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= port;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getPort() {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>
                <a:solidFill>
                  <a:srgbClr val="0000c0"/>
                </a:solidFill>
                <a:latin typeface="Consolas"/>
                <a:ea typeface="Calibri"/>
              </a:rPr>
              <a:t>port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Lançando Exceções Customizadas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144000" y="2061000"/>
            <a:ext cx="8820000" cy="324396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connectMe(String serverName)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throws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ServerTimedOutException {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boolean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successful;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portToConnect = 80;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successful = open(serverName, portToConnect);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if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(!successful) {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throw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ServerTimedOutException(</a:t>
            </a:r>
            <a:r>
              <a:rPr lang="en">
                <a:solidFill>
                  <a:srgbClr val="2a00ff"/>
                </a:solidFill>
                <a:latin typeface="Consolas"/>
                <a:ea typeface="Calibri"/>
              </a:rPr>
              <a:t>"Could not connect"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,</a:t>
            </a:r>
            <a:r>
              <a:rPr lang="en" sz="1600">
                <a:solidFill>
                  <a:srgbClr val="000000"/>
                </a:solidFill>
                <a:latin typeface="Trebuchet MS"/>
                <a:ea typeface="Calibri"/>
              </a:rPr>
              <a:t> </a:t>
            </a:r>
            <a:r>
              <a:rPr lang="en" sz="1600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Trebuchet M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Trebuchet MS"/>
                <a:ea typeface="Calibri"/>
              </a:rPr>
              <a:t>             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portToConnect);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Assertions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As </a:t>
            </a:r>
            <a:r>
              <a:rPr b="1" lang="pt-BR" sz="2800">
                <a:solidFill>
                  <a:srgbClr val="00664d"/>
                </a:solidFill>
                <a:latin typeface="Trebuchet MS"/>
              </a:rPr>
              <a:t>assertions</a:t>
            </a:r>
            <a:r>
              <a:rPr lang="pt-BR" sz="2800">
                <a:solidFill>
                  <a:srgbClr val="00664d"/>
                </a:solidFill>
                <a:latin typeface="Trebuchet MS"/>
              </a:rPr>
              <a:t> </a:t>
            </a:r>
            <a:r>
              <a:rPr lang="pt-BR" sz="2800">
                <a:solidFill>
                  <a:srgbClr val="000000"/>
                </a:solidFill>
                <a:latin typeface="Trebuchet MS"/>
              </a:rPr>
              <a:t>são usadas para garantir que se uma determinada expressão for falsa seja gerado um erro (</a:t>
            </a:r>
            <a:r>
              <a:rPr b="1" i="1" lang="pt-BR" sz="2800">
                <a:solidFill>
                  <a:srgbClr val="000000"/>
                </a:solidFill>
                <a:latin typeface="Trebuchet MS"/>
              </a:rPr>
              <a:t>AssertionError</a:t>
            </a:r>
            <a:r>
              <a:rPr lang="pt-BR" sz="2800">
                <a:solidFill>
                  <a:srgbClr val="000000"/>
                </a:solidFill>
                <a:latin typeface="Trebuchet MS"/>
              </a:rPr>
              <a:t>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Geralmente é usada em ambiente de teste e pode ser desabilitada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As assertions só estão disponíveis a partir da versão J2SE 1.4 e seu uso pode ser habilitado pelo comando </a:t>
            </a:r>
            <a:r>
              <a:rPr b="1" i="1" lang="pt-BR" sz="2400">
                <a:solidFill>
                  <a:srgbClr val="000000"/>
                </a:solidFill>
                <a:latin typeface="Trebuchet MS"/>
              </a:rPr>
              <a:t>javac -source 1.4 -enableassertion  ou (-ea)</a:t>
            </a:r>
            <a:r>
              <a:rPr lang="pt-BR" sz="2400">
                <a:solidFill>
                  <a:srgbClr val="000000"/>
                </a:solidFill>
                <a:latin typeface="Trebuchet MS"/>
              </a:rPr>
              <a:t> na execução (por padrão as assertions são desabilitadas)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Use para desabilitar assertions para a classe Foo:    java -ea  -da:com.geeksanonymous.Foo</a:t>
            </a:r>
            <a:endParaRPr/>
          </a:p>
        </p:txBody>
      </p:sp>
    </p:spTree>
  </p:cSld>
  <p:transition spd="slow">
    <p:push dir="d"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Assertions II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Sintaxe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Se a &lt;</a:t>
            </a:r>
            <a:r>
              <a:rPr i="1" lang="pt-BR" sz="2800">
                <a:solidFill>
                  <a:srgbClr val="000000"/>
                </a:solidFill>
                <a:latin typeface="Trebuchet MS"/>
              </a:rPr>
              <a:t>boolean_expression</a:t>
            </a:r>
            <a:r>
              <a:rPr lang="pt-BR" sz="2800">
                <a:solidFill>
                  <a:srgbClr val="000000"/>
                </a:solidFill>
                <a:latin typeface="Trebuchet MS"/>
              </a:rPr>
              <a:t>&gt; retornar </a:t>
            </a:r>
            <a:r>
              <a:rPr b="1" i="1" lang="pt-BR" sz="2800">
                <a:solidFill>
                  <a:srgbClr val="000000"/>
                </a:solidFill>
                <a:latin typeface="Trebuchet MS"/>
              </a:rPr>
              <a:t>false</a:t>
            </a:r>
            <a:r>
              <a:rPr lang="pt-BR" sz="2800">
                <a:solidFill>
                  <a:srgbClr val="000000"/>
                </a:solidFill>
                <a:latin typeface="Trebuchet MS"/>
              </a:rPr>
              <a:t>, então um AssertionError é lançada.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O segundo argumento é sempre transformado para String e passado como mensagem para o AssertionError.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899640" y="1917000"/>
            <a:ext cx="6984360" cy="91260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">
                <a:solidFill>
                  <a:srgbClr val="000000"/>
                </a:solidFill>
                <a:latin typeface="Courier-Bold"/>
              </a:rPr>
              <a:t>assert </a:t>
            </a:r>
            <a:r>
              <a:rPr b="1" i="1" lang="en">
                <a:solidFill>
                  <a:srgbClr val="0000c5"/>
                </a:solidFill>
                <a:latin typeface="Courier-BoldOblique"/>
              </a:rPr>
              <a:t>&lt;boolean_expression&gt; </a:t>
            </a:r>
            <a:r>
              <a:rPr b="1" lang="en">
                <a:solidFill>
                  <a:srgbClr val="000000"/>
                </a:solidFill>
                <a:latin typeface="Courier-Bold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b="1" lang="en">
                <a:solidFill>
                  <a:srgbClr val="000000"/>
                </a:solidFill>
                <a:latin typeface="Courier-Bold"/>
              </a:rPr>
              <a:t>assert </a:t>
            </a:r>
            <a:r>
              <a:rPr b="1" i="1" lang="en">
                <a:solidFill>
                  <a:srgbClr val="0000c5"/>
                </a:solidFill>
                <a:latin typeface="Courier-BoldOblique"/>
              </a:rPr>
              <a:t>&lt;boolean_expression&gt; </a:t>
            </a:r>
            <a:r>
              <a:rPr b="1" lang="en">
                <a:solidFill>
                  <a:srgbClr val="000000"/>
                </a:solidFill>
                <a:latin typeface="Courier-Bold"/>
              </a:rPr>
              <a:t>: </a:t>
            </a:r>
            <a:r>
              <a:rPr b="1" i="1" lang="en">
                <a:solidFill>
                  <a:srgbClr val="0000c5"/>
                </a:solidFill>
                <a:latin typeface="Courier-BoldOblique"/>
              </a:rPr>
              <a:t>&lt;detail_expression&gt; </a:t>
            </a:r>
            <a:r>
              <a:rPr b="1" lang="en">
                <a:solidFill>
                  <a:srgbClr val="000000"/>
                </a:solidFill>
                <a:latin typeface="Courier-Bold"/>
              </a:rPr>
              <a:t>;</a:t>
            </a:r>
            <a:endParaRPr/>
          </a:p>
        </p:txBody>
      </p:sp>
    </p:spTree>
  </p:cSld>
  <p:transition spd="slow">
    <p:push dir="d"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Assertions: Exemplos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395640" y="1196640"/>
            <a:ext cx="8352720" cy="512532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noReturn() { }</a:t>
            </a:r>
            <a:endParaRPr/>
          </a:p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aReturn() {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1; }</a:t>
            </a:r>
            <a:endParaRPr/>
          </a:p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go()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x = 1;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boolean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b =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true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 the following six are legal assert statements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assert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(x == 1);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assert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(b);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assert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true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assert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(x == 1) : x;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assert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(x == 1) : aReturn();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 the following six are ILLEGAL assert statements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assert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(x = 1);  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 none of these are booleans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assert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(x);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assert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0;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assert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(x == 1) : ;           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 none of these return a value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assert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(x == 1) : noReturn();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Hierarquia das Exceções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9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40" y="1340640"/>
            <a:ext cx="5472360" cy="4791960"/>
          </a:xfrm>
          <a:prstGeom prst="rect">
            <a:avLst/>
          </a:prstGeom>
          <a:ln>
            <a:noFill/>
          </a:ln>
        </p:spPr>
      </p:pic>
    </p:spTree>
  </p:cSld>
  <p:transition spd="slow">
    <p:push dir="d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Hierarquia das Exceções: </a:t>
            </a:r>
            <a:r>
              <a:rPr b="1" i="1" lang="pt-BR" sz="3600">
                <a:solidFill>
                  <a:srgbClr val="00664d"/>
                </a:solidFill>
                <a:latin typeface="Trebuchet MS"/>
              </a:rPr>
              <a:t>Checked Exceptions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pt-BR" sz="2800">
                <a:solidFill>
                  <a:srgbClr val="000000"/>
                </a:solidFill>
                <a:latin typeface="Trebuchet MS"/>
              </a:rPr>
              <a:t>Throwable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Classe base de todas a exceptions, contem métodos reutilizáveis(como </a:t>
            </a:r>
            <a:r>
              <a:rPr i="1" lang="pt-BR" sz="2400">
                <a:solidFill>
                  <a:srgbClr val="000000"/>
                </a:solidFill>
                <a:latin typeface="Trebuchet MS"/>
              </a:rPr>
              <a:t>getMessage(), printStackTrace(), getCause()...)</a:t>
            </a:r>
            <a:r>
              <a:rPr lang="pt-BR" sz="2400">
                <a:solidFill>
                  <a:srgbClr val="000000"/>
                </a:solidFill>
                <a:latin typeface="Trebuchet MS"/>
              </a:rPr>
              <a:t>, somente classes deste tipo (e herdeiras) podem constar nas clausulas </a:t>
            </a:r>
            <a:r>
              <a:rPr i="1" lang="pt-BR" sz="2400">
                <a:solidFill>
                  <a:srgbClr val="000000"/>
                </a:solidFill>
                <a:latin typeface="Trebuchet MS"/>
              </a:rPr>
              <a:t>catch</a:t>
            </a:r>
            <a:r>
              <a:rPr lang="pt-BR" sz="2400">
                <a:solidFill>
                  <a:srgbClr val="000000"/>
                </a:solidFill>
                <a:latin typeface="Trebuchet MS"/>
              </a:rPr>
              <a:t> ou serem lançadas com o </a:t>
            </a:r>
            <a:r>
              <a:rPr i="1" lang="pt-BR" sz="2400">
                <a:solidFill>
                  <a:srgbClr val="000000"/>
                </a:solidFill>
                <a:latin typeface="Trebuchet MS"/>
              </a:rPr>
              <a:t>throw</a:t>
            </a:r>
            <a:r>
              <a:rPr lang="pt-BR" sz="2400">
                <a:solidFill>
                  <a:srgbClr val="000000"/>
                </a:solidFill>
                <a:latin typeface="Trebuchet MS"/>
              </a:rPr>
              <a:t>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pt-BR" sz="2800">
                <a:solidFill>
                  <a:srgbClr val="000000"/>
                </a:solidFill>
                <a:latin typeface="Trebuchet MS"/>
              </a:rPr>
              <a:t>Exception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Representa condições que podem ocorrer em programas corretos, tem o intuito de representar um desvio a uma regra ou um problema de você deve estar preparado para tratar.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São chamadas de </a:t>
            </a:r>
            <a:r>
              <a:rPr i="1" lang="pt-BR" sz="2400">
                <a:solidFill>
                  <a:srgbClr val="000000"/>
                </a:solidFill>
                <a:latin typeface="Trebuchet MS"/>
              </a:rPr>
              <a:t>checked exceptions</a:t>
            </a:r>
            <a:endParaRPr/>
          </a:p>
        </p:txBody>
      </p:sp>
    </p:spTree>
  </p:cSld>
  <p:transition spd="slow">
    <p:push dir="d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Hierarquia das Exceções: Unchecked Exceptions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pt-BR" sz="2800">
                <a:solidFill>
                  <a:srgbClr val="000000"/>
                </a:solidFill>
                <a:latin typeface="Trebuchet MS"/>
              </a:rPr>
              <a:t>RuntimeException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Representam um condição não prevista no programa, provavelmente um bug.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pt-BR" sz="2800">
                <a:solidFill>
                  <a:srgbClr val="000000"/>
                </a:solidFill>
                <a:latin typeface="Trebuchet MS"/>
              </a:rPr>
              <a:t>Error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Classes que herdam de </a:t>
            </a:r>
            <a:r>
              <a:rPr i="1" lang="pt-BR" sz="2400">
                <a:solidFill>
                  <a:srgbClr val="000000"/>
                </a:solidFill>
                <a:latin typeface="Trebuchet MS"/>
              </a:rPr>
              <a:t>Error </a:t>
            </a:r>
            <a:r>
              <a:rPr lang="pt-BR" sz="2400">
                <a:solidFill>
                  <a:srgbClr val="000000"/>
                </a:solidFill>
                <a:latin typeface="Trebuchet MS"/>
              </a:rPr>
              <a:t>representam situações não usuais que não são causadas por erros diretos do programa.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Normalmente são lançados pela JVM, como por exemplo um </a:t>
            </a:r>
            <a:r>
              <a:rPr i="1" lang="pt-BR" sz="2400">
                <a:solidFill>
                  <a:srgbClr val="000000"/>
                </a:solidFill>
                <a:latin typeface="Trebuchet MS"/>
              </a:rPr>
              <a:t>OutOfMemoryError</a:t>
            </a:r>
            <a:r>
              <a:rPr lang="pt-BR" sz="2400">
                <a:solidFill>
                  <a:srgbClr val="000000"/>
                </a:solidFill>
                <a:latin typeface="Trebuchet MS"/>
              </a:rPr>
              <a:t>, </a:t>
            </a:r>
            <a:r>
              <a:rPr i="1" lang="pt-BR" sz="2400">
                <a:solidFill>
                  <a:srgbClr val="000000"/>
                </a:solidFill>
                <a:latin typeface="Trebuchet MS"/>
              </a:rPr>
              <a:t>StackOverflowError ou IOError</a:t>
            </a:r>
            <a:r>
              <a:rPr lang="pt-BR" sz="2400">
                <a:solidFill>
                  <a:srgbClr val="000000"/>
                </a:solidFill>
                <a:latin typeface="Trebuchet MS"/>
              </a:rPr>
              <a:t>.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­"/>
            </a:pPr>
            <a:r>
              <a:rPr lang="pt-BR" sz="2400">
                <a:solidFill>
                  <a:srgbClr val="000000"/>
                </a:solidFill>
                <a:latin typeface="Trebuchet MS"/>
              </a:rPr>
              <a:t>Embora sejam consideradas condições excepcionais, os erros não são tecnicamente exceptions, pois não herdam de Exception</a:t>
            </a:r>
            <a:endParaRPr/>
          </a:p>
          <a:p>
            <a:endParaRPr/>
          </a:p>
        </p:txBody>
      </p:sp>
    </p:spTree>
  </p:cSld>
  <p:transition spd="slow">
    <p:push dir="d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Tratando Exceções: </a:t>
            </a:r>
            <a:r>
              <a:rPr lang="pt-BR" sz="4000">
                <a:solidFill>
                  <a:srgbClr val="00664d"/>
                </a:solidFill>
                <a:latin typeface="Consolas"/>
              </a:rPr>
              <a:t>try-catch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Para capturar e tratar uma exceção (Throwable) usamos um bloco </a:t>
            </a:r>
            <a:r>
              <a:rPr b="1" i="1" lang="pt-BR" sz="2800">
                <a:solidFill>
                  <a:srgbClr val="00664d"/>
                </a:solidFill>
                <a:latin typeface="Consolas"/>
              </a:rPr>
              <a:t>try</a:t>
            </a:r>
            <a:r>
              <a:rPr i="1" lang="pt-B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2800">
                <a:solidFill>
                  <a:srgbClr val="000000"/>
                </a:solidFill>
                <a:latin typeface="Trebuchet MS"/>
              </a:rPr>
              <a:t>que conterá o código que possivelmente lançará uma exceção e  associado ao ele um bloco </a:t>
            </a:r>
            <a:r>
              <a:rPr b="1" i="1" lang="pt-BR" sz="2800">
                <a:solidFill>
                  <a:srgbClr val="00664d"/>
                </a:solidFill>
                <a:latin typeface="Consolas"/>
              </a:rPr>
              <a:t>catch</a:t>
            </a:r>
            <a:r>
              <a:rPr i="1" lang="pt-BR" sz="280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2800">
                <a:solidFill>
                  <a:srgbClr val="000000"/>
                </a:solidFill>
                <a:latin typeface="Trebuchet MS"/>
              </a:rPr>
              <a:t>que irá reagir quando um determinado  tipo de exceção ocorrer.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Uma cláusula </a:t>
            </a:r>
            <a:r>
              <a:rPr b="1" i="1" lang="pt-BR" sz="2800">
                <a:solidFill>
                  <a:srgbClr val="00664d"/>
                </a:solidFill>
                <a:latin typeface="Consolas"/>
              </a:rPr>
              <a:t>try</a:t>
            </a:r>
            <a:r>
              <a:rPr i="1" lang="pt-BR" sz="2800">
                <a:solidFill>
                  <a:srgbClr val="000000"/>
                </a:solidFill>
                <a:latin typeface="Trebuchet MS"/>
              </a:rPr>
              <a:t> </a:t>
            </a:r>
            <a:r>
              <a:rPr lang="pt-BR" sz="2800">
                <a:solidFill>
                  <a:srgbClr val="000000"/>
                </a:solidFill>
                <a:latin typeface="Trebuchet MS"/>
              </a:rPr>
              <a:t>pode conter várias cláusulas </a:t>
            </a:r>
            <a:r>
              <a:rPr b="1" i="1" lang="pt-BR" sz="2800">
                <a:solidFill>
                  <a:srgbClr val="00664d"/>
                </a:solidFill>
                <a:latin typeface="Consolas"/>
              </a:rPr>
              <a:t>catch</a:t>
            </a:r>
            <a:r>
              <a:rPr lang="pt-BR" sz="2800">
                <a:solidFill>
                  <a:srgbClr val="000000"/>
                </a:solidFill>
                <a:latin typeface="Trebuchet MS"/>
              </a:rPr>
              <a:t> associadas.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Uma cláusula </a:t>
            </a:r>
            <a:r>
              <a:rPr b="1" i="1" lang="pt-BR" sz="2800">
                <a:solidFill>
                  <a:srgbClr val="00664d"/>
                </a:solidFill>
                <a:latin typeface="Consolas"/>
              </a:rPr>
              <a:t>try </a:t>
            </a:r>
            <a:r>
              <a:rPr lang="pt-BR" sz="2800">
                <a:solidFill>
                  <a:srgbClr val="000000"/>
                </a:solidFill>
                <a:latin typeface="Trebuchet MS"/>
              </a:rPr>
              <a:t>nunca aparece sozinha no J2SE 6, deve vir sempre acompanhada de </a:t>
            </a:r>
            <a:r>
              <a:rPr b="1" i="1" lang="pt-BR" sz="2800">
                <a:solidFill>
                  <a:srgbClr val="00664d"/>
                </a:solidFill>
                <a:latin typeface="Consolas"/>
              </a:rPr>
              <a:t>catch</a:t>
            </a:r>
            <a:r>
              <a:rPr lang="pt-BR" sz="2800">
                <a:solidFill>
                  <a:srgbClr val="000000"/>
                </a:solidFill>
                <a:latin typeface="Trebuchet MS"/>
              </a:rPr>
              <a:t> ou </a:t>
            </a:r>
            <a:r>
              <a:rPr b="1" i="1" lang="pt-BR" sz="2800">
                <a:solidFill>
                  <a:srgbClr val="00664d"/>
                </a:solidFill>
                <a:latin typeface="Consolas"/>
              </a:rPr>
              <a:t>finally</a:t>
            </a:r>
            <a:r>
              <a:rPr i="1" lang="pt-BR" sz="2800">
                <a:solidFill>
                  <a:srgbClr val="000000"/>
                </a:solidFill>
                <a:latin typeface="Trebuchet MS"/>
              </a:rPr>
              <a:t> (visto mais adiante)</a:t>
            </a:r>
            <a:endParaRPr/>
          </a:p>
        </p:txBody>
      </p:sp>
    </p:spTree>
  </p:cSld>
  <p:transition spd="slow">
    <p:push dir="d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Exemplo: </a:t>
            </a:r>
            <a:r>
              <a:rPr lang="pt-BR" sz="4000">
                <a:solidFill>
                  <a:srgbClr val="00664d"/>
                </a:solidFill>
                <a:latin typeface="Consolas"/>
              </a:rPr>
              <a:t>try-catch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323640" y="1412640"/>
            <a:ext cx="8496720" cy="454248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7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 AddArguments {</a:t>
            </a:r>
            <a:endParaRPr/>
          </a:p>
          <a:p>
            <a:pPr>
              <a:lnSpc>
                <a:spcPct val="115000"/>
              </a:lnSpc>
            </a:pP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   </a:t>
            </a:r>
            <a:r>
              <a:rPr b="1" lang="en" sz="17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7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7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 main(String args[]) {</a:t>
            </a:r>
            <a:endParaRPr/>
          </a:p>
          <a:p>
            <a:pPr>
              <a:lnSpc>
                <a:spcPct val="115000"/>
              </a:lnSpc>
            </a:pP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700">
                <a:solidFill>
                  <a:srgbClr val="7f0055"/>
                </a:solidFill>
                <a:latin typeface="Consolas"/>
                <a:ea typeface="Calibri"/>
              </a:rPr>
              <a:t>try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 {</a:t>
            </a:r>
            <a:endParaRPr/>
          </a:p>
          <a:p>
            <a:pPr>
              <a:lnSpc>
                <a:spcPct val="115000"/>
              </a:lnSpc>
            </a:pP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7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 sum = 0;</a:t>
            </a:r>
            <a:endParaRPr/>
          </a:p>
          <a:p>
            <a:pPr>
              <a:lnSpc>
                <a:spcPct val="115000"/>
              </a:lnSpc>
            </a:pP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700">
                <a:solidFill>
                  <a:srgbClr val="7f0055"/>
                </a:solidFill>
                <a:latin typeface="Consolas"/>
                <a:ea typeface="Calibri"/>
              </a:rPr>
              <a:t>for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 (String arg : args) {</a:t>
            </a:r>
            <a:endParaRPr/>
          </a:p>
          <a:p>
            <a:pPr>
              <a:lnSpc>
                <a:spcPct val="115000"/>
              </a:lnSpc>
            </a:pP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sum += Integer.</a:t>
            </a:r>
            <a:r>
              <a:rPr i="1" lang="en" sz="1700">
                <a:solidFill>
                  <a:srgbClr val="000000"/>
                </a:solidFill>
                <a:latin typeface="Consolas"/>
                <a:ea typeface="Calibri"/>
              </a:rPr>
              <a:t>parseInt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(arg);</a:t>
            </a:r>
            <a:endParaRPr/>
          </a:p>
          <a:p>
            <a:pPr>
              <a:lnSpc>
                <a:spcPct val="115000"/>
              </a:lnSpc>
            </a:pP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7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700">
                <a:solidFill>
                  <a:srgbClr val="2a00ff"/>
                </a:solidFill>
                <a:latin typeface="Consolas"/>
                <a:ea typeface="Calibri"/>
              </a:rPr>
              <a:t>"Sum = "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 + sum);</a:t>
            </a:r>
            <a:endParaRPr/>
          </a:p>
          <a:p>
            <a:pPr>
              <a:lnSpc>
                <a:spcPct val="115000"/>
              </a:lnSpc>
            </a:pP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700">
                <a:solidFill>
                  <a:srgbClr val="7f0055"/>
                </a:solidFill>
                <a:latin typeface="Consolas"/>
                <a:ea typeface="Calibri"/>
              </a:rPr>
              <a:t>catch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 (NumberFormatException nfe) {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//deve herdar de Throwable</a:t>
            </a:r>
            <a:endParaRPr/>
          </a:p>
          <a:p>
            <a:pPr>
              <a:lnSpc>
                <a:spcPct val="115000"/>
              </a:lnSpc>
            </a:pP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700">
                <a:solidFill>
                  <a:srgbClr val="0000c0"/>
                </a:solidFill>
                <a:latin typeface="Consolas"/>
                <a:ea typeface="Calibri"/>
              </a:rPr>
              <a:t>err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700">
                <a:solidFill>
                  <a:srgbClr val="2a00ff"/>
                </a:solidFill>
                <a:latin typeface="Consolas"/>
                <a:ea typeface="Calibri"/>
              </a:rPr>
              <a:t>“Um dos argumentos não é um inteiro."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7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323640" y="5805360"/>
            <a:ext cx="8496720" cy="38772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700">
                <a:solidFill>
                  <a:srgbClr val="000000"/>
                </a:solidFill>
                <a:latin typeface="Trebuchet MS"/>
                <a:ea typeface="Calibri"/>
              </a:rPr>
              <a:t>java </a:t>
            </a:r>
            <a:r>
              <a:rPr lang="en" sz="1700">
                <a:solidFill>
                  <a:srgbClr val="000000"/>
                </a:solidFill>
                <a:latin typeface="Trebuchet MS"/>
                <a:ea typeface="Calibri"/>
              </a:rPr>
              <a:t>AddArguments </a:t>
            </a:r>
            <a:r>
              <a:rPr b="1" lang="en" sz="1700">
                <a:solidFill>
                  <a:srgbClr val="000000"/>
                </a:solidFill>
                <a:latin typeface="Trebuchet MS"/>
                <a:ea typeface="Calibri"/>
              </a:rPr>
              <a:t>1 two 3.0 4 </a:t>
            </a:r>
            <a:endParaRPr/>
          </a:p>
        </p:txBody>
      </p:sp>
    </p:spTree>
  </p:cSld>
  <p:transition spd="slow">
    <p:push dir="d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Exemplo II: </a:t>
            </a:r>
            <a:r>
              <a:rPr lang="pt-BR" sz="4000">
                <a:solidFill>
                  <a:srgbClr val="00664d"/>
                </a:solidFill>
                <a:latin typeface="Consolas"/>
              </a:rPr>
              <a:t>try-catch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323640" y="1917000"/>
            <a:ext cx="8496720" cy="3033000"/>
          </a:xfrm>
          <a:prstGeom prst="rect">
            <a:avLst/>
          </a:prstGeom>
          <a:solidFill>
            <a:srgbClr val="c2fff0"/>
          </a:solidFill>
          <a:ln>
            <a:solidFill>
              <a:srgbClr val="00cc99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try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 código que pode lançar uma ou mais exceptions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catch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(MyException e1)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 se for do tipo MyException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catch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(MyOtherException e2)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 se for do tipo MyOtherException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catch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(Exception e3)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 se for qualquer outra exception ()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endParaRPr/>
          </a:p>
        </p:txBody>
      </p:sp>
    </p:spTree>
  </p:cSld>
  <p:transition spd="slow">
    <p:push dir="d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295280" y="-32760"/>
            <a:ext cx="7772040" cy="9648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664d"/>
                </a:solidFill>
                <a:latin typeface="Trebuchet MS"/>
              </a:rPr>
              <a:t>Propagação de Exceptions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685800" y="1447920"/>
            <a:ext cx="77720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pt-BR" sz="2800">
                <a:solidFill>
                  <a:srgbClr val="000000"/>
                </a:solidFill>
                <a:latin typeface="Trebuchet MS"/>
              </a:rPr>
              <a:t>Se uma exceção não é tratada no bloco atual, ela é lançada para o método chamador até que seja tratada ou chegue ao final da pilha de execução (método main), nesse caso, o programa é encerrado de forma anormal.</a:t>
            </a: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2922120" y="4128480"/>
            <a:ext cx="3024000" cy="1864080"/>
          </a:xfrm>
          <a:prstGeom prst="roundRect">
            <a:avLst>
              <a:gd fmla="val 2640" name="adj"/>
            </a:avLst>
          </a:prstGeom>
          <a:solidFill>
            <a:srgbClr val="00cc99"/>
          </a:solidFill>
          <a:ln w="25560">
            <a:solidFill>
              <a:srgbClr val="009671"/>
            </a:solidFill>
            <a:round/>
          </a:ln>
        </p:spPr>
      </p:sp>
      <p:sp>
        <p:nvSpPr>
          <p:cNvPr id="110" name="CustomShape 4"/>
          <p:cNvSpPr/>
          <p:nvPr/>
        </p:nvSpPr>
        <p:spPr>
          <a:xfrm>
            <a:off x="3018240" y="4201200"/>
            <a:ext cx="2844360" cy="319680"/>
          </a:xfrm>
          <a:prstGeom prst="rect">
            <a:avLst/>
          </a:prstGeom>
          <a:solidFill>
            <a:srgbClr val="00cc99"/>
          </a:solidFill>
          <a:ln w="25560">
            <a:solidFill>
              <a:srgbClr val="ffffff"/>
            </a:solidFill>
            <a:round/>
          </a:ln>
        </p:spPr>
        <p:txBody>
          <a:bodyPr anchor="ctr" bIns="25920" lIns="187200" rIns="187200" tIns="25920"/>
          <a:p>
            <a:pPr>
              <a:lnSpc>
                <a:spcPct val="90000"/>
              </a:lnSpc>
            </a:pPr>
            <a:r>
              <a:rPr lang="en">
                <a:solidFill>
                  <a:srgbClr val="ffffff"/>
                </a:solidFill>
                <a:latin typeface="Trebuchet MS"/>
              </a:rPr>
              <a:t>metodoN()</a:t>
            </a:r>
            <a:endParaRPr/>
          </a:p>
        </p:txBody>
      </p:sp>
      <p:sp>
        <p:nvSpPr>
          <p:cNvPr id="111" name="CustomShape 5"/>
          <p:cNvSpPr/>
          <p:nvPr/>
        </p:nvSpPr>
        <p:spPr>
          <a:xfrm>
            <a:off x="3018240" y="4550040"/>
            <a:ext cx="2844360" cy="319680"/>
          </a:xfrm>
          <a:prstGeom prst="rect">
            <a:avLst/>
          </a:prstGeom>
          <a:solidFill>
            <a:srgbClr val="00cc99"/>
          </a:solidFill>
          <a:ln w="25560">
            <a:solidFill>
              <a:srgbClr val="ffffff"/>
            </a:solidFill>
            <a:round/>
          </a:ln>
        </p:spPr>
        <p:txBody>
          <a:bodyPr anchor="ctr" bIns="25920" lIns="187200" rIns="187200" tIns="25920"/>
          <a:p>
            <a:pPr>
              <a:lnSpc>
                <a:spcPct val="90000"/>
              </a:lnSpc>
            </a:pPr>
            <a:r>
              <a:rPr lang="en">
                <a:solidFill>
                  <a:srgbClr val="ffffff"/>
                </a:solidFill>
                <a:latin typeface="Trebuchet MS"/>
              </a:rPr>
              <a:t>...</a:t>
            </a:r>
            <a:endParaRPr/>
          </a:p>
        </p:txBody>
      </p:sp>
      <p:sp>
        <p:nvSpPr>
          <p:cNvPr id="112" name="CustomShape 6"/>
          <p:cNvSpPr/>
          <p:nvPr/>
        </p:nvSpPr>
        <p:spPr>
          <a:xfrm>
            <a:off x="3018240" y="4894920"/>
            <a:ext cx="2844360" cy="319680"/>
          </a:xfrm>
          <a:prstGeom prst="rect">
            <a:avLst/>
          </a:prstGeom>
          <a:solidFill>
            <a:srgbClr val="00cc99"/>
          </a:solidFill>
          <a:ln w="25560">
            <a:solidFill>
              <a:srgbClr val="ffffff"/>
            </a:solidFill>
            <a:round/>
          </a:ln>
        </p:spPr>
        <p:txBody>
          <a:bodyPr anchor="ctr" bIns="25920" lIns="187200" rIns="187200" tIns="25920"/>
          <a:p>
            <a:pPr>
              <a:lnSpc>
                <a:spcPct val="90000"/>
              </a:lnSpc>
            </a:pPr>
            <a:r>
              <a:rPr lang="en">
                <a:solidFill>
                  <a:srgbClr val="ffffff"/>
                </a:solidFill>
                <a:latin typeface="Trebuchet MS"/>
              </a:rPr>
              <a:t>metodo2()</a:t>
            </a:r>
            <a:endParaRPr/>
          </a:p>
        </p:txBody>
      </p:sp>
      <p:sp>
        <p:nvSpPr>
          <p:cNvPr id="113" name="CustomShape 7"/>
          <p:cNvSpPr/>
          <p:nvPr/>
        </p:nvSpPr>
        <p:spPr>
          <a:xfrm>
            <a:off x="3018240" y="5237280"/>
            <a:ext cx="2844360" cy="319680"/>
          </a:xfrm>
          <a:prstGeom prst="rect">
            <a:avLst/>
          </a:prstGeom>
          <a:solidFill>
            <a:srgbClr val="00cc99"/>
          </a:solidFill>
          <a:ln w="25560">
            <a:solidFill>
              <a:srgbClr val="ffffff"/>
            </a:solidFill>
            <a:round/>
          </a:ln>
        </p:spPr>
        <p:txBody>
          <a:bodyPr anchor="ctr" bIns="25920" lIns="187200" rIns="187200" tIns="25920"/>
          <a:p>
            <a:pPr>
              <a:lnSpc>
                <a:spcPct val="90000"/>
              </a:lnSpc>
            </a:pPr>
            <a:r>
              <a:rPr lang="en">
                <a:solidFill>
                  <a:srgbClr val="ffffff"/>
                </a:solidFill>
                <a:latin typeface="Trebuchet MS"/>
              </a:rPr>
              <a:t>metodo1()</a:t>
            </a:r>
            <a:endParaRPr/>
          </a:p>
        </p:txBody>
      </p:sp>
      <p:sp>
        <p:nvSpPr>
          <p:cNvPr id="114" name="CustomShape 8"/>
          <p:cNvSpPr/>
          <p:nvPr/>
        </p:nvSpPr>
        <p:spPr>
          <a:xfrm>
            <a:off x="3018240" y="5592240"/>
            <a:ext cx="2844360" cy="319680"/>
          </a:xfrm>
          <a:prstGeom prst="rect">
            <a:avLst/>
          </a:prstGeom>
          <a:solidFill>
            <a:srgbClr val="00cc99"/>
          </a:solidFill>
          <a:ln w="25560">
            <a:solidFill>
              <a:srgbClr val="ffffff"/>
            </a:solidFill>
            <a:round/>
          </a:ln>
        </p:spPr>
        <p:txBody>
          <a:bodyPr anchor="ctr" bIns="25920" lIns="187200" rIns="187200" tIns="25920"/>
          <a:p>
            <a:pPr>
              <a:lnSpc>
                <a:spcPct val="90000"/>
              </a:lnSpc>
            </a:pPr>
            <a:r>
              <a:rPr lang="en">
                <a:solidFill>
                  <a:srgbClr val="ffffff"/>
                </a:solidFill>
                <a:latin typeface="Trebuchet MS"/>
              </a:rPr>
              <a:t>main()</a:t>
            </a:r>
            <a:endParaRPr/>
          </a:p>
        </p:txBody>
      </p:sp>
    </p:spTree>
  </p:cSld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