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9.png" ContentType="image/png"/>
  <Override PartName="/ppt/media/image1.jpeg" ContentType="image/jpe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6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AA5BA55-3AFC-4D2E-8809-294130A1FE76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6/docs/technotes/guides/collections/reference.html" TargetMode="External"/><Relationship Id="rId2" Type="http://schemas.openxmlformats.org/officeDocument/2006/relationships/hyperlink" Target="http://docs.oracle.com/javase/6/docs/technotes/guides/collections/changes6.html" TargetMode="External"/><Relationship Id="rId3" Type="http://schemas.openxmlformats.org/officeDocument/2006/relationships/slide" Target="../slides/slide7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r>
              <a:rPr lang="en-US"/>
              <a:t>http://www.tutorialspoint.com/java/java_overriding.htm 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2AF727B-E722-47B2-B720-7CA2961F43B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r>
              <a:rPr lang="en-US" u="sng">
                <a:solidFill>
                  <a:srgbClr val="000000"/>
                </a:solidFill>
                <a:hlinkClick r:id="rId1"/>
              </a:rPr>
              <a:t>http://docs.oracle.com/javase/6/docs/technotes/guides/collections/reference.html</a:t>
            </a:r>
            <a:endParaRPr/>
          </a:p>
          <a:p>
            <a:r>
              <a:rPr lang="en-US" u="sng">
                <a:solidFill>
                  <a:srgbClr val="000000"/>
                </a:solidFill>
                <a:hlinkClick r:id="rId2"/>
              </a:rPr>
              <a:t>http://docs.oracle.com/javase/6/docs/technotes/guides/collections/changes6.html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8CE1F4E1-67BF-447D-A72B-10B9E1F0E1E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440" cy="690480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 rot="16200000">
            <a:off x="7533360" y="3602520"/>
            <a:ext cx="2987640" cy="226800"/>
          </a:xfrm>
          <a:prstGeom prst="rect">
            <a:avLst/>
          </a:prstGeom>
        </p:spPr>
        <p:txBody>
          <a:bodyPr bIns="90000" lIns="45000" rIns="45000" tIns="9000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Trebuchet MS"/>
              </a:rPr>
              <a:t>Copyright © 2003 Qualiti. Todos os direitos reservados.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6430320" y="6230880"/>
            <a:ext cx="1919520" cy="257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295280" y="-32760"/>
            <a:ext cx="7771680" cy="96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85800" y="1447920"/>
            <a:ext cx="7771680" cy="4723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38160" y="-23760"/>
            <a:ext cx="9181440" cy="690480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 rot="16200000">
            <a:off x="7533360" y="3602520"/>
            <a:ext cx="2987640" cy="226800"/>
          </a:xfrm>
          <a:prstGeom prst="rect">
            <a:avLst/>
          </a:prstGeom>
        </p:spPr>
        <p:txBody>
          <a:bodyPr bIns="90000" lIns="45000" rIns="45000" tIns="90000" wrap="none"/>
          <a:p>
            <a:pPr>
              <a:lnSpc>
                <a:spcPct val="100000"/>
              </a:lnSpc>
            </a:pPr>
            <a:r>
              <a:rPr lang="en-US" sz="900">
                <a:solidFill>
                  <a:srgbClr val="808080"/>
                </a:solidFill>
                <a:latin typeface="Trebuchet MS"/>
              </a:rPr>
              <a:t>Copyright © 2003 Qualiti. Todos os direitos reservados.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6430320" y="6230880"/>
            <a:ext cx="1919520" cy="2574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8673"/>
                </a:solidFill>
                <a:latin typeface="Trebuchet MS"/>
              </a:rPr>
              <a:t>Qualiti Software Processes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160" cy="3951720"/>
          </a:xfrm>
          <a:prstGeom prst="rect">
            <a:avLst/>
          </a:prstGeom>
        </p:spPr>
      </p:pic>
      <p:sp>
        <p:nvSpPr>
          <p:cNvPr id="8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55640" y="3468240"/>
            <a:ext cx="5543640" cy="1759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558ed5"/>
                </a:solidFill>
                <a:latin typeface="Calibri"/>
              </a:rPr>
              <a:t>Módulo 15 – Coleções e Generics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4b97"/>
                </a:solidFill>
                <a:latin typeface="Calibri"/>
              </a:rPr>
              <a:t>É transitivo –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 quaisquer referências não nulas de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c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se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a.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)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.equals(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c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então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c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4b97"/>
                </a:solidFill>
                <a:latin typeface="Calibri"/>
              </a:rPr>
              <a:t>É consistente –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para  quaisquer referências não nulas de </a:t>
            </a:r>
            <a:r>
              <a:rPr b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e </a:t>
            </a:r>
            <a:r>
              <a:rPr b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múltiplas chamadas de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)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terá sempre que retornar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ou sempre retornar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false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enquanto informações usadas na comparação não sejam alteradas.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Para uma referência não nula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a, 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.equals(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null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 deve sempre retornar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false.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 Método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equals()</a:t>
            </a:r>
            <a:endParaRPr/>
          </a:p>
        </p:txBody>
      </p:sp>
    </p:spTree>
  </p:cSld>
  <p:transition spd="slow">
    <p:push dir="d"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É constante – A qualquer momento durante a execução de um programa Java, o método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hashCode()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deve retornar o mesmo inteiro, enquanto informações usadas na comparação do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equals()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não sejam alteradas. 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hashCode()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não precisa ser constante de uma execução da aplicação para outra.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 Método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hashCode()</a:t>
            </a:r>
            <a:endParaRPr/>
          </a:p>
        </p:txBody>
      </p:sp>
    </p:spTree>
  </p:cSld>
  <p:transition spd="slow">
    <p:push dir="d"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Se dois objetos a e b, são iguais (a.equals(b)  == true), então os inteiros produzidos por </a:t>
            </a:r>
            <a:r>
              <a:rPr b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e </a:t>
            </a:r>
            <a:r>
              <a:rPr b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devem ser os mesmos, ou seja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a.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hashCode() ==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.hashCode()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inverso não é necessariamente verdadeiro, dois objetos que produzirem o mesmo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hashCode()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podem ser diferentes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 Método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hashCode()</a:t>
            </a:r>
            <a:endParaRPr/>
          </a:p>
        </p:txBody>
      </p:sp>
    </p:spTree>
  </p:cSld>
  <p:transition spd="slow">
    <p:push dir="d"/>
  </p:transition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"/>
          <p:cNvGraphicFramePr/>
          <p:nvPr/>
        </p:nvGraphicFramePr>
        <p:xfrm>
          <a:off x="467640" y="1989000"/>
          <a:ext cx="8208000" cy="1853280"/>
        </p:xfrm>
        <a:graphic>
          <a:graphicData uri="http://schemas.openxmlformats.org/drawingml/2006/table">
            <a:tbl>
              <a:tblPr/>
              <a:tblGrid>
                <a:gridCol w="4104360"/>
                <a:gridCol w="410364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Condição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Consequência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x.equals(y) == true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x.hashCode() == y.hashCode()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x.hashCode() == y.hashCode()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x.equals(y) == false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x.hashCode() != y.hashCode()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onsolas"/>
                        </a:rPr>
                        <a:t>x.equals(y) == false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Relação entre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equals() e hashCode()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 maioria das coleções baseiam seus algoritmos no uso desses métodos, por isso sua correta reimplementação é essencial para que o comportamento esperado aconteça.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Coleções que se baseiam no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hashCode()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organizar seus itens podem sofrer com perda acentuada de performance pela má implementação do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hashCode()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i="1" lang="en-US" sz="4400">
                <a:solidFill>
                  <a:srgbClr val="004b97"/>
                </a:solidFill>
                <a:latin typeface="Calibri"/>
              </a:rPr>
              <a:t>equals() e hashCode()</a:t>
            </a:r>
            <a:r>
              <a:rPr b="1" lang="en-US" sz="4400">
                <a:solidFill>
                  <a:srgbClr val="004b97"/>
                </a:solidFill>
                <a:latin typeface="Calibri"/>
              </a:rPr>
              <a:t>, Para quê?</a:t>
            </a:r>
            <a:endParaRPr/>
          </a:p>
        </p:txBody>
      </p:sp>
    </p:spTree>
  </p:cSld>
  <p:transition spd="slow">
    <p:push dir="d"/>
  </p:transition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Representa uma coleção que faz uso de índices assim com os arrays (apesar de não usar a mesma sintaxe), isso diferencia uma lista das outras coleções.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Segue algumas implementações de List: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ArrayList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Pense nela como um array de tamanho variável. A iteração  sequencial e acesso aleatório, são rápidos e fácil. É uma coleção ordenada (pelo índice), mas não classificada.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List</a:t>
            </a:r>
            <a:endParaRPr/>
          </a:p>
        </p:txBody>
      </p:sp>
    </p:spTree>
  </p:cSld>
  <p:transition spd="slow">
    <p:push dir="d"/>
  </p:transition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Vector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Mesmo que ArrayList, no entanto mais antigo (pré J2SE 1.2), além disso é sincronizada (thread-safe). Geralmente se usa ArrayList e não Vector.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LinkedList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Assim como o ArrayList é ordenado pelo índice, no entanto, seus elesmentos são duplamente ligados, sua iteração é um pouco mais lenta e a partir do J2SE 5 implementa a interface Queue.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List</a:t>
            </a: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Sua principal característica é não permitir elementos duplicados, para isso usa o método </a:t>
            </a:r>
            <a:r>
              <a:rPr i="1" lang="en-US" sz="3200">
                <a:solidFill>
                  <a:srgbClr val="004b97"/>
                </a:solidFill>
                <a:latin typeface="Calibri"/>
              </a:rPr>
              <a:t>equals(). 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Segue três importantes implementações: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HashSet – É não-ordenado e não-classificado (unordered e unsorted). Usa o hashCode do objeto inserido para localizá-lo, por isso quanto melhor for a implementação do hashCode(), melhor será a performance. Use quando não importar a ordem.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Set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280160"/>
            <a:ext cx="8685720" cy="48448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LinkedHashSet – É uma versão ordenada do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HashSet,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ou seja, a navegação respeitará a ordem de inserção.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TreeSet – É uma das duas coleções classificadas por padrão (temos também 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TreeMap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).Usa internamente uma Red-Black Tree, e garante que o elementos estarão em ordem crescente, de acordo com a ordem natural ou ordem personalizada (Comparable ou Comparator). TreeSet implementa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NavigableSet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introduzida na versão J2SE 6.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Set</a:t>
            </a:r>
            <a:endParaRPr/>
          </a:p>
        </p:txBody>
      </p:sp>
    </p:spTree>
  </p:cSld>
  <p:transition spd="slow">
    <p:push dir="d"/>
  </p:transition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Map representam um conjunto chave-valor (ambos objetos), onde a chave não pode ser duplicada. As implementações de Map permitem resgatar a coleção de chaves, valores ou ambos. Usa o método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equals()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determinar quando duas chaves são iguais ou diferentes. Segue algumas implementações: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Map</a:t>
            </a:r>
            <a:endParaRPr/>
          </a:p>
        </p:txBody>
      </p:sp>
    </p:spTree>
  </p:cSld>
  <p:transition spd="slow">
    <p:push dir="d"/>
  </p:transition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Descrever as Coleções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Descrever as implementações de uso geral 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interfaces principais da estrutura de coleções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Examinar a interface 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Map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Examinar as classes de coleções legadas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Entender ordenação natural e personalizadas através da implementação das interfaces 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Comparable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 e 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Comparator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Objetivos</a:t>
            </a:r>
            <a:endParaRPr/>
          </a:p>
        </p:txBody>
      </p:sp>
    </p:spTree>
  </p:cSld>
  <p:transition spd="slow">
    <p:push dir="d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HashMap – É não-ordenado e não-classificado (unordered e unsorted), baseado no hashCode da chave.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Hashtable – Assim como é a versão mais antiga de Map, em geral preferimos usar o HashMap. É thread-safe e aceita valores nulos ao contrário do HashMap.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Map</a:t>
            </a:r>
            <a:endParaRPr/>
          </a:p>
        </p:txBody>
      </p:sp>
    </p:spTree>
  </p:cSld>
  <p:transition spd="slow">
    <p:push dir="d"/>
  </p:transition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LinkedHashMap – É uma versão do HashMap que mantém a ordem de inserção. É mais lento na adição e remoção, e mais rápido para iteração.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TreeMap – Uma implementação classificada (sorted) de Map, em ordem natural ou customizada (implementanções de Comparable e Comparator), implementa NavigableMap.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Map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Geralmente uma estrutura FIFO, representa comumente uma “TO-DO list”. A ordem de navegação dependerá das implementações dessa interface: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Queue</a:t>
            </a:r>
            <a:endParaRPr/>
          </a:p>
        </p:txBody>
      </p:sp>
    </p:spTree>
  </p:cSld>
  <p:transition spd="slow">
    <p:push dir="d"/>
  </p:transition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800">
                <a:solidFill>
                  <a:srgbClr val="004b97"/>
                </a:solidFill>
                <a:latin typeface="Calibri"/>
              </a:rPr>
              <a:t>PriorityQueue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: Introduzida no JAVA 5, é “ordered” e “sorted” onde a ordem natural (implementação de Comparable) definirá a prioridade, para determinação da ordem também pode ser usado um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Comparator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passado no construtor da classe.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Filas simples podem ser tratadas com uma LinkedList (que além de implementar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List,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implementa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Queue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Interface Queue</a:t>
            </a:r>
            <a:endParaRPr/>
          </a:p>
        </p:txBody>
      </p:sp>
    </p:spTree>
  </p:cSld>
  <p:transition spd="slow">
    <p:push dir="d"/>
  </p:transition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457200" y="34164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Resumo de Métodos</a:t>
            </a:r>
            <a:endParaRPr/>
          </a:p>
        </p:txBody>
      </p:sp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36360" y="1821240"/>
            <a:ext cx="9130320" cy="506304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65720"/>
            <a:ext cx="8228520" cy="4459680"/>
          </a:xfrm>
          <a:prstGeom prst="rect">
            <a:avLst/>
          </a:prstGeom>
        </p:spPr>
      </p:sp>
      <p:sp>
        <p:nvSpPr>
          <p:cNvPr id="13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</p:sp>
      <p:pic>
        <p:nvPicPr>
          <p:cNvPr descr="" id="13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36360" y="-27360"/>
            <a:ext cx="9144000" cy="169200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São classe utilitárias para manipulação, respectivamente, de coleções (Map, Set, List, Queue etc...) e arrays.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Permite buscas, ordenação, sincronização etc.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Ver tabelas a seguir dos principais métodos (Fonte: SCJP, Java 6 Study Guide, Katy Sierra )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Classes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Collections </a:t>
            </a:r>
            <a:r>
              <a:rPr b="1" lang="en-US" sz="4400">
                <a:solidFill>
                  <a:srgbClr val="004b97"/>
                </a:solidFill>
                <a:latin typeface="Calibri"/>
              </a:rPr>
              <a:t>e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Arrays </a:t>
            </a:r>
            <a:endParaRPr/>
          </a:p>
        </p:txBody>
      </p:sp>
    </p:spTree>
  </p:cSld>
  <p:transition spd="slow">
    <p:push dir="d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4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Principais Métodos: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Arrays</a:t>
            </a:r>
            <a:endParaRPr/>
          </a:p>
        </p:txBody>
      </p:sp>
      <p:pic>
        <p:nvPicPr>
          <p:cNvPr descr="" id="14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1412640"/>
            <a:ext cx="8699760" cy="465444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4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Principais Métodos: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Collections</a:t>
            </a:r>
            <a:endParaRPr/>
          </a:p>
        </p:txBody>
      </p:sp>
      <p:pic>
        <p:nvPicPr>
          <p:cNvPr descr="" id="1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8040" y="1772640"/>
            <a:ext cx="8881560" cy="299628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Permite a criação de tipos (interfaces e classes) e métodos parametrizados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Polimorfismo paramétrico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Promove segurança de tipos em tempo de compilação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Elimina a necessidade de casts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Permite a criação de coleções homogêneas verificadas em tempo de compilação 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Generics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Usar coleções genéricas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Usar classes e parâmetros genéricos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Refatorar código não-genérico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Manipular coleções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Uso do loop for aprimorado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Objetivos</a:t>
            </a:r>
            <a:endParaRPr/>
          </a:p>
        </p:txBody>
      </p:sp>
    </p:spTree>
  </p:cSld>
  <p:transition spd="slow">
    <p:push dir="d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Exemplo – Pré-Generics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323640" y="1628640"/>
            <a:ext cx="8496000" cy="4285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Object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add(Object object)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object;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Object get() {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BoxDemo1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Box integerBox =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integerBox.add(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Integer(10));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Integer someInteger = (Integer)integerBox.get();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.println(someInteger);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15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Exemplo –Generics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323640" y="1628640"/>
            <a:ext cx="8496000" cy="42854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Box&lt;T&gt;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T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add(T object)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= object;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T get() {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1600">
                <a:solidFill>
                  <a:srgbClr val="0000c0"/>
                </a:solidFill>
                <a:latin typeface="Consolas"/>
                <a:ea typeface="Calibri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; 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BoxDemo1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Box&lt;Integer&gt; integerBox =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Box&lt;Integer&gt;();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integerBox.add(10);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Integer someInteger = integerBox.get();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.println(someInteger);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Os métodos genéricos podem conter tipos genéricos diferentes dos tipos genéricos de suas classes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Podemos ter um método genérico em uma classe não-genérica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Sintaxe: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4b97"/>
                </a:solidFill>
                <a:latin typeface="Calibri"/>
              </a:rPr>
              <a:t>[modifiers] </a:t>
            </a:r>
            <a:r>
              <a:rPr b="1" lang="en-US" sz="2400">
                <a:solidFill>
                  <a:srgbClr val="004b97"/>
                </a:solidFill>
                <a:latin typeface="Calibri"/>
              </a:rPr>
              <a:t>&lt;U[, K,...]&gt; </a:t>
            </a:r>
            <a:r>
              <a:rPr lang="en-US" sz="2400">
                <a:solidFill>
                  <a:srgbClr val="004b97"/>
                </a:solidFill>
                <a:latin typeface="Calibri"/>
              </a:rPr>
              <a:t>return_type name([parameters])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Métodos Genéricos</a:t>
            </a:r>
            <a:endParaRPr/>
          </a:p>
        </p:txBody>
      </p:sp>
    </p:spTree>
  </p:cSld>
  <p:transition spd="slow">
    <p:push dir="d"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/>
        </p:nvGraphicFramePr>
        <p:xfrm>
          <a:off x="457200" y="1600200"/>
          <a:ext cx="8228520" cy="3844440"/>
        </p:xfrm>
        <a:graphic>
          <a:graphicData uri="http://schemas.openxmlformats.org/drawingml/2006/table">
            <a:tbl>
              <a:tblPr/>
              <a:tblGrid>
                <a:gridCol w="1450440"/>
                <a:gridCol w="3240360"/>
                <a:gridCol w="3537720"/>
              </a:tblGrid>
              <a:tr h="42876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Classes Não Genéricas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Classes Genéricas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Declaração de classe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class ArrayList extends AbstractList implements List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class ArrayList&lt;E&gt; extends AbstractList&lt;E&gt; implements List&lt;E&gt;</a:t>
                      </a:r>
                      <a:endParaRPr/>
                    </a:p>
                  </a:txBody>
                  <a:tcPr/>
                </a:tc>
              </a:tr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Declaração de construtores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ArrayList(int capacity);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ArrayList&lt;E&gt;(int capacity);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Declaração de Métodos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void add(Object o)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Object get(int index)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void add(E o)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public E get(int index)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Declaração de Variáveis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ArrayList list1;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ArrayList list2;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ArrayList &lt;String&gt; list1;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ArrayList &lt;Date&gt; list2;</a:t>
                      </a:r>
                      <a:endParaRPr/>
                    </a:p>
                  </a:txBody>
                  <a:tcPr/>
                </a:tc>
              </a:tr>
              <a:tr h="88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Instanciação de Variáveis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list1 = new ArrayList(10);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list2 = new ArrayList(10);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list1= new ArrayList&lt;String&gt; (10);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onsolas"/>
                        </a:rPr>
                        <a:t>list2= new ArrayList&lt;Date&gt; (10);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Generics: Comparativo</a:t>
            </a:r>
            <a:endParaRPr/>
          </a:p>
        </p:txBody>
      </p:sp>
    </p:spTree>
  </p:cSld>
  <p:transition spd="slow">
    <p:push dir="d"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É possível restringir o tipo de parâmetro genérico que uma classe genérica pode receber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Usam-se as palavrar chaves 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super (nos métodos) e extends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restringir os tipos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i="1" lang="en-US" sz="2400">
                <a:solidFill>
                  <a:srgbClr val="004b97"/>
                </a:solidFill>
                <a:latin typeface="Calibri"/>
              </a:rPr>
              <a:t>class A&lt;E extends Number&gt; </a:t>
            </a:r>
            <a:r>
              <a:rPr lang="en-US" sz="2400">
                <a:solidFill>
                  <a:srgbClr val="004b97"/>
                </a:solidFill>
                <a:latin typeface="Calibri"/>
              </a:rPr>
              <a:t>significa que podemos parametrizar a classe </a:t>
            </a:r>
            <a:r>
              <a:rPr b="1" i="1" lang="en-US" sz="2400">
                <a:solidFill>
                  <a:srgbClr val="004b97"/>
                </a:solidFill>
                <a:latin typeface="Calibri"/>
              </a:rPr>
              <a:t>A </a:t>
            </a:r>
            <a:r>
              <a:rPr lang="en-US" sz="2400">
                <a:solidFill>
                  <a:srgbClr val="004b97"/>
                </a:solidFill>
                <a:latin typeface="Calibri"/>
              </a:rPr>
              <a:t>com qualquer tipo </a:t>
            </a:r>
            <a:r>
              <a:rPr b="1" i="1" lang="en-US" sz="2400">
                <a:solidFill>
                  <a:srgbClr val="004b97"/>
                </a:solidFill>
                <a:latin typeface="Calibri"/>
              </a:rPr>
              <a:t>E </a:t>
            </a:r>
            <a:r>
              <a:rPr lang="en-US" sz="2400">
                <a:solidFill>
                  <a:srgbClr val="004b97"/>
                </a:solidFill>
                <a:latin typeface="Calibri"/>
              </a:rPr>
              <a:t>contanto que seja herdeiro de </a:t>
            </a:r>
            <a:r>
              <a:rPr b="1" i="1" lang="en-US" sz="2400">
                <a:solidFill>
                  <a:srgbClr val="004b97"/>
                </a:solidFill>
                <a:latin typeface="Calibri"/>
              </a:rPr>
              <a:t>Number</a:t>
            </a:r>
            <a:r>
              <a:rPr lang="en-US" sz="2400">
                <a:solidFill>
                  <a:srgbClr val="004b97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Pode ser restringido por vários subtipos (interfaces)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4b97"/>
                </a:solidFill>
                <a:latin typeface="Calibri"/>
              </a:rPr>
              <a:t>&lt;T extends A &amp; B &amp; C &amp; …&gt;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Restrições de Tipos Genéricos</a:t>
            </a:r>
            <a:endParaRPr/>
          </a:p>
        </p:txBody>
      </p:sp>
    </p:spTree>
  </p:cSld>
  <p:transition spd="slow">
    <p:push dir="d"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Queremos poder imprimir/iterar por qualquer Collection Genérica, qual o problema do código abaixo?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Se uma classe </a:t>
            </a:r>
            <a:r>
              <a:rPr b="1" lang="en-US" sz="3200">
                <a:solidFill>
                  <a:srgbClr val="004b97"/>
                </a:solidFill>
                <a:latin typeface="Calibri"/>
              </a:rPr>
              <a:t>B 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herda de </a:t>
            </a:r>
            <a:r>
              <a:rPr b="1" lang="en-US" sz="3200">
                <a:solidFill>
                  <a:srgbClr val="004b97"/>
                </a:solidFill>
                <a:latin typeface="Calibri"/>
              </a:rPr>
              <a:t>A 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 NÃO é verdade que </a:t>
            </a:r>
            <a:r>
              <a:rPr b="1" lang="en-US" sz="3200">
                <a:solidFill>
                  <a:srgbClr val="004b97"/>
                </a:solidFill>
                <a:latin typeface="Calibri"/>
              </a:rPr>
              <a:t>Collection&lt;B&gt;</a:t>
            </a:r>
            <a:r>
              <a:rPr lang="en-US" sz="3200">
                <a:solidFill>
                  <a:srgbClr val="004b97"/>
                </a:solidFill>
                <a:latin typeface="Calibri"/>
              </a:rPr>
              <a:t> “is a” </a:t>
            </a:r>
            <a:r>
              <a:rPr b="1" lang="en-US" sz="3200">
                <a:solidFill>
                  <a:srgbClr val="004b97"/>
                </a:solidFill>
                <a:latin typeface="Calibri"/>
              </a:rPr>
              <a:t>Collection&lt;A&gt;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Parâmetro Coringa (Wildcard)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646920" y="3144960"/>
            <a:ext cx="802836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printCollection(Collection&lt;Object&gt; c) {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(Object e : c) {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.println(e);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Para resolver o problema proposto anteriormente, temos: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Onde </a:t>
            </a:r>
            <a:r>
              <a:rPr b="1" lang="en-US" sz="2800">
                <a:solidFill>
                  <a:srgbClr val="004b97"/>
                </a:solidFill>
                <a:latin typeface="Calibri"/>
              </a:rPr>
              <a:t>?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significa que não conhecemos o tipo dos elementos da coleção.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O parâmetro coringa também pode ser restringido com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extends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Parâmetro Coringa (Wildcard)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646920" y="4509000"/>
            <a:ext cx="8028360" cy="1488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printCollection(Collection&lt;?&gt; c) {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alibri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(Object e : c) { 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.println(e);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Criando classes genéricas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4b97"/>
                </a:solidFill>
                <a:latin typeface="Calibri"/>
              </a:rPr>
              <a:t>Criando coleções genéricas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Demo – Usando Generics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Uma coleção é um objeto único que tem o objetivo de organizar um conjunto de objetos (chamados de elementos)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De maneira simplificada podemos separar as coleções baseadas em seus comportamentos (definidos por interfaces)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n-US" sz="2800">
                <a:solidFill>
                  <a:srgbClr val="004b97"/>
                </a:solidFill>
                <a:latin typeface="Calibri"/>
              </a:rPr>
              <a:t>Collection : É a interface mais generalista, quem implementa decide quando a coleção terá uma ordem específica ou se permitirá duplicatas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API de Coleções</a:t>
            </a:r>
            <a:endParaRPr/>
          </a:p>
        </p:txBody>
      </p:sp>
    </p:spTree>
  </p:cSld>
  <p:transition spd="slow">
    <p:push dir="d"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800">
                <a:solidFill>
                  <a:srgbClr val="004b97"/>
                </a:solidFill>
                <a:latin typeface="Calibri"/>
              </a:rPr>
              <a:t>Set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:  interface que representa uma coleção que não permite duplicatas e que pode ou não ter ordem.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i="1" lang="en-US" sz="2800">
                <a:solidFill>
                  <a:srgbClr val="004b97"/>
                </a:solidFill>
                <a:latin typeface="Calibri"/>
              </a:rPr>
              <a:t>List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: interface que representa uma coleção com ordem  onde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duplicatas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são permitidas e o acesso pode ser indexado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i="1" lang="en-US" sz="2800">
                <a:solidFill>
                  <a:srgbClr val="004b97"/>
                </a:solidFill>
                <a:latin typeface="Calibri"/>
              </a:rPr>
              <a:t>Map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: Representa um mapeamento chave-valor (dicionário), uma chave mapeia um único valor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i="1" lang="en-US" sz="2800">
                <a:solidFill>
                  <a:srgbClr val="004b97"/>
                </a:solidFill>
                <a:latin typeface="Calibri"/>
              </a:rPr>
              <a:t>Queue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: Representa, tipicamente (não obrigatóriamente),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uma coleção com comportamento FIFO (First In, First Out)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A API de Coleções</a:t>
            </a:r>
            <a:endParaRPr/>
          </a:p>
        </p:txBody>
      </p:sp>
    </p:spTree>
  </p:cSld>
  <p:transition spd="slow">
    <p:push dir="d"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9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Hierarquia da Coleções</a:t>
            </a:r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81040" y="1307520"/>
            <a:ext cx="6180480" cy="485676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94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Hierarquia de Coleções II</a:t>
            </a:r>
            <a:endParaRPr/>
          </a:p>
        </p:txBody>
      </p:sp>
      <p:pic>
        <p:nvPicPr>
          <p:cNvPr descr="" id="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700640"/>
            <a:ext cx="8739000" cy="3455280"/>
          </a:xfrm>
          <a:prstGeom prst="rect">
            <a:avLst/>
          </a:prstGeom>
        </p:spPr>
      </p:pic>
      <p:pic>
        <p:nvPicPr>
          <p:cNvPr descr="" id="9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00" y="1556640"/>
            <a:ext cx="3170880" cy="60840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</p:sp>
      <p:sp>
        <p:nvSpPr>
          <p:cNvPr id="9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Hierarquia de Coleções III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96000" y="1772640"/>
            <a:ext cx="4980600" cy="4275720"/>
          </a:xfrm>
          <a:prstGeom prst="rect">
            <a:avLst/>
          </a:prstGeom>
        </p:spPr>
      </p:pic>
      <p:pic>
        <p:nvPicPr>
          <p:cNvPr descr="" id="10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391840"/>
            <a:ext cx="3628080" cy="3037320"/>
          </a:xfrm>
          <a:prstGeom prst="rect">
            <a:avLst/>
          </a:prstGeom>
        </p:spPr>
      </p:pic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4b97"/>
                </a:solidFill>
                <a:latin typeface="Calibri"/>
              </a:rPr>
              <a:t>É reflexivo –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 qualquer referência não nula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equals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 tem sempre que ser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ou seja, um objeto é sempre igual a ele mesmo.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800">
                <a:solidFill>
                  <a:srgbClr val="004b97"/>
                </a:solidFill>
                <a:latin typeface="Calibri"/>
              </a:rPr>
              <a:t>É simétrico – 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para  quaisquer referências não nulas de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.equals(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 só poderá retornar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 se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b</a:t>
            </a:r>
            <a:r>
              <a:rPr i="1" lang="en-US" sz="2800">
                <a:solidFill>
                  <a:srgbClr val="004b97"/>
                </a:solidFill>
                <a:latin typeface="Calibri"/>
              </a:rPr>
              <a:t>.equals(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a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) retornar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true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, o mesmo vale para </a:t>
            </a:r>
            <a:r>
              <a:rPr b="1" i="1" lang="en-US" sz="2800">
                <a:solidFill>
                  <a:srgbClr val="004b97"/>
                </a:solidFill>
                <a:latin typeface="Calibri"/>
              </a:rPr>
              <a:t>false</a:t>
            </a:r>
            <a:r>
              <a:rPr lang="en-US" sz="2800">
                <a:solidFill>
                  <a:srgbClr val="004b97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4b97"/>
                </a:solidFill>
                <a:latin typeface="Calibri"/>
              </a:rPr>
              <a:t>O Método </a:t>
            </a:r>
            <a:r>
              <a:rPr b="1" i="1" lang="en-US" sz="4400">
                <a:solidFill>
                  <a:srgbClr val="004b97"/>
                </a:solidFill>
                <a:latin typeface="Calibri"/>
              </a:rPr>
              <a:t>equals()</a:t>
            </a:r>
            <a:endParaRPr/>
          </a:p>
        </p:txBody>
      </p:sp>
    </p:spTree>
  </p:cSld>
  <p:transition spd="slow">
    <p:push dir="d"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