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9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52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.jpeg" ContentType="image/jpe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6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8121EA8-9C4B-4221-B542-D8AF4A13E93C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r>
              <a:rPr lang="en-US"/>
              <a:t>http://www.tutorialspoint.com/java/java_overriding.htm 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B059BF99-0F76-4E82-9562-B3B5EB2E661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ACA93898-BAB3-4425-B57A-50A3E52ED55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991060FD-C1AC-48D6-B870-A1ACB7809D0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49716D45-452B-4560-AB62-474CD5087B3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25484952-6FBE-43CF-9544-B0B78324D64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0B89D420-93BC-4FFA-A3D1-EB1B6C4894B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E084266-96D3-4922-A3DF-F5FA446639C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DB80C833-9D1E-4499-81AE-65E0A1A2642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DBB7B9A4-9BB1-4D16-9EC3-E5FBC42FB06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7D9B6A66-F4C9-4B80-A9EF-79C2F00FCD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E5643906-0DB3-4BBA-B5D2-D010AFA8804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88E99883-E989-49C0-B883-F3C36B4505B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7D22EF3E-869E-4DC2-8EFF-7A4D8A7104A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B6B0E23F-84BB-4C0C-A43B-877BFF80A12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2EA5C78C-23F2-4A76-A7DC-343ED842E91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039F24A1-2EBC-4E7D-B2EA-3F2863330A7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F456041-325B-4BF3-8D3B-3D9BFD07F3C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93D485F6-93C1-4ECF-BF18-E22D4355FF4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FC67AD4E-7BB8-43C7-90A3-4CE7E2370D2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C8671170-AF47-4DAE-8D47-488DFA74054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4C9A6E99-5ABC-4666-9128-5818F0EA722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D3B32482-D9CE-4ADC-8389-F45ABDD4B61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D63A3C7F-7D41-4E87-9D25-1BF0EE765E1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634F7C6C-76F4-434E-9612-B4A0280EB16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631A5BBE-3E1B-48A0-8B69-82B229CF5B8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A055562A-D7FB-4A04-A8C5-9E77E6FC10F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22E99439-BEF0-4490-A016-5EEA04C00C3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FF3E6AA-E65C-4A9B-B253-EF741C50BF0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E045CDB-39EF-4173-B59A-C67837B8C0E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C72CD310-EF50-4915-B037-3C5C8D204D3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D7772E7D-4BF7-4D46-8993-F4D84269CF3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2C5D479D-F9CE-40CB-86EC-799C9FF8746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987D2E81-ECA2-4A3C-A340-AD7427DC1C2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D538CD3E-3FB9-4799-A992-707CD611A0A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F2C08C82-E1F2-4215-B6D5-6864D4EA12C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58131B14-E857-451E-8754-62B162BA59D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2A6FDD0-DD09-4019-9E6A-EC673B7CF58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F46FABDC-3B84-43F6-96D9-668114EA992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F38CC970-4014-4DC6-9440-618B42076D9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E6D5EF51-CBAB-4D3C-BC63-A58B9BCDBFA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0939C81B-600C-4AE2-B03F-0B08233B149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0C8F8926-137F-4C6C-8411-D3ED0BE653E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ECAF82A9-66F0-4771-9496-E95C1329CA1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5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461485BD-77A0-46C2-A825-5C9BD73CC14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A9216F53-649C-42E4-919F-E3075158CF4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2386E870-2EE7-4935-85F8-27DA5401C1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4B8960A-875D-4D2F-BDF2-C446C98CBB5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6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CC4CAE38-B79F-4921-8844-334B2D9ED85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0071C5ED-FC17-4813-B91F-4AA3A4FCAF5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D5B05141-B7B0-4923-A084-5788E6FA919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E8F9AA95-4733-4BC0-86FF-6A12C0D590E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7F2696B3-024E-430F-964B-B6ADE8AD94C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55E157B9-A06D-48E5-B003-0E51F3EB083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1627B304-B4A7-45C5-A39F-1A6C1434F5B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909C08A3-F53E-4FD0-89AB-22F6EBA5C98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080" cy="690444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 rot="16200000">
            <a:off x="7533360" y="3602880"/>
            <a:ext cx="2987280" cy="2264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900">
                <a:solidFill>
                  <a:srgbClr val="808080"/>
                </a:solidFill>
                <a:latin typeface="Trebuchet MS"/>
              </a:rPr>
              <a:t>Copyright © 2003 Qualiti. Todos os direitos reservados.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6430320" y="6230880"/>
            <a:ext cx="1919160" cy="257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080" cy="6904440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 rot="16200000">
            <a:off x="7533360" y="3602880"/>
            <a:ext cx="2987280" cy="2264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900">
                <a:solidFill>
                  <a:srgbClr val="808080"/>
                </a:solidFill>
                <a:latin typeface="Trebuchet MS"/>
              </a:rPr>
              <a:t>Copyright © 2003 Qualiti. Todos os direitos reservados.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6430320" y="6230880"/>
            <a:ext cx="1919160" cy="257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160" cy="3951720"/>
          </a:xfrm>
          <a:prstGeom prst="rect">
            <a:avLst/>
          </a:prstGeom>
        </p:spPr>
      </p:pic>
      <p:sp>
        <p:nvSpPr>
          <p:cNvPr id="8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Treinamento Certificação JAVA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55640" y="3468240"/>
            <a:ext cx="5543640" cy="1759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558ed5"/>
                </a:solidFill>
                <a:latin typeface="Calibri"/>
              </a:rPr>
              <a:t>Threads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mesma instância da classe Runnable pode ser usada para vários objetos threads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Instanciando a Thread(2)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763640" y="2925000"/>
            <a:ext cx="5903640" cy="23274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TestThreads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 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MyRunnable r = new MyRunnable();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foo = new Thread(r);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bar = new Thread(r);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bat = new Thread(r);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classe Thread tem vários construtores sobrecarregados para facilitar a criação do objeto: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Thread()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Thread(Runnable target)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Thread(Runnable target, String name)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Thread(String name)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Instanciando a Thread(3)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Após criado o objeto thread está no  estado new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Para a thread ser iniciada deve ser chamado seu método start() e ela passa para o estado runnable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Após a execução do método run() a thread passa para o estado dead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 método isAlive() informa se a thread ainda está em execução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Iniciando a Thread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1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611640" y="1665360"/>
            <a:ext cx="7991640" cy="42854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FooRunnable implements Runnable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for(int x = 1; x &lt; 6; x++)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System.out.println("Runnable running");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TestThreads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 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FooRunnable r = new FooRunnable();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 = new Thread(r);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t.start();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b050"/>
                </a:solidFill>
                <a:latin typeface="Consolas"/>
                <a:ea typeface="Calibri"/>
              </a:rPr>
              <a:t>//Qual a saída?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868000" y="62064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997600" y="106056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6127200" y="150048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main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 rot="10800000">
            <a:off x="7093080" y="907560"/>
            <a:ext cx="244080" cy="24408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</p:sp>
      <p:sp>
        <p:nvSpPr>
          <p:cNvPr id="118" name="CustomShape 5"/>
          <p:cNvSpPr/>
          <p:nvPr/>
        </p:nvSpPr>
        <p:spPr>
          <a:xfrm rot="10800000">
            <a:off x="7222680" y="1344960"/>
            <a:ext cx="244080" cy="24408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</p:sp>
      <p:sp>
        <p:nvSpPr>
          <p:cNvPr id="119" name="CustomShape 6"/>
          <p:cNvSpPr/>
          <p:nvPr/>
        </p:nvSpPr>
        <p:spPr>
          <a:xfrm>
            <a:off x="5868000" y="242100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5997600" y="286092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600">
                <a:solidFill>
                  <a:srgbClr val="ffffff"/>
                </a:solidFill>
                <a:latin typeface="Calibri"/>
              </a:rPr>
              <a:t>method2</a:t>
            </a:r>
            <a:endParaRPr/>
          </a:p>
        </p:txBody>
      </p:sp>
      <p:sp>
        <p:nvSpPr>
          <p:cNvPr id="121" name="CustomShape 8"/>
          <p:cNvSpPr/>
          <p:nvPr/>
        </p:nvSpPr>
        <p:spPr>
          <a:xfrm>
            <a:off x="6127200" y="330084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4775ab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main</a:t>
            </a:r>
            <a:endParaRPr/>
          </a:p>
        </p:txBody>
      </p:sp>
      <p:sp>
        <p:nvSpPr>
          <p:cNvPr id="122" name="CustomShape 9"/>
          <p:cNvSpPr/>
          <p:nvPr/>
        </p:nvSpPr>
        <p:spPr>
          <a:xfrm rot="10800000">
            <a:off x="7093080" y="2707920"/>
            <a:ext cx="244080" cy="24408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</p:sp>
      <p:sp>
        <p:nvSpPr>
          <p:cNvPr id="123" name="CustomShape 10"/>
          <p:cNvSpPr/>
          <p:nvPr/>
        </p:nvSpPr>
        <p:spPr>
          <a:xfrm rot="10800000">
            <a:off x="7222680" y="3145320"/>
            <a:ext cx="244080" cy="24408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</p:sp>
      <p:sp>
        <p:nvSpPr>
          <p:cNvPr id="124" name="CustomShape 11"/>
          <p:cNvSpPr/>
          <p:nvPr/>
        </p:nvSpPr>
        <p:spPr>
          <a:xfrm>
            <a:off x="5868000" y="436500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ae4845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5" name="CustomShape 12"/>
          <p:cNvSpPr/>
          <p:nvPr/>
        </p:nvSpPr>
        <p:spPr>
          <a:xfrm>
            <a:off x="5997600" y="480492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ae4845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6" name="CustomShape 13"/>
          <p:cNvSpPr/>
          <p:nvPr/>
        </p:nvSpPr>
        <p:spPr>
          <a:xfrm>
            <a:off x="6127200" y="5244840"/>
            <a:ext cx="1467720" cy="376200"/>
          </a:xfrm>
          <a:prstGeom prst="roundRect">
            <a:avLst>
              <a:gd fmla="val 10000" name="adj"/>
            </a:avLst>
          </a:prstGeom>
          <a:solidFill>
            <a:srgbClr val="ffffff"/>
          </a:solidFill>
          <a:ln w="25560">
            <a:solidFill>
              <a:srgbClr val="ae4845"/>
            </a:solidFill>
            <a:round/>
          </a:ln>
        </p:spPr>
        <p:txBody>
          <a:bodyPr anchor="ctr" bIns="60840" lIns="72000" rIns="60840" tIns="7200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run</a:t>
            </a:r>
            <a:endParaRPr/>
          </a:p>
        </p:txBody>
      </p:sp>
      <p:sp>
        <p:nvSpPr>
          <p:cNvPr id="127" name="CustomShape 14"/>
          <p:cNvSpPr/>
          <p:nvPr/>
        </p:nvSpPr>
        <p:spPr>
          <a:xfrm rot="10800000">
            <a:off x="7093080" y="4652280"/>
            <a:ext cx="244080" cy="24408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</p:sp>
      <p:sp>
        <p:nvSpPr>
          <p:cNvPr id="128" name="CustomShape 15"/>
          <p:cNvSpPr/>
          <p:nvPr/>
        </p:nvSpPr>
        <p:spPr>
          <a:xfrm rot="10800000">
            <a:off x="7222680" y="5089680"/>
            <a:ext cx="244080" cy="24408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</p:sp>
      <p:sp>
        <p:nvSpPr>
          <p:cNvPr id="129" name="CustomShape 1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Iniciando a Thread(2)</a:t>
            </a:r>
            <a:endParaRPr/>
          </a:p>
        </p:txBody>
      </p:sp>
      <p:sp>
        <p:nvSpPr>
          <p:cNvPr id="130" name="CustomShape 17"/>
          <p:cNvSpPr/>
          <p:nvPr/>
        </p:nvSpPr>
        <p:spPr>
          <a:xfrm>
            <a:off x="611640" y="1339920"/>
            <a:ext cx="4823280" cy="48448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 running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 some code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 in main()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method2();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 running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more code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static void method2()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Runnable r = new MyRunnable();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 = new Thread(r);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t.start();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//do more stuff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131" name="CustomShape 18"/>
          <p:cNvSpPr/>
          <p:nvPr/>
        </p:nvSpPr>
        <p:spPr>
          <a:xfrm>
            <a:off x="5868000" y="291600"/>
            <a:ext cx="1222200" cy="363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Stack A</a:t>
            </a:r>
            <a:endParaRPr/>
          </a:p>
        </p:txBody>
      </p:sp>
      <p:sp>
        <p:nvSpPr>
          <p:cNvPr id="132" name="CustomShape 19"/>
          <p:cNvSpPr/>
          <p:nvPr/>
        </p:nvSpPr>
        <p:spPr>
          <a:xfrm>
            <a:off x="5868000" y="2079000"/>
            <a:ext cx="1222200" cy="363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Stack A</a:t>
            </a:r>
            <a:endParaRPr/>
          </a:p>
        </p:txBody>
      </p:sp>
      <p:sp>
        <p:nvSpPr>
          <p:cNvPr id="133" name="CustomShape 20"/>
          <p:cNvSpPr/>
          <p:nvPr/>
        </p:nvSpPr>
        <p:spPr>
          <a:xfrm>
            <a:off x="5868000" y="4010400"/>
            <a:ext cx="1078200" cy="363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Stack B</a:t>
            </a:r>
            <a:endParaRPr/>
          </a:p>
        </p:txBody>
      </p:sp>
      <p:sp>
        <p:nvSpPr>
          <p:cNvPr id="134" name="CustomShape 21"/>
          <p:cNvSpPr/>
          <p:nvPr/>
        </p:nvSpPr>
        <p:spPr>
          <a:xfrm flipV="1" rot="10800000">
            <a:off x="-827640" y="1699560"/>
            <a:ext cx="3455280" cy="709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5" name="CustomShape 22"/>
          <p:cNvSpPr/>
          <p:nvPr/>
        </p:nvSpPr>
        <p:spPr>
          <a:xfrm>
            <a:off x="2339640" y="2709000"/>
            <a:ext cx="3527280" cy="3394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6" name="CustomShape 23"/>
          <p:cNvSpPr/>
          <p:nvPr/>
        </p:nvSpPr>
        <p:spPr>
          <a:xfrm>
            <a:off x="2843640" y="5157360"/>
            <a:ext cx="3023280" cy="3589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Chamar o método run() não inicia a thread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Executa o método run() como outro qualquer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Chamando o método run()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611640" y="2997000"/>
            <a:ext cx="7991640" cy="648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 = new Thread();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t.run(); </a:t>
            </a:r>
            <a:r>
              <a:rPr lang="en-US" sz="1600">
                <a:solidFill>
                  <a:srgbClr val="00b050"/>
                </a:solidFill>
                <a:latin typeface="Consolas"/>
                <a:ea typeface="Calibri"/>
              </a:rPr>
              <a:t>// Legal, but does not start a new thread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O nome da classe pode ser recuperado através do método Thread.currentThread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Definindo e usando o nome de uma thread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251640" y="2421000"/>
            <a:ext cx="8712000" cy="37260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NameRunnable implements Runnable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System.out.println("NameRunnable running");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System.out.println("Run by " + Thread.currentThread().getName());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NameThread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 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NameRunnable nr = new NameRunnable();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 = new Thread(nr);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t.setName("Fred"); t.start();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Uma classe sem nome definido também permite chamar o método getName(). O que ele retorna?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Qual o retorno da chamada abaixo: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Definindo e usando o nome de uma thread(2)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251640" y="3357000"/>
            <a:ext cx="8712000" cy="17679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NameThreadTwo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 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System.out.println("thread is "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+ Thread.currentThread().getName());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4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Executando múltiplas Threads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249840" y="1124640"/>
            <a:ext cx="8785800" cy="56840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NameRunnable implements Runnable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for (int x = 1; x &lt;= 3; x++)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System.out.println("Run by "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+ Thread.currentThread().getName()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+ ", x is " + x);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ManyNames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 Make one Runnable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NameRunnable nr = new NameRunnable();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one = new Thread(nr, "Fred");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two = new Thread(nr, "Lucy");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three = new Thread(nr, "Ricky");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one.start();two.start();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three.start();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b050"/>
                </a:solidFill>
                <a:latin typeface="Consolas"/>
                <a:ea typeface="Calibri"/>
              </a:rPr>
              <a:t>//Qual a saída? É sempre a mesma? Experimente mudar o for para 400 iterações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Não é possível garantir a ordem de execução das threads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Elas não são iniciadas na ordem em que o comando start é chamado em cada uma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É uma pergunta recorrente na prova de certificação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Além do getName e setName a classe Thread implementa o método getId() que retorna um número positivo (long) e único para a thread em execução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Executando múltiplas Threads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Um objeto Thread nada mais é do que um objeto normal em java, com suas variáveis e seus métodos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Uma thread(fluxo) de execução é um processo individual que possui seu próprio stack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Mesmo que não sejam criadas sempre existe uma thread executando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 método main executa na thread main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Com Threads muito pouco pode ser garantido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 que são Threads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Assim como o Garbage Colector não é possível definir o momento em que uma thread será executada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Chamar o método start() torna a thread elegível para execução, mas é o Scheduler quem decide quais entre as threads elegíveis será executada naquele momento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As threads elegíveis estão no estado runnable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Thread Scheduler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Através dos métodos da classe Thread é possível influenciar o Scheduler, mas não controlá-lo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public static void sleep(long millis) throws InterruptedException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public static void yield()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public final void join() throws InterruptedException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public final void setPriority(int newPriority)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Alguns métodos possuem versões sobrecarregadas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Thread Scheduler(2)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 classe java.lang.Object também oferece métodos associados a threads: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public final void wait() throws InterruptedException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public final void notify()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public final void notifyAll()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Alguns métodos possuem versões sobrecarregadas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Thread Scheduler(3)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Blocked pode ser Wainting, blocked ou sleeping e nesse caso a Thread está viva (alive), mas não elegível para execução.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Estados da Thread(1)</a:t>
            </a:r>
            <a:endParaRPr/>
          </a:p>
        </p:txBody>
      </p:sp>
      <p:pic>
        <p:nvPicPr>
          <p:cNvPr descr="" id="1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81240" y="1700640"/>
            <a:ext cx="6580800" cy="26467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Uma thread pode ser bloqueada através dos mecanismos de: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Sleeping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Waiting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Blocked (porque precisa de um lock em um objeto)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Bloqueando a execução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Sleeping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Interrompe a execução da thread por um tempo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Permite que a thread volte ao estado runnable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O tempo para que a thread  acorde é especificado em milissegundos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Não existem garantias que a thread executará logo após acordar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O método sleep é estático e será executado na thread atual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Bloqueando a execução(2)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1331640" y="4712400"/>
            <a:ext cx="6839640" cy="9288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try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Thread.sleep(5*60*1000); // Sleep for 5 minutes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 catch (InterruptedException ex) { }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Yield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É um método estático que permite que outras threads de mesma prioridade que a atual executem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A thread atual volta para o estado runnable e não é bloqueada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Não existem garantias de que isso vá realmente acontecer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A prioridade de uma Thread pode ser definida através do método setPriority: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Prioridade de execução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1332720" y="4437000"/>
            <a:ext cx="6839640" cy="12085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FooRunnable r = new FooRunnable();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 = new Thread(r);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t.setPriority(8); </a:t>
            </a:r>
            <a:r>
              <a:rPr lang="en-US" sz="1600">
                <a:solidFill>
                  <a:srgbClr val="00b050"/>
                </a:solidFill>
                <a:latin typeface="Consolas"/>
                <a:ea typeface="Calibri"/>
              </a:rPr>
              <a:t>//Normalmente um valor entre 1 e 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t.start();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00200"/>
            <a:ext cx="8228520" cy="2403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Join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É um método que permite que a thread atual espere o término de outra thread para voltar a ser executada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A thread main só voltara a ser executada após o encerramento da thread 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b97"/>
                </a:solidFill>
                <a:latin typeface="Calibri"/>
              </a:rPr>
              <a:t>Pode ser definido um tempo de espera e caso a thread t não termine nesse tempo a thread main voltará a ser executada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Definindo ordem de execução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720000" y="4248000"/>
            <a:ext cx="7271640" cy="20476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JoinThread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 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 = new Thread();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t.start();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t.join();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600200"/>
            <a:ext cx="8228520" cy="3267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É comum imaginar que duas threads concorrentes podem acessar a mesma instância de um objeto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 problema acontece quando as duas threads alteram o estado do objeto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 acesso concorrente pode corromper o estado do objeto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Esse acesso concorrente é chamado de “Race Condition”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395640" y="4585320"/>
            <a:ext cx="8352000" cy="1488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Account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private int balance = 50;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int getBalance() { return balance; 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withdraw(int amount) { balance = balance - amount; 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240000" y="3373560"/>
            <a:ext cx="2735640" cy="19796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fffff"/>
            </a:solidFill>
            <a:round/>
          </a:ln>
        </p:spPr>
        <p:txBody>
          <a:bodyPr anchor="ctr" bIns="20160" lIns="310320" rIns="20160" tIns="310320"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Account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 rot="12900000">
            <a:off x="2346840" y="3003840"/>
            <a:ext cx="1594080" cy="563400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9bbb59"/>
          </a:solidFill>
        </p:spPr>
      </p:sp>
      <p:sp>
        <p:nvSpPr>
          <p:cNvPr id="176" name="CustomShape 3"/>
          <p:cNvSpPr/>
          <p:nvPr/>
        </p:nvSpPr>
        <p:spPr>
          <a:xfrm>
            <a:off x="936000" y="2074680"/>
            <a:ext cx="2494800" cy="1504080"/>
          </a:xfrm>
          <a:prstGeom prst="roundRect">
            <a:avLst>
              <a:gd fmla="val 10000" name="adj"/>
            </a:avLst>
          </a:prstGeom>
          <a:solidFill>
            <a:srgbClr val="9bbb59"/>
          </a:solidFill>
          <a:ln w="25560">
            <a:solidFill>
              <a:srgbClr val="ffffff"/>
            </a:solidFill>
            <a:round/>
          </a:ln>
        </p:spPr>
        <p:txBody>
          <a:bodyPr anchor="ctr" bIns="123840" lIns="167760" rIns="123840" tIns="167760"/>
          <a:p>
            <a:pPr algn="ctr">
              <a:lnSpc>
                <a:spcPct val="90000"/>
              </a:lnSpc>
            </a:pPr>
            <a:r>
              <a:rPr lang="en-US" sz="6500">
                <a:solidFill>
                  <a:srgbClr val="ffffff"/>
                </a:solidFill>
                <a:latin typeface="Calibri"/>
              </a:rPr>
              <a:t>Fred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 rot="19500000">
            <a:off x="5427000" y="3002400"/>
            <a:ext cx="1594080" cy="563400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8064a2"/>
          </a:solidFill>
        </p:spPr>
      </p:sp>
      <p:sp>
        <p:nvSpPr>
          <p:cNvPr id="178" name="CustomShape 5"/>
          <p:cNvSpPr/>
          <p:nvPr/>
        </p:nvSpPr>
        <p:spPr>
          <a:xfrm>
            <a:off x="5938560" y="2074680"/>
            <a:ext cx="2629080" cy="1504080"/>
          </a:xfrm>
          <a:prstGeom prst="roundRect">
            <a:avLst>
              <a:gd fmla="val 10000" name="adj"/>
            </a:avLst>
          </a:prstGeom>
          <a:solidFill>
            <a:srgbClr val="8064a2"/>
          </a:solidFill>
          <a:ln w="25560">
            <a:solidFill>
              <a:srgbClr val="ffffff"/>
            </a:solidFill>
            <a:round/>
          </a:ln>
        </p:spPr>
        <p:txBody>
          <a:bodyPr anchor="ctr" bIns="123840" lIns="167760" rIns="123840" tIns="167760"/>
          <a:p>
            <a:pPr algn="ctr">
              <a:lnSpc>
                <a:spcPct val="90000"/>
              </a:lnSpc>
            </a:pPr>
            <a:r>
              <a:rPr lang="en-US" sz="6500">
                <a:solidFill>
                  <a:srgbClr val="ffffff"/>
                </a:solidFill>
                <a:latin typeface="Calibri"/>
              </a:rPr>
              <a:t>Lucy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É uma instância da classe java.lang.Thread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classe Thread implementa métodos para o gerenciamento da thread: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start()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yield()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sleep()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run()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Criando uma Thread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8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179640" y="1412640"/>
            <a:ext cx="8747280" cy="45630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AccountDanger implements Runnable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private Account acct = new Account();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 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AccountDanger r = new AccountDanger();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one = new Thread(r, "Fred");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two = new Thread(r, "Lucy");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one.start();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two.start();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for (int x = 0; x &lt; 5; x++)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makeWithdrawal(10);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if (acct.getBalance() &lt; 0)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System.out.println("account is overdrawn!");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8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323640" y="1196640"/>
            <a:ext cx="8640000" cy="48448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private void makeWithdrawal(int amt)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if (acct.getBalance() &gt;= amt)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System.out.println(Thread.currentThread().getName()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+ " is going to withdraw");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try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Thread.sleep(500);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 catch(InterruptedException ex) { 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acct.withdraw(amt);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System.out.println(Thread.currentThread().getName()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+ " completes the withdrawal");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 else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System.out.println("Not enough in account for "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+ Thread.currentThread().getName()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+ " to withdraw " + acct.getBalance());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323640" y="1196640"/>
            <a:ext cx="8640000" cy="54043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1. Fred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50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2. Lucy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50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3. Fred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40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4. Fred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40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5. Lucy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30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6. Lucy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30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7. Fred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20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8. Fred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20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9. Lucy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10. Lucy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11. Fred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12. Not enough in account for Fred to withdraw 0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13. Not enough in account for Fred to withdraw 0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14. Lucy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15. account is overdrawn!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16. Not enough in account for Lucy to withdraw -10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17. account is overdrawn!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18. Not enough in account for Lucy to withdraw -10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19. account is overdrawn!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9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323640" y="1196640"/>
            <a:ext cx="8640000" cy="54043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1. Fred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50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2. Lucy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50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3. Fred completes the withdrawal</a:t>
            </a: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40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4. Fred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40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5. Lucy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30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6. Lucy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30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7. Fred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20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8. Fred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20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9. Lucy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10. Lucy is going to withdraw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11. Fred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12. Not enough in account for Fred to withdraw 0</a:t>
            </a: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13. Not enough in account for Fred to withdraw 0</a:t>
            </a: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14. Lucy completes the withdrawal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15. account is overdrawn!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16. Not enough in account for Lucy to withdraw -10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17. account is overdrawn!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18. Not enough in account for Lucy to withdraw -10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19. account is overdrawn!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//Saldo -10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4068000" y="1340640"/>
            <a:ext cx="430920" cy="64692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193" name="CustomShape 5"/>
          <p:cNvSpPr/>
          <p:nvPr/>
        </p:nvSpPr>
        <p:spPr>
          <a:xfrm>
            <a:off x="4068000" y="2133000"/>
            <a:ext cx="430920" cy="107892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194" name="CustomShape 6"/>
          <p:cNvSpPr/>
          <p:nvPr/>
        </p:nvSpPr>
        <p:spPr>
          <a:xfrm>
            <a:off x="4212000" y="3222000"/>
            <a:ext cx="430920" cy="107892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195" name="CustomShape 7"/>
          <p:cNvSpPr/>
          <p:nvPr/>
        </p:nvSpPr>
        <p:spPr>
          <a:xfrm>
            <a:off x="4788000" y="1603800"/>
            <a:ext cx="430920" cy="96012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96" name="CustomShape 8"/>
          <p:cNvSpPr/>
          <p:nvPr/>
        </p:nvSpPr>
        <p:spPr>
          <a:xfrm>
            <a:off x="4788000" y="2673000"/>
            <a:ext cx="430920" cy="108792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97" name="CustomShape 9"/>
          <p:cNvSpPr/>
          <p:nvPr/>
        </p:nvSpPr>
        <p:spPr>
          <a:xfrm>
            <a:off x="5652000" y="3821760"/>
            <a:ext cx="718920" cy="1406520"/>
          </a:xfrm>
          <a:prstGeom prst="curvedLeftArrow">
            <a:avLst>
              <a:gd fmla="val 10905" name="adj1"/>
              <a:gd fmla="val 50000" name="adj2"/>
              <a:gd fmla="val 25000" name="adj3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1600200"/>
            <a:ext cx="8228520" cy="3195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É possível sincronizar duas thread concorrentes para que uma espere a operação da outra terminar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Para impedir que um acesso concorrente aconteça é necessário: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Tornar as variáveis privadas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Sincronizar o código que modifica essas variáveis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Para evitar que Fred e Lucy vejam estados corrompidos do objeto Account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215640" y="5112000"/>
            <a:ext cx="8352000" cy="9626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private synchronized void makeWithdrawal(int amt)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...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20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323640" y="1196640"/>
            <a:ext cx="8640000" cy="42854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Fred is going to withdraw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Fred completes the withdrawal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Lucy is going to withdraw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Lucy completes the withdrawal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Fred is going to withdraw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Fred completes the withdrawal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Lucy is going to withdraw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Lucy completes the withdrawal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Fred is going to withdraw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Fred completes the withdrawal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Not enough in account for Lucy to withdraw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Not enough in account for Fred to withdraw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Not enough in account for Lucy to withdraw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Consolas"/>
                <a:ea typeface="Calibri"/>
              </a:rPr>
              <a:t>Not enough in account for Fred to withdraw 0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Not enough in account for Lucy to withdraw 0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1600200"/>
            <a:ext cx="8228520" cy="1611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sincronização é realizada através do “lock” do objeto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thread que entra no código sincronizado adquire o “lock” e somente após a liberação do mesmo outra thread poderá entrar no mesmo código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pic>
        <p:nvPicPr>
          <p:cNvPr descr="" id="207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2160000"/>
            <a:ext cx="2942280" cy="2951640"/>
          </a:xfrm>
          <a:prstGeom prst="rect">
            <a:avLst/>
          </a:prstGeom>
        </p:spPr>
      </p:pic>
      <p:pic>
        <p:nvPicPr>
          <p:cNvPr descr="" id="208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905360" y="2270160"/>
            <a:ext cx="2942280" cy="29516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É importante saber que: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Apenas métodos ou blocos podem ser sincronizados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Cada objeto possui apenas um “lock”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Não é necessário sincronizar todos os métodos de uma classe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 lock é feito no objeto e não apenas no código sincronizado impedindo que outra thread entre em outro código sincronizado da mesma instância do  objeto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É importante saber que: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Outras threads podem acessar código não sincronizado do objeto “locked”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Se a classe dorme (sleep) o “lock” não é liberado para as outras threads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Uma thread pode ter “locks” de diferentes objetos e acessar outros métodos sincronizados dos objetos que possui o “lock”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É importante identificar no código o que pode ser executado de forma concorrente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Criando uma Thread</a:t>
            </a:r>
            <a:endParaRPr/>
          </a:p>
        </p:txBody>
      </p:sp>
      <p:pic>
        <p:nvPicPr>
          <p:cNvPr descr="" id="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640" y="3285000"/>
            <a:ext cx="5399640" cy="2513520"/>
          </a:xfrm>
          <a:prstGeom prst="rect">
            <a:avLst/>
          </a:prstGeom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Esses dois códigos são equivalentes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428400" y="2205000"/>
            <a:ext cx="8352000" cy="26071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synchronized void doStuff()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System.out.println("synchronized");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doStuff()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synchronized(this)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System.out.println("synchronized");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1600200"/>
            <a:ext cx="8228520" cy="2043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Métodos estáticos podem ser sincronizados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Se eles forem acessados será feito um “lock” na classe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Para cada classe carregada existe uma instância correspondente de java.lang.Class que é usada para garantir o “lock” da classe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 Estático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32000" y="2016000"/>
            <a:ext cx="8352000" cy="26071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synchronized int getCount()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return count;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int getCount()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synchronized(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alibri"/>
              </a:rPr>
              <a:t>MyClass.class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return count;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Sincronizando Código Estático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5616360" y="2354400"/>
            <a:ext cx="2807280" cy="14612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Class literal: </a:t>
            </a:r>
            <a:r>
              <a:rPr lang="en-US">
                <a:solidFill>
                  <a:srgbClr val="000000"/>
                </a:solidFill>
                <a:latin typeface="Calibri"/>
              </a:rPr>
              <a:t>Diz ao compilador para encontrar a instância da classe Class que representa a classe MyClass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 flipH="1">
            <a:off x="4032000" y="2993400"/>
            <a:ext cx="1655280" cy="5342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  <p:timing>
    <p:tnLst>
      <p:par>
        <p:cTn dur="indefinite" id="29" nodeType="tmRoot" restart="never">
          <p:childTnLst>
            <p:seq>
              <p:cTn dur="indefinite" id="30" nodeType="mainSeq">
                <p:childTnLst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Se a thread tentar acessar um conteúdo sincronizado que já está bloqueado (locked) ela será bloqueada no objeto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thread é enviada para um pool de classes que aguardam o lock desse objeto e aguardam para voltar a ser elegível para execução (runnable)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Bloqueando o Lock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Não existe garantia que a thread que esteja esperando no pool conseguira o look do objeto imediatamente após ele ter sido liberado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Não existe garantia que a thread que aguarda a mais tempo será a que conseguirá o lock primeiro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Bloqueando o Lock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900">
                <a:solidFill>
                  <a:srgbClr val="004b97"/>
                </a:solidFill>
                <a:latin typeface="Calibri"/>
              </a:rPr>
              <a:t>Threads que chamam métodos de instância sincronizados apenas serão bloqueadas se estiverem tentando acessar a mesma instância  do objeto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900">
                <a:solidFill>
                  <a:srgbClr val="004b97"/>
                </a:solidFill>
                <a:latin typeface="Calibri"/>
              </a:rPr>
              <a:t>Threads que chamam métodos estáticos sincronizados na mesma classe sempre serão bloqueadas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900">
                <a:solidFill>
                  <a:srgbClr val="004b97"/>
                </a:solidFill>
                <a:latin typeface="Calibri"/>
              </a:rPr>
              <a:t>Métodos sincronizados, estáticos e não estáticos, nunca bloqueiam entre si.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900">
                <a:solidFill>
                  <a:srgbClr val="004b97"/>
                </a:solidFill>
                <a:latin typeface="Calibri"/>
              </a:rPr>
              <a:t>Blocos sincronizados bloquearão o acesso ao mesmo objeto definido no bloco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Bloqueando o Lock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22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Estados da Thread(2)</a:t>
            </a:r>
            <a:endParaRPr/>
          </a:p>
        </p:txBody>
      </p:sp>
      <p:pic>
        <p:nvPicPr>
          <p:cNvPr descr="" id="2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640" y="1473480"/>
            <a:ext cx="7199640" cy="4622400"/>
          </a:xfrm>
          <a:prstGeom prst="rect">
            <a:avLst/>
          </a:prstGeom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São classes que foram cuidadosamente sincronizadas para proteger seus dados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Várias classes da API são “thread safe”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Apesar de serem “thread safe” essas classes devem ser usadas com cuidado quando forem acessadas por threads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Classes Thread Safe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Collections.synchronizedList retorna uma lista com todos os seus métodos sincronizados e thread safe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Classes Thread Safe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79640" y="1412640"/>
            <a:ext cx="8856000" cy="31665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import java.util.*;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NameList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private List names = Collections.synchronizedList(new LinkedList());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add(String name) { names.add(name); 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String removeFirst() {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if (names.size() &gt; 0)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return (String) names.remove(0);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else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return null;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23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Classes Thread Safe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179640" y="1412640"/>
            <a:ext cx="8856000" cy="40057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final NameList nl = new NameList();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nl.add("Ozymandias");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NameDropper extends Thread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String name = nl.removeFirst();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System.out.println(name);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t1 = new NameDropper();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t2 = new NameDropper();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t1.start(); t2.start();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Para instanciar a thread podemos: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Estender a classe java.lang.Thread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Implementar a interface Runnable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Para a prova é importante conhecer as duas formas, mas a segunda é mais indicada. Por quê?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Criando uma Thread(2)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Possíveis saídas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Classes Thread Safe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179640" y="2092680"/>
            <a:ext cx="8856000" cy="20476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t1 executes names.size(), which returns 1.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t1 executes names.remove(0), which returns Ozymandias.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t2 executes names.size(), which returns 0.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t2 does not call remove(0).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The output here is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Ozymandias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null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179640" y="4315320"/>
            <a:ext cx="8856000" cy="1488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t1 executes names.size(), which returns 1.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t2 executes names.size(), which returns 1.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t1 executes names.remove(0), which returns Ozymandias.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t2 executes names.remove(0), which throws an exception because the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list is now empty.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Resolvendo 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Classes Thread Safe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179640" y="2236680"/>
            <a:ext cx="8856000" cy="31665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import java.util.*;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class NameList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private List names = new LinkedList();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synchronized void add(String name) { names.add(name); 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synchronized String removeFirst()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if (names.size() &gt; 0)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return (String) names.remove(0);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else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return null;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Um deadlock possui as seguintes características: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Duas threads, uma esperando pelo “lock” da outra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Não é detectado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Pode ser evitado: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Decidindo em que ordem os “locks” são obtidos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Aderindo a essa ordem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Liberando os “locks” em ordem reversa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Deadlock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24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Deadlock - Exemplo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395640" y="1124640"/>
            <a:ext cx="8568000" cy="57200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1. public class DeadlockRisk {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2.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private static class Resource {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3.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public int value;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4.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5.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private Resource resourceA = new Resource();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6.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private Resource resourceB = new Resource();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7.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public int read() {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8.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synchronized(resourceA) { // May deadlock here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9.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synchronized(resourceB) {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10.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return resourceB.value + resourceA.value;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11.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12.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13.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14.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15.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public void write(int a, int b) {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16.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synchronized(resourceB) { // May deadlock here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17.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synchronized(resourceA) {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18.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resourceA.value = a;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19.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resourceB.value = b;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20.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21.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22. 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Consolas"/>
                <a:ea typeface="Calibri"/>
              </a:rPr>
              <a:t>23. }</a:t>
            </a:r>
            <a:endParaRPr/>
          </a:p>
        </p:txBody>
      </p:sp>
      <p:pic>
        <p:nvPicPr>
          <p:cNvPr descr="" id="25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740360" y="2277000"/>
            <a:ext cx="865800" cy="694080"/>
          </a:xfrm>
          <a:prstGeom prst="rect">
            <a:avLst/>
          </a:prstGeom>
        </p:spPr>
      </p:pic>
      <p:sp>
        <p:nvSpPr>
          <p:cNvPr id="252" name="CustomShape 4"/>
          <p:cNvSpPr/>
          <p:nvPr/>
        </p:nvSpPr>
        <p:spPr>
          <a:xfrm flipH="1">
            <a:off x="3347280" y="2624400"/>
            <a:ext cx="4391280" cy="1551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pic>
        <p:nvPicPr>
          <p:cNvPr descr="" id="25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89240" y="4581000"/>
            <a:ext cx="903960" cy="694080"/>
          </a:xfrm>
          <a:prstGeom prst="rect">
            <a:avLst/>
          </a:prstGeom>
        </p:spPr>
      </p:pic>
      <p:sp>
        <p:nvSpPr>
          <p:cNvPr id="254" name="CustomShape 5"/>
          <p:cNvSpPr/>
          <p:nvPr/>
        </p:nvSpPr>
        <p:spPr>
          <a:xfrm flipH="1" flipV="1" rot="10800000">
            <a:off x="4911120" y="4880160"/>
            <a:ext cx="2828160" cy="2026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classe Object possui métodos que permitem que threads comuniquem entre si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Esses métodos devem ser chamados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wait: Faz uma thread esperar um determinado tempo ou até ser notificada. A thread libera os locks e espera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notify:  Informa uma thread que ela deve voltar para o estado runnable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notifyAll: Informa a todas as threads que elas devem voltar ao estado runnable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Interação entre Threads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25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Estados da Thread(3)</a:t>
            </a:r>
            <a:endParaRPr/>
          </a:p>
        </p:txBody>
      </p:sp>
      <p:pic>
        <p:nvPicPr>
          <p:cNvPr descr="" id="25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1395360"/>
            <a:ext cx="7775640" cy="45284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Dessa forma devemos: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Estender a classe java.lang.Thread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Sobrescrever o método run()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Estendendo a classe java.lang.Thread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95640" y="3429000"/>
            <a:ext cx="8424000" cy="1488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MyThread extends Thread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System.out.println("Important job running in MyThread");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 método run() é chamado quando a thread é iniciada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 método run() pode ser sobrecarregado, mas nesse caso se torna um método comum da classe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Estendendo a classe java.lang.Thread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294120" y="4068360"/>
            <a:ext cx="8424000" cy="23274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MyThread extends Thread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System.out.println("Important job running in MyThread");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run(String 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System.out.println("String in run is " + s);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Dessa forma devemos: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Implementar a interface java.lang.Runnable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Sobrescrever o método run()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4b97"/>
                </a:solidFill>
                <a:latin typeface="Calibri"/>
              </a:rPr>
              <a:t>Implementando a interface java.lang.Runnable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182880" y="3687840"/>
            <a:ext cx="8640000" cy="1488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class MyRunnable implements Runnable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public void run()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System.out.println("Important job running in MyRunnable");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A classe Thread deve ser instanciada independente da forma como foi definida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Estendendo java.lang.Thread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Implementando java.lang.Runnable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Instanciando a Thread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914400" y="3566160"/>
            <a:ext cx="4607280" cy="369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MyThread t = new MyThread()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970560" y="4480560"/>
            <a:ext cx="4607280" cy="6490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MyRunnable r = new MyRunnable();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Thread t = new Thread(r);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