
<file path=[Content_Types].xml><?xml version="1.0" encoding="utf-8"?>
<Types xmlns="http://schemas.openxmlformats.org/package/2006/content-types">
  <Override PartName="/_rels/.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_rels/presentation.xml.rels" ContentType="application/vnd.openxmlformats-package.relationships+xml"/>
  <Override PartName="/ppt/media/image5.jpeg" ContentType="image/jpeg"/>
  <Override PartName="/ppt/media/image6.jpeg" ContentType="image/jpeg"/>
  <Override PartName="/ppt/media/image4.png" ContentType="image/png"/>
  <Override PartName="/ppt/media/image3.png" ContentType="image/png"/>
  <Override PartName="/ppt/media/image2.jpeg" ContentType="image/jpeg"/>
  <Override PartName="/ppt/media/image1.jpeg" ContentType="image/jpeg"/>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685800" y="4343040"/>
            <a:ext cx="5486040" cy="4114440"/>
          </a:xfrm>
          <a:prstGeom prst="rect">
            <a:avLst/>
          </a:prstGeom>
        </p:spPr>
        <p:txBody>
          <a:bodyPr bIns="0" lIns="0" rIns="0" tIns="0" wrap="none"/>
          <a:p>
            <a:r>
              <a:rPr lang="en-US"/>
              <a:t>Click to edit the notes format</a:t>
            </a:r>
            <a:endParaRPr/>
          </a:p>
        </p:txBody>
      </p:sp>
      <p:sp>
        <p:nvSpPr>
          <p:cNvPr id="116" name="PlaceHolder 2"/>
          <p:cNvSpPr>
            <a:spLocks noGrp="1"/>
          </p:cNvSpPr>
          <p:nvPr>
            <p:ph type="hdr"/>
          </p:nvPr>
        </p:nvSpPr>
        <p:spPr>
          <a:xfrm>
            <a:off x="0" y="0"/>
            <a:ext cx="2976120" cy="456840"/>
          </a:xfrm>
          <a:prstGeom prst="rect">
            <a:avLst/>
          </a:prstGeom>
        </p:spPr>
        <p:txBody>
          <a:bodyPr bIns="0" lIns="0" rIns="0" tIns="0" wrap="none"/>
          <a:p>
            <a:r>
              <a:rPr lang="en-US"/>
              <a:t>&lt;header&gt;</a:t>
            </a:r>
            <a:endParaRPr/>
          </a:p>
        </p:txBody>
      </p:sp>
      <p:sp>
        <p:nvSpPr>
          <p:cNvPr id="117" name="PlaceHolder 3"/>
          <p:cNvSpPr>
            <a:spLocks noGrp="1"/>
          </p:cNvSpPr>
          <p:nvPr>
            <p:ph type="dt"/>
          </p:nvPr>
        </p:nvSpPr>
        <p:spPr>
          <a:xfrm>
            <a:off x="3881520" y="0"/>
            <a:ext cx="2976120" cy="456840"/>
          </a:xfrm>
          <a:prstGeom prst="rect">
            <a:avLst/>
          </a:prstGeom>
        </p:spPr>
        <p:txBody>
          <a:bodyPr bIns="0" lIns="0" rIns="0" tIns="0" wrap="none"/>
          <a:p>
            <a:pPr algn="r"/>
            <a:r>
              <a:rPr lang="en-US"/>
              <a:t>&lt;date/time&gt;</a:t>
            </a:r>
            <a:endParaRPr/>
          </a:p>
        </p:txBody>
      </p:sp>
      <p:sp>
        <p:nvSpPr>
          <p:cNvPr id="118" name="PlaceHolder 4"/>
          <p:cNvSpPr>
            <a:spLocks noGrp="1"/>
          </p:cNvSpPr>
          <p:nvPr>
            <p:ph type="ftr"/>
          </p:nvPr>
        </p:nvSpPr>
        <p:spPr>
          <a:xfrm>
            <a:off x="0" y="8686800"/>
            <a:ext cx="2976120" cy="456840"/>
          </a:xfrm>
          <a:prstGeom prst="rect">
            <a:avLst/>
          </a:prstGeom>
        </p:spPr>
        <p:txBody>
          <a:bodyPr anchor="b" bIns="0" lIns="0" rIns="0" tIns="0" wrap="none"/>
          <a:p>
            <a:r>
              <a:rPr lang="en-US"/>
              <a:t>&lt;footer&gt;</a:t>
            </a:r>
            <a:endParaRPr/>
          </a:p>
        </p:txBody>
      </p:sp>
      <p:sp>
        <p:nvSpPr>
          <p:cNvPr id="119" name="PlaceHolder 5"/>
          <p:cNvSpPr>
            <a:spLocks noGrp="1"/>
          </p:cNvSpPr>
          <p:nvPr>
            <p:ph type="sldNum"/>
          </p:nvPr>
        </p:nvSpPr>
        <p:spPr>
          <a:xfrm>
            <a:off x="3881520" y="8686800"/>
            <a:ext cx="2976120" cy="456840"/>
          </a:xfrm>
          <a:prstGeom prst="rect">
            <a:avLst/>
          </a:prstGeom>
        </p:spPr>
        <p:txBody>
          <a:bodyPr anchor="b" bIns="0" lIns="0" rIns="0" tIns="0" wrap="none"/>
          <a:p>
            <a:pPr algn="r"/>
            <a:fld id="{294BFA5F-989E-4CFF-980C-4AC4C0B83AB6}"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343400"/>
            <a:ext cx="5486040" cy="4114440"/>
          </a:xfrm>
          <a:prstGeom prst="rect">
            <a:avLst/>
          </a:prstGeom>
        </p:spPr>
        <p:txBody>
          <a:bodyPr/>
          <a:p>
            <a:endParaRPr/>
          </a:p>
        </p:txBody>
      </p:sp>
      <p:sp>
        <p:nvSpPr>
          <p:cNvPr id="165" name="TextShape 2"/>
          <p:cNvSpPr txBox="1"/>
          <p:nvPr/>
        </p:nvSpPr>
        <p:spPr>
          <a:xfrm>
            <a:off x="3884760" y="8685360"/>
            <a:ext cx="2971440" cy="456840"/>
          </a:xfrm>
          <a:prstGeom prst="rect">
            <a:avLst/>
          </a:prstGeom>
        </p:spPr>
        <p:txBody>
          <a:bodyPr anchor="b"/>
          <a:p>
            <a:pPr algn="r">
              <a:lnSpc>
                <a:spcPct val="100000"/>
              </a:lnSpc>
            </a:pPr>
            <a:fld id="{A037D572-8152-472C-B4EF-826AC838781E}"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343400"/>
            <a:ext cx="5486040" cy="4114440"/>
          </a:xfrm>
          <a:prstGeom prst="rect">
            <a:avLst/>
          </a:prstGeom>
        </p:spPr>
        <p:txBody>
          <a:bodyPr/>
          <a:p>
            <a:endParaRPr/>
          </a:p>
        </p:txBody>
      </p:sp>
      <p:sp>
        <p:nvSpPr>
          <p:cNvPr id="167" name="TextShape 2"/>
          <p:cNvSpPr txBox="1"/>
          <p:nvPr/>
        </p:nvSpPr>
        <p:spPr>
          <a:xfrm>
            <a:off x="3884760" y="8685360"/>
            <a:ext cx="2971440" cy="456840"/>
          </a:xfrm>
          <a:prstGeom prst="rect">
            <a:avLst/>
          </a:prstGeom>
        </p:spPr>
        <p:txBody>
          <a:bodyPr anchor="b"/>
          <a:p>
            <a:pPr algn="r">
              <a:lnSpc>
                <a:spcPct val="100000"/>
              </a:lnSpc>
            </a:pPr>
            <a:fld id="{DFB8138D-9751-4BDD-BA35-A3DE75F439E4}"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343400"/>
            <a:ext cx="5486040" cy="4114440"/>
          </a:xfrm>
          <a:prstGeom prst="rect">
            <a:avLst/>
          </a:prstGeom>
        </p:spPr>
        <p:txBody>
          <a:bodyPr/>
          <a:p>
            <a:r>
              <a:rPr lang="en-US"/>
              <a:t>1. Class declaration is required, and this is all that you need to make a class valid. If all you had was this, then the class and its objects would be uninteresting serving no purpose. You will be needing some attributes and operations to jazz up the object. 2. Variables are characterstics of your objects. As we discussed in previous posts, these are characterstics /  properties and they are also data holders. They hold the data for the object. 3. In this Shirt class, only one method is defined. Methods are operations. They tell the class what to do.  Its what the class can do.  This method is printing all its information to the command window. 4. Comments are for developers to understand what the code is doing, they dont influence the execution in anyway.</a:t>
            </a:r>
            <a:endParaRPr/>
          </a:p>
        </p:txBody>
      </p:sp>
      <p:sp>
        <p:nvSpPr>
          <p:cNvPr id="169" name="TextShape 2"/>
          <p:cNvSpPr txBox="1"/>
          <p:nvPr/>
        </p:nvSpPr>
        <p:spPr>
          <a:xfrm>
            <a:off x="3884760" y="8685360"/>
            <a:ext cx="2971440" cy="456840"/>
          </a:xfrm>
          <a:prstGeom prst="rect">
            <a:avLst/>
          </a:prstGeom>
        </p:spPr>
        <p:txBody>
          <a:bodyPr anchor="b"/>
          <a:p>
            <a:pPr algn="r">
              <a:lnSpc>
                <a:spcPct val="100000"/>
              </a:lnSpc>
            </a:pPr>
            <a:fld id="{321378A4-80BA-4154-98D8-466EFFB07196}"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4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4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4"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6"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9"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4"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95"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99"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3"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5"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06"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0"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11"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4"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2"/>
          <p:cNvPicPr/>
          <p:nvPr/>
        </p:nvPicPr>
        <p:blipFill>
          <a:blip r:embed="rId2"/>
          <a:stretch>
            <a:fillRect/>
          </a:stretch>
        </p:blipFill>
        <p:spPr>
          <a:xfrm>
            <a:off x="-720" y="0"/>
            <a:ext cx="9143640" cy="6857640"/>
          </a:xfrm>
          <a:prstGeom prst="rect">
            <a:avLst/>
          </a:prstGeom>
        </p:spPr>
      </p:pic>
      <p:sp>
        <p:nvSpPr>
          <p:cNvPr id="1" name="PlaceHolder 1"/>
          <p:cNvSpPr>
            <a:spLocks noGrp="1"/>
          </p:cNvSpPr>
          <p:nvPr>
            <p:ph type="title"/>
          </p:nvPr>
        </p:nvSpPr>
        <p:spPr>
          <a:xfrm>
            <a:off x="685800" y="2130480"/>
            <a:ext cx="7772040" cy="1469520"/>
          </a:xfrm>
          <a:prstGeom prst="rect">
            <a:avLst/>
          </a:prstGeom>
        </p:spPr>
        <p:txBody>
          <a:bodyPr anchor="ctr"/>
          <a:p>
            <a:pPr>
              <a:lnSpc>
                <a:spcPct val="100000"/>
              </a:lnSpc>
            </a:pPr>
            <a:r>
              <a:rPr b="1" lang="pt-BR" sz="4400">
                <a:solidFill>
                  <a:srgbClr val="004b97"/>
                </a:solidFill>
                <a:latin typeface="Calibri"/>
              </a:rPr>
              <a:t>Click to edit the title text formatClique para editar o título mestre</a:t>
            </a:r>
            <a:endParaRPr/>
          </a:p>
        </p:txBody>
      </p:sp>
      <p:sp>
        <p:nvSpPr>
          <p:cNvPr id="2"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3/15/14</a:t>
            </a:r>
            <a:endParaRPr/>
          </a:p>
        </p:txBody>
      </p:sp>
      <p:sp>
        <p:nvSpPr>
          <p:cNvPr id="3" name="PlaceHolder 3"/>
          <p:cNvSpPr>
            <a:spLocks noGrp="1"/>
          </p:cNvSpPr>
          <p:nvPr>
            <p:ph type="ftr"/>
          </p:nvPr>
        </p:nvSpPr>
        <p:spPr>
          <a:xfrm>
            <a:off x="3124080" y="6356520"/>
            <a:ext cx="2895120" cy="364680"/>
          </a:xfrm>
          <a:prstGeom prst="rect">
            <a:avLst/>
          </a:prstGeom>
        </p:spPr>
        <p:txBody>
          <a:bodyPr anchor="ctr"/>
          <a:p>
            <a:endParaRPr/>
          </a:p>
        </p:txBody>
      </p:sp>
      <p:sp>
        <p:nvSpPr>
          <p:cNvPr id="4" name="PlaceHolder 4"/>
          <p:cNvSpPr>
            <a:spLocks noGrp="1"/>
          </p:cNvSpPr>
          <p:nvPr>
            <p:ph type="sldNum"/>
          </p:nvPr>
        </p:nvSpPr>
        <p:spPr>
          <a:xfrm>
            <a:off x="6553080" y="6356520"/>
            <a:ext cx="2133360" cy="364680"/>
          </a:xfrm>
          <a:prstGeom prst="rect">
            <a:avLst/>
          </a:prstGeom>
        </p:spPr>
        <p:txBody>
          <a:bodyPr anchor="ctr"/>
          <a:p>
            <a:pPr algn="r">
              <a:lnSpc>
                <a:spcPct val="100000"/>
              </a:lnSpc>
            </a:pPr>
            <a:fld id="{93BBF2DF-62CA-47EA-9F00-28AA18AC443F}" type="slidenum">
              <a:rPr lang="en-US" sz="1200">
                <a:solidFill>
                  <a:srgbClr val="8b8b8b"/>
                </a:solidFill>
                <a:latin typeface="Calibri"/>
              </a:rPr>
              <a:t>&lt;number&gt;</a:t>
            </a:fld>
            <a:endParaRPr/>
          </a:p>
        </p:txBody>
      </p:sp>
      <p:sp>
        <p:nvSpPr>
          <p:cNvPr id="5" name="PlaceHolder 5"/>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pt-BR"/>
              <a:t>Click to edit the outline text format</a:t>
            </a:r>
            <a:endParaRPr/>
          </a:p>
          <a:p>
            <a:pPr lvl="1">
              <a:buSzPct val="25000"/>
              <a:buFont typeface="StarSymbol"/>
              <a:buChar char=""/>
            </a:pPr>
            <a:r>
              <a:rPr lang="pt-BR"/>
              <a:t>Second Outline Level</a:t>
            </a:r>
            <a:endParaRPr/>
          </a:p>
          <a:p>
            <a:pPr lvl="2">
              <a:buSzPct val="25000"/>
              <a:buFont typeface="StarSymbol"/>
              <a:buChar char=""/>
            </a:pPr>
            <a:r>
              <a:rPr lang="pt-BR"/>
              <a:t>Third Outline Level</a:t>
            </a:r>
            <a:endParaRPr/>
          </a:p>
          <a:p>
            <a:pPr lvl="3">
              <a:buSzPct val="25000"/>
              <a:buFont typeface="StarSymbol"/>
              <a:buChar char=""/>
            </a:pPr>
            <a:r>
              <a:rPr lang="pt-BR"/>
              <a:t>Fourth Outline Level</a:t>
            </a:r>
            <a:endParaRPr/>
          </a:p>
          <a:p>
            <a:pPr lvl="4">
              <a:buSzPct val="25000"/>
              <a:buFont typeface="StarSymbol"/>
              <a:buChar char=""/>
            </a:pPr>
            <a:r>
              <a:rPr lang="pt-BR"/>
              <a:t>Fifth Outline Level</a:t>
            </a:r>
            <a:endParaRPr/>
          </a:p>
          <a:p>
            <a:pPr lvl="5">
              <a:buSzPct val="25000"/>
              <a:buFont typeface="StarSymbol"/>
              <a:buChar char=""/>
            </a:pPr>
            <a:r>
              <a:rPr lang="pt-BR"/>
              <a:t>Sixth Outline Level</a:t>
            </a:r>
            <a:endParaRPr/>
          </a:p>
          <a:p>
            <a:pPr lvl="6">
              <a:buSzPct val="25000"/>
              <a:buFont typeface="StarSymbol"/>
              <a:buChar char=""/>
            </a:pPr>
            <a:r>
              <a:rPr lang="pt-BR"/>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38" name="Picture 2"/>
          <p:cNvPicPr/>
          <p:nvPr/>
        </p:nvPicPr>
        <p:blipFill>
          <a:blip r:embed="rId2"/>
          <a:stretch>
            <a:fillRect/>
          </a:stretch>
        </p:blipFill>
        <p:spPr>
          <a:xfrm>
            <a:off x="-720" y="0"/>
            <a:ext cx="9143640" cy="6857640"/>
          </a:xfrm>
          <a:prstGeom prst="rect">
            <a:avLst/>
          </a:prstGeom>
        </p:spPr>
      </p:pic>
      <p:pic>
        <p:nvPicPr>
          <p:cNvPr descr="" id="39" name="Picture 2"/>
          <p:cNvPicPr/>
          <p:nvPr/>
        </p:nvPicPr>
        <p:blipFill>
          <a:blip r:embed="rId3"/>
          <a:stretch>
            <a:fillRect/>
          </a:stretch>
        </p:blipFill>
        <p:spPr>
          <a:xfrm>
            <a:off x="5114880" y="1901520"/>
            <a:ext cx="3647880" cy="3952440"/>
          </a:xfrm>
          <a:prstGeom prst="rect">
            <a:avLst/>
          </a:prstGeom>
        </p:spPr>
      </p:pic>
      <p:sp>
        <p:nvSpPr>
          <p:cNvPr id="40" name="CustomShape 1"/>
          <p:cNvSpPr/>
          <p:nvPr/>
        </p:nvSpPr>
        <p:spPr>
          <a:xfrm>
            <a:off x="5004000" y="2205000"/>
            <a:ext cx="3960000" cy="4032000"/>
          </a:xfrm>
          <a:prstGeom prst="ellipse">
            <a:avLst/>
          </a:prstGeom>
          <a:solidFill>
            <a:srgbClr val="ffffff"/>
          </a:solidFill>
        </p:spPr>
      </p:sp>
      <p:sp>
        <p:nvSpPr>
          <p:cNvPr id="41" name="PlaceHolder 2"/>
          <p:cNvSpPr>
            <a:spLocks noGrp="1"/>
          </p:cNvSpPr>
          <p:nvPr>
            <p:ph type="body"/>
          </p:nvPr>
        </p:nvSpPr>
        <p:spPr>
          <a:xfrm>
            <a:off x="457200" y="1600200"/>
            <a:ext cx="8229240" cy="4525560"/>
          </a:xfrm>
          <a:prstGeom prst="rect">
            <a:avLst/>
          </a:prstGeom>
        </p:spPr>
        <p:txBody>
          <a:bodyPr/>
          <a:p>
            <a:pPr>
              <a:buSzPct val="25000"/>
              <a:buFont typeface="StarSymbol"/>
              <a:buChar char=""/>
            </a:pPr>
            <a:r>
              <a:rPr lang="pt-BR" sz="3200">
                <a:solidFill>
                  <a:srgbClr val="004b97"/>
                </a:solidFill>
                <a:latin typeface="Calibri"/>
              </a:rPr>
              <a:t>Click to edit the outline text format</a:t>
            </a:r>
            <a:endParaRPr/>
          </a:p>
          <a:p>
            <a:pPr lvl="1">
              <a:buSzPct val="25000"/>
              <a:buFont typeface="StarSymbol"/>
              <a:buChar char=""/>
            </a:pPr>
            <a:r>
              <a:rPr lang="pt-BR" sz="3200">
                <a:solidFill>
                  <a:srgbClr val="004b97"/>
                </a:solidFill>
                <a:latin typeface="Calibri"/>
              </a:rPr>
              <a:t>Second Outline Level</a:t>
            </a:r>
            <a:endParaRPr/>
          </a:p>
          <a:p>
            <a:pPr lvl="2">
              <a:buSzPct val="25000"/>
              <a:buFont typeface="StarSymbol"/>
              <a:buChar char=""/>
            </a:pPr>
            <a:r>
              <a:rPr lang="pt-BR" sz="3200">
                <a:solidFill>
                  <a:srgbClr val="004b97"/>
                </a:solidFill>
                <a:latin typeface="Calibri"/>
              </a:rPr>
              <a:t>Third Outline Level</a:t>
            </a:r>
            <a:endParaRPr/>
          </a:p>
          <a:p>
            <a:pPr lvl="3">
              <a:buSzPct val="25000"/>
              <a:buFont typeface="StarSymbol"/>
              <a:buChar char=""/>
            </a:pPr>
            <a:r>
              <a:rPr lang="pt-BR" sz="3200">
                <a:solidFill>
                  <a:srgbClr val="004b97"/>
                </a:solidFill>
                <a:latin typeface="Calibri"/>
              </a:rPr>
              <a:t>Fourth Outline Level</a:t>
            </a:r>
            <a:endParaRPr/>
          </a:p>
          <a:p>
            <a:pPr lvl="4">
              <a:buSzPct val="25000"/>
              <a:buFont typeface="StarSymbol"/>
              <a:buChar char=""/>
            </a:pPr>
            <a:r>
              <a:rPr lang="pt-BR" sz="3200">
                <a:solidFill>
                  <a:srgbClr val="004b97"/>
                </a:solidFill>
                <a:latin typeface="Calibri"/>
              </a:rPr>
              <a:t>Fifth Outline Level</a:t>
            </a:r>
            <a:endParaRPr/>
          </a:p>
          <a:p>
            <a:pPr lvl="5">
              <a:buSzPct val="25000"/>
              <a:buFont typeface="StarSymbol"/>
              <a:buChar char=""/>
            </a:pPr>
            <a:r>
              <a:rPr lang="pt-BR" sz="3200">
                <a:solidFill>
                  <a:srgbClr val="004b97"/>
                </a:solidFill>
                <a:latin typeface="Calibri"/>
              </a:rPr>
              <a:t>Sixth Outline Level</a:t>
            </a:r>
            <a:endParaRPr/>
          </a:p>
          <a:p>
            <a:pPr>
              <a:lnSpc>
                <a:spcPct val="100000"/>
              </a:lnSpc>
              <a:buFont typeface="Arial"/>
              <a:buChar char="•"/>
            </a:pPr>
            <a:r>
              <a:rPr lang="pt-BR" sz="3200">
                <a:solidFill>
                  <a:srgbClr val="004b97"/>
                </a:solidFill>
                <a:latin typeface="Calibri"/>
              </a:rPr>
              <a:t>Seventh Outline LevelClique para editar o texto mestre</a:t>
            </a:r>
            <a:endParaRPr/>
          </a:p>
          <a:p>
            <a:pPr lvl="1">
              <a:lnSpc>
                <a:spcPct val="100000"/>
              </a:lnSpc>
              <a:buSzPct val="25000"/>
              <a:buFont typeface="StarSymbol"/>
              <a:buChar char=""/>
            </a:pPr>
            <a:r>
              <a:rPr lang="pt-BR" sz="2800">
                <a:solidFill>
                  <a:srgbClr val="004b97"/>
                </a:solidFill>
                <a:latin typeface="Calibri"/>
              </a:rPr>
              <a:t>Segundo nível</a:t>
            </a:r>
            <a:endParaRPr/>
          </a:p>
          <a:p>
            <a:pPr lvl="2">
              <a:lnSpc>
                <a:spcPct val="100000"/>
              </a:lnSpc>
              <a:buSzPct val="25000"/>
              <a:buFont typeface="StarSymbol"/>
              <a:buChar char=""/>
            </a:pPr>
            <a:r>
              <a:rPr lang="pt-BR" sz="2400">
                <a:solidFill>
                  <a:srgbClr val="004b97"/>
                </a:solidFill>
                <a:latin typeface="Calibri"/>
              </a:rPr>
              <a:t>Terceiro nível</a:t>
            </a:r>
            <a:endParaRPr/>
          </a:p>
          <a:p>
            <a:pPr lvl="3">
              <a:lnSpc>
                <a:spcPct val="100000"/>
              </a:lnSpc>
              <a:buSzPct val="25000"/>
              <a:buFont typeface="StarSymbol"/>
              <a:buChar char=""/>
            </a:pPr>
            <a:r>
              <a:rPr lang="pt-BR" sz="2000">
                <a:solidFill>
                  <a:srgbClr val="004b97"/>
                </a:solidFill>
                <a:latin typeface="Calibri"/>
              </a:rPr>
              <a:t>Quarto nível</a:t>
            </a:r>
            <a:endParaRPr/>
          </a:p>
          <a:p>
            <a:pPr lvl="4">
              <a:lnSpc>
                <a:spcPct val="100000"/>
              </a:lnSpc>
              <a:buSzPct val="25000"/>
              <a:buFont typeface="StarSymbol"/>
              <a:buChar char=""/>
            </a:pPr>
            <a:r>
              <a:rPr lang="pt-BR" sz="2000">
                <a:solidFill>
                  <a:srgbClr val="004b97"/>
                </a:solidFill>
                <a:latin typeface="Calibri"/>
              </a:rPr>
              <a:t>Quinto nível</a:t>
            </a:r>
            <a:endParaRPr/>
          </a:p>
        </p:txBody>
      </p:sp>
      <p:sp>
        <p:nvSpPr>
          <p:cNvPr id="42" name="PlaceHolder 3"/>
          <p:cNvSpPr>
            <a:spLocks noGrp="1"/>
          </p:cNvSpPr>
          <p:nvPr>
            <p:ph type="title"/>
          </p:nvPr>
        </p:nvSpPr>
        <p:spPr>
          <a:xfrm>
            <a:off x="457200" y="274680"/>
            <a:ext cx="8229240" cy="1142640"/>
          </a:xfrm>
          <a:prstGeom prst="rect">
            <a:avLst/>
          </a:prstGeom>
        </p:spPr>
        <p:txBody>
          <a:bodyPr anchor="ctr"/>
          <a:p>
            <a:pPr>
              <a:lnSpc>
                <a:spcPct val="100000"/>
              </a:lnSpc>
            </a:pPr>
            <a:r>
              <a:rPr b="1" lang="pt-BR" sz="4400">
                <a:solidFill>
                  <a:srgbClr val="004b97"/>
                </a:solidFill>
                <a:latin typeface="Calibri"/>
              </a:rPr>
              <a:t>Click to edit the title text formatClique para editar o título mestre</a:t>
            </a:r>
            <a:endParaRPr/>
          </a:p>
        </p:txBody>
      </p:sp>
      <p:sp>
        <p:nvSpPr>
          <p:cNvPr id="43" name="PlaceHolder 4"/>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3/15/14</a:t>
            </a:r>
            <a:endParaRPr/>
          </a:p>
        </p:txBody>
      </p:sp>
      <p:sp>
        <p:nvSpPr>
          <p:cNvPr id="44" name="PlaceHolder 5"/>
          <p:cNvSpPr>
            <a:spLocks noGrp="1"/>
          </p:cNvSpPr>
          <p:nvPr>
            <p:ph type="ftr"/>
          </p:nvPr>
        </p:nvSpPr>
        <p:spPr>
          <a:xfrm>
            <a:off x="3124080" y="6356520"/>
            <a:ext cx="2895120" cy="364680"/>
          </a:xfrm>
          <a:prstGeom prst="rect">
            <a:avLst/>
          </a:prstGeom>
        </p:spPr>
        <p:txBody>
          <a:bodyPr anchor="ctr"/>
          <a:p>
            <a:endParaRPr/>
          </a:p>
        </p:txBody>
      </p:sp>
      <p:sp>
        <p:nvSpPr>
          <p:cNvPr id="45" name="PlaceHolder 6"/>
          <p:cNvSpPr>
            <a:spLocks noGrp="1"/>
          </p:cNvSpPr>
          <p:nvPr>
            <p:ph type="sldNum"/>
          </p:nvPr>
        </p:nvSpPr>
        <p:spPr>
          <a:xfrm>
            <a:off x="6553080" y="6356520"/>
            <a:ext cx="2133360" cy="364680"/>
          </a:xfrm>
          <a:prstGeom prst="rect">
            <a:avLst/>
          </a:prstGeom>
        </p:spPr>
        <p:txBody>
          <a:bodyPr anchor="ctr"/>
          <a:p>
            <a:pPr algn="r">
              <a:lnSpc>
                <a:spcPct val="100000"/>
              </a:lnSpc>
            </a:pPr>
            <a:fld id="{36161C7D-45E1-4AB5-BA4E-1C8023D4BAF7}" type="slidenum">
              <a:rPr lang="en-US"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79"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80"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81"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82" name="PlaceHolder 5"/>
          <p:cNvSpPr>
            <a:spLocks noGrp="1"/>
          </p:cNvSpPr>
          <p:nvPr>
            <p:ph type="sldNum"/>
          </p:nvPr>
        </p:nvSpPr>
        <p:spPr>
          <a:xfrm>
            <a:off x="6555960" y="6247440"/>
            <a:ext cx="2130120" cy="473040"/>
          </a:xfrm>
          <a:prstGeom prst="rect">
            <a:avLst/>
          </a:prstGeom>
        </p:spPr>
        <p:txBody>
          <a:bodyPr bIns="0" lIns="0" rIns="0" tIns="0" wrap="none"/>
          <a:p>
            <a:pPr algn="r"/>
            <a:fld id="{EA4E6C75-ECD8-4DB9-AEFE-CC496C75A407}"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0" name="Picture 2"/>
          <p:cNvPicPr/>
          <p:nvPr/>
        </p:nvPicPr>
        <p:blipFill>
          <a:blip r:embed="rId1"/>
          <a:stretch>
            <a:fillRect/>
          </a:stretch>
        </p:blipFill>
        <p:spPr>
          <a:xfrm>
            <a:off x="5114880" y="1901520"/>
            <a:ext cx="3647880" cy="3952440"/>
          </a:xfrm>
          <a:prstGeom prst="rect">
            <a:avLst/>
          </a:prstGeom>
        </p:spPr>
      </p:pic>
      <p:sp>
        <p:nvSpPr>
          <p:cNvPr id="121" name="TextShape 1"/>
          <p:cNvSpPr txBox="1"/>
          <p:nvPr/>
        </p:nvSpPr>
        <p:spPr>
          <a:xfrm>
            <a:off x="759960" y="1962000"/>
            <a:ext cx="7772040" cy="1469520"/>
          </a:xfrm>
          <a:prstGeom prst="rect">
            <a:avLst/>
          </a:prstGeom>
        </p:spPr>
        <p:txBody>
          <a:bodyPr anchor="ctr"/>
          <a:p>
            <a:pPr>
              <a:lnSpc>
                <a:spcPct val="100000"/>
              </a:lnSpc>
            </a:pPr>
            <a:r>
              <a:rPr b="1" lang="en-US" sz="4400">
                <a:solidFill>
                  <a:srgbClr val="004b97"/>
                </a:solidFill>
                <a:latin typeface="Calibri"/>
              </a:rPr>
              <a:t>Treinamento JAVA</a:t>
            </a:r>
            <a:endParaRPr/>
          </a:p>
        </p:txBody>
      </p:sp>
      <p:sp>
        <p:nvSpPr>
          <p:cNvPr id="122" name="TextShape 2"/>
          <p:cNvSpPr txBox="1"/>
          <p:nvPr/>
        </p:nvSpPr>
        <p:spPr>
          <a:xfrm>
            <a:off x="757800" y="3044520"/>
            <a:ext cx="6400440" cy="1752120"/>
          </a:xfrm>
          <a:prstGeom prst="rect">
            <a:avLst/>
          </a:prstGeom>
        </p:spPr>
        <p:txBody>
          <a:bodyPr/>
          <a:p>
            <a:pPr>
              <a:lnSpc>
                <a:spcPct val="100000"/>
              </a:lnSpc>
            </a:pPr>
            <a:r>
              <a:rPr b="1" lang="en-US" sz="3200">
                <a:solidFill>
                  <a:srgbClr val="558ed5"/>
                </a:solidFill>
                <a:latin typeface="Calibri"/>
              </a:rPr>
              <a:t>Módulo 03 - Desenvolvendo e testando um programa em Java</a:t>
            </a:r>
            <a:endParaRPr/>
          </a:p>
        </p:txBody>
      </p:sp>
    </p:spTree>
  </p:cSld>
  <p:transition spd="slow">
    <p:push dir="d"/>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Declaração e Atribuição de Variáveis</a:t>
            </a:r>
            <a:endParaRPr/>
          </a:p>
        </p:txBody>
      </p:sp>
      <p:sp>
        <p:nvSpPr>
          <p:cNvPr id="142" name="CustomShape 2"/>
          <p:cNvSpPr/>
          <p:nvPr/>
        </p:nvSpPr>
        <p:spPr>
          <a:xfrm>
            <a:off x="1115640" y="1917000"/>
            <a:ext cx="6912360" cy="1488960"/>
          </a:xfrm>
          <a:prstGeom prst="rect">
            <a:avLst/>
          </a:prstGeom>
          <a:solidFill>
            <a:srgbClr val="dce6f2"/>
          </a:solidFill>
          <a:ln>
            <a:solidFill>
              <a:srgbClr val="4f81bd"/>
            </a:solidFill>
          </a:ln>
        </p:spPr>
        <p:txBody>
          <a:bodyPr bIns="45000" lIns="90000" rIns="90000" tIns="45000"/>
          <a:p>
            <a:pPr>
              <a:lnSpc>
                <a:spcPct val="115000"/>
              </a:lnSpc>
            </a:pPr>
            <a:r>
              <a:rPr b="1" lang="en-US" sz="1600">
                <a:solidFill>
                  <a:srgbClr val="7f0055"/>
                </a:solidFill>
                <a:latin typeface="Courier New"/>
                <a:ea typeface="Calibri"/>
              </a:rPr>
              <a:t>public</a:t>
            </a:r>
            <a:r>
              <a:rPr lang="en-US" sz="1600">
                <a:solidFill>
                  <a:srgbClr val="000000"/>
                </a:solidFill>
                <a:latin typeface="Courier New"/>
                <a:ea typeface="Calibri"/>
              </a:rPr>
              <a:t> </a:t>
            </a:r>
            <a:r>
              <a:rPr b="1" lang="en-US" sz="1600">
                <a:solidFill>
                  <a:srgbClr val="7f0055"/>
                </a:solidFill>
                <a:latin typeface="Courier New"/>
                <a:ea typeface="Calibri"/>
              </a:rPr>
              <a:t>int</a:t>
            </a:r>
            <a:r>
              <a:rPr lang="en-US" sz="1600">
                <a:solidFill>
                  <a:srgbClr val="000000"/>
                </a:solidFill>
                <a:latin typeface="Courier New"/>
                <a:ea typeface="Calibri"/>
              </a:rPr>
              <a:t> </a:t>
            </a:r>
            <a:r>
              <a:rPr lang="en-US" sz="1600">
                <a:solidFill>
                  <a:srgbClr val="0000c0"/>
                </a:solidFill>
                <a:latin typeface="Courier New"/>
                <a:ea typeface="Calibri"/>
              </a:rPr>
              <a:t>shirtID</a:t>
            </a:r>
            <a:r>
              <a:rPr lang="en-US" sz="1600">
                <a:solidFill>
                  <a:srgbClr val="000000"/>
                </a:solidFill>
                <a:latin typeface="Courier New"/>
                <a:ea typeface="Calibri"/>
              </a:rPr>
              <a:t> = 0;</a:t>
            </a:r>
            <a:endParaRPr/>
          </a:p>
          <a:p>
            <a:pPr>
              <a:lnSpc>
                <a:spcPct val="115000"/>
              </a:lnSpc>
            </a:pPr>
            <a:r>
              <a:rPr b="1" lang="en-US" sz="1600">
                <a:solidFill>
                  <a:srgbClr val="7f0055"/>
                </a:solidFill>
                <a:latin typeface="Courier New"/>
                <a:ea typeface="Calibri"/>
              </a:rPr>
              <a:t>public</a:t>
            </a:r>
            <a:r>
              <a:rPr lang="en-US" sz="1600">
                <a:solidFill>
                  <a:srgbClr val="000000"/>
                </a:solidFill>
                <a:latin typeface="Courier New"/>
                <a:ea typeface="Calibri"/>
              </a:rPr>
              <a:t> String </a:t>
            </a:r>
            <a:r>
              <a:rPr lang="en-US" sz="1600">
                <a:solidFill>
                  <a:srgbClr val="0000c0"/>
                </a:solidFill>
                <a:latin typeface="Courier New"/>
                <a:ea typeface="Calibri"/>
              </a:rPr>
              <a:t>description</a:t>
            </a:r>
            <a:r>
              <a:rPr lang="en-US" sz="1600">
                <a:solidFill>
                  <a:srgbClr val="000000"/>
                </a:solidFill>
                <a:latin typeface="Courier New"/>
                <a:ea typeface="Calibri"/>
              </a:rPr>
              <a:t> = </a:t>
            </a:r>
            <a:r>
              <a:rPr lang="en-US" sz="1600">
                <a:solidFill>
                  <a:srgbClr val="2a00ff"/>
                </a:solidFill>
                <a:latin typeface="Courier New"/>
                <a:ea typeface="Calibri"/>
              </a:rPr>
              <a:t>"-description required-"</a:t>
            </a:r>
            <a:r>
              <a:rPr lang="en-US" sz="1600">
                <a:solidFill>
                  <a:srgbClr val="000000"/>
                </a:solidFill>
                <a:latin typeface="Courier New"/>
                <a:ea typeface="Calibri"/>
              </a:rPr>
              <a:t>;</a:t>
            </a:r>
            <a:endParaRPr/>
          </a:p>
          <a:p>
            <a:pPr>
              <a:lnSpc>
                <a:spcPct val="115000"/>
              </a:lnSpc>
            </a:pPr>
            <a:r>
              <a:rPr b="1" lang="en-US" sz="1600">
                <a:solidFill>
                  <a:srgbClr val="7f0055"/>
                </a:solidFill>
                <a:latin typeface="Courier New"/>
                <a:ea typeface="Calibri"/>
              </a:rPr>
              <a:t>public</a:t>
            </a:r>
            <a:r>
              <a:rPr lang="en-US" sz="1600">
                <a:solidFill>
                  <a:srgbClr val="000000"/>
                </a:solidFill>
                <a:latin typeface="Courier New"/>
                <a:ea typeface="Calibri"/>
              </a:rPr>
              <a:t> </a:t>
            </a:r>
            <a:r>
              <a:rPr b="1" lang="en-US" sz="1600">
                <a:solidFill>
                  <a:srgbClr val="7f0055"/>
                </a:solidFill>
                <a:latin typeface="Courier New"/>
                <a:ea typeface="Calibri"/>
              </a:rPr>
              <a:t>char</a:t>
            </a:r>
            <a:r>
              <a:rPr lang="en-US" sz="1600">
                <a:solidFill>
                  <a:srgbClr val="000000"/>
                </a:solidFill>
                <a:latin typeface="Courier New"/>
                <a:ea typeface="Calibri"/>
              </a:rPr>
              <a:t> </a:t>
            </a:r>
            <a:r>
              <a:rPr lang="en-US" sz="1600">
                <a:solidFill>
                  <a:srgbClr val="0000c0"/>
                </a:solidFill>
                <a:latin typeface="Courier New"/>
                <a:ea typeface="Calibri"/>
              </a:rPr>
              <a:t>colorCode</a:t>
            </a:r>
            <a:r>
              <a:rPr lang="en-US" sz="1600">
                <a:solidFill>
                  <a:srgbClr val="000000"/>
                </a:solidFill>
                <a:latin typeface="Courier New"/>
                <a:ea typeface="Calibri"/>
              </a:rPr>
              <a:t> = </a:t>
            </a:r>
            <a:r>
              <a:rPr lang="en-US" sz="1600">
                <a:solidFill>
                  <a:srgbClr val="2a00ff"/>
                </a:solidFill>
                <a:latin typeface="Courier New"/>
                <a:ea typeface="Calibri"/>
              </a:rPr>
              <a:t>'U'</a:t>
            </a:r>
            <a:r>
              <a:rPr lang="en-US" sz="1600">
                <a:solidFill>
                  <a:srgbClr val="000000"/>
                </a:solidFill>
                <a:latin typeface="Courier New"/>
                <a:ea typeface="Calibri"/>
              </a:rPr>
              <a:t>;</a:t>
            </a:r>
            <a:endParaRPr/>
          </a:p>
          <a:p>
            <a:pPr>
              <a:lnSpc>
                <a:spcPct val="115000"/>
              </a:lnSpc>
            </a:pPr>
            <a:r>
              <a:rPr b="1" lang="en-US" sz="1600">
                <a:solidFill>
                  <a:srgbClr val="7f0055"/>
                </a:solidFill>
                <a:latin typeface="Courier New"/>
                <a:ea typeface="Calibri"/>
              </a:rPr>
              <a:t>public</a:t>
            </a:r>
            <a:r>
              <a:rPr lang="en-US" sz="1600">
                <a:solidFill>
                  <a:srgbClr val="000000"/>
                </a:solidFill>
                <a:latin typeface="Courier New"/>
                <a:ea typeface="Calibri"/>
              </a:rPr>
              <a:t> </a:t>
            </a:r>
            <a:r>
              <a:rPr b="1" lang="en-US" sz="1600">
                <a:solidFill>
                  <a:srgbClr val="7f0055"/>
                </a:solidFill>
                <a:latin typeface="Courier New"/>
                <a:ea typeface="Calibri"/>
              </a:rPr>
              <a:t>double</a:t>
            </a:r>
            <a:r>
              <a:rPr lang="en-US" sz="1600">
                <a:solidFill>
                  <a:srgbClr val="000000"/>
                </a:solidFill>
                <a:latin typeface="Courier New"/>
                <a:ea typeface="Calibri"/>
              </a:rPr>
              <a:t> </a:t>
            </a:r>
            <a:r>
              <a:rPr lang="en-US" sz="1600">
                <a:solidFill>
                  <a:srgbClr val="0000c0"/>
                </a:solidFill>
                <a:latin typeface="Courier New"/>
                <a:ea typeface="Calibri"/>
              </a:rPr>
              <a:t>price</a:t>
            </a:r>
            <a:r>
              <a:rPr lang="en-US" sz="1600">
                <a:solidFill>
                  <a:srgbClr val="000000"/>
                </a:solidFill>
                <a:latin typeface="Courier New"/>
                <a:ea typeface="Calibri"/>
              </a:rPr>
              <a:t> = 0.0;</a:t>
            </a:r>
            <a:endParaRPr/>
          </a:p>
          <a:p>
            <a:pPr>
              <a:lnSpc>
                <a:spcPct val="115000"/>
              </a:lnSpc>
            </a:pPr>
            <a:r>
              <a:rPr b="1" lang="en-US" sz="1600">
                <a:solidFill>
                  <a:srgbClr val="7f0055"/>
                </a:solidFill>
                <a:latin typeface="Courier New"/>
                <a:ea typeface="Calibri"/>
              </a:rPr>
              <a:t>public</a:t>
            </a:r>
            <a:r>
              <a:rPr lang="en-US" sz="1600">
                <a:solidFill>
                  <a:srgbClr val="000000"/>
                </a:solidFill>
                <a:latin typeface="Courier New"/>
                <a:ea typeface="Calibri"/>
              </a:rPr>
              <a:t> </a:t>
            </a:r>
            <a:r>
              <a:rPr b="1" lang="en-US" sz="1600">
                <a:solidFill>
                  <a:srgbClr val="7f0055"/>
                </a:solidFill>
                <a:latin typeface="Courier New"/>
                <a:ea typeface="Calibri"/>
              </a:rPr>
              <a:t>int</a:t>
            </a:r>
            <a:r>
              <a:rPr lang="en-US" sz="1600">
                <a:solidFill>
                  <a:srgbClr val="000000"/>
                </a:solidFill>
                <a:latin typeface="Courier New"/>
                <a:ea typeface="Calibri"/>
              </a:rPr>
              <a:t> </a:t>
            </a:r>
            <a:r>
              <a:rPr lang="en-US" sz="1600">
                <a:solidFill>
                  <a:srgbClr val="0000c0"/>
                </a:solidFill>
                <a:latin typeface="Courier New"/>
                <a:ea typeface="Calibri"/>
              </a:rPr>
              <a:t>quantityInStock</a:t>
            </a:r>
            <a:r>
              <a:rPr lang="en-US" sz="1600">
                <a:solidFill>
                  <a:srgbClr val="000000"/>
                </a:solidFill>
                <a:latin typeface="Courier New"/>
                <a:ea typeface="Calibri"/>
              </a:rPr>
              <a:t> = 0;</a:t>
            </a:r>
            <a:endParaRPr/>
          </a:p>
        </p:txBody>
      </p:sp>
    </p:spTree>
  </p:cSld>
  <p:transition spd="slow">
    <p:push dir="d"/>
  </p:transition>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Single-line:</a:t>
            </a:r>
            <a:endParaRPr/>
          </a:p>
          <a:p>
            <a:pPr>
              <a:lnSpc>
                <a:spcPct val="100000"/>
              </a:lnSpc>
            </a:pPr>
            <a:endParaRPr/>
          </a:p>
          <a:p>
            <a:pPr>
              <a:lnSpc>
                <a:spcPct val="100000"/>
              </a:lnSpc>
            </a:pPr>
            <a:endParaRPr/>
          </a:p>
          <a:p>
            <a:pPr>
              <a:lnSpc>
                <a:spcPct val="100000"/>
              </a:lnSpc>
              <a:buFont typeface="Arial"/>
              <a:buChar char="•"/>
            </a:pPr>
            <a:r>
              <a:rPr lang="en-US" sz="3200">
                <a:solidFill>
                  <a:srgbClr val="004b97"/>
                </a:solidFill>
                <a:latin typeface="Calibri"/>
              </a:rPr>
              <a:t>Multi-line:</a:t>
            </a:r>
            <a:endParaRPr/>
          </a:p>
        </p:txBody>
      </p:sp>
      <p:sp>
        <p:nvSpPr>
          <p:cNvPr id="144"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Comentários</a:t>
            </a:r>
            <a:endParaRPr/>
          </a:p>
        </p:txBody>
      </p:sp>
      <p:sp>
        <p:nvSpPr>
          <p:cNvPr id="145" name="CustomShape 3"/>
          <p:cNvSpPr/>
          <p:nvPr/>
        </p:nvSpPr>
        <p:spPr>
          <a:xfrm>
            <a:off x="539640" y="2205000"/>
            <a:ext cx="7344360" cy="893160"/>
          </a:xfrm>
          <a:prstGeom prst="rect">
            <a:avLst/>
          </a:prstGeom>
          <a:solidFill>
            <a:srgbClr val="dce6f2"/>
          </a:solidFill>
          <a:ln>
            <a:solidFill>
              <a:srgbClr val="4f81bd"/>
            </a:solidFill>
          </a:ln>
        </p:spPr>
        <p:txBody>
          <a:bodyPr bIns="45000" lIns="90000" rIns="90000" tIns="45000"/>
          <a:p>
            <a:pPr>
              <a:lnSpc>
                <a:spcPct val="115000"/>
              </a:lnSpc>
            </a:pPr>
            <a:r>
              <a:rPr b="1" lang="en-US" sz="1600">
                <a:solidFill>
                  <a:srgbClr val="7f0055"/>
                </a:solidFill>
                <a:latin typeface="Courier New"/>
                <a:ea typeface="Calibri"/>
              </a:rPr>
              <a:t>public</a:t>
            </a:r>
            <a:r>
              <a:rPr lang="en-US" sz="1600">
                <a:solidFill>
                  <a:srgbClr val="000000"/>
                </a:solidFill>
                <a:latin typeface="Courier New"/>
                <a:ea typeface="Calibri"/>
              </a:rPr>
              <a:t> </a:t>
            </a:r>
            <a:r>
              <a:rPr b="1" lang="en-US" sz="1600">
                <a:solidFill>
                  <a:srgbClr val="7f0055"/>
                </a:solidFill>
                <a:latin typeface="Courier New"/>
                <a:ea typeface="Calibri"/>
              </a:rPr>
              <a:t>int</a:t>
            </a:r>
            <a:r>
              <a:rPr lang="en-US" sz="1600">
                <a:solidFill>
                  <a:srgbClr val="000000"/>
                </a:solidFill>
                <a:latin typeface="Courier New"/>
                <a:ea typeface="Calibri"/>
              </a:rPr>
              <a:t> </a:t>
            </a:r>
            <a:r>
              <a:rPr lang="en-US" sz="1600">
                <a:solidFill>
                  <a:srgbClr val="0000c0"/>
                </a:solidFill>
                <a:latin typeface="Courier New"/>
                <a:ea typeface="Calibri"/>
              </a:rPr>
              <a:t>shirtID</a:t>
            </a:r>
            <a:r>
              <a:rPr lang="en-US" sz="1600">
                <a:solidFill>
                  <a:srgbClr val="000000"/>
                </a:solidFill>
                <a:latin typeface="Courier New"/>
                <a:ea typeface="Calibri"/>
              </a:rPr>
              <a:t> = 0; </a:t>
            </a:r>
            <a:r>
              <a:rPr lang="en-US" sz="1600">
                <a:solidFill>
                  <a:srgbClr val="3f7f5f"/>
                </a:solidFill>
                <a:latin typeface="Courier New"/>
                <a:ea typeface="Calibri"/>
              </a:rPr>
              <a:t>// Default ID for the shirt</a:t>
            </a:r>
            <a:endParaRPr/>
          </a:p>
          <a:p>
            <a:pPr>
              <a:lnSpc>
                <a:spcPct val="115000"/>
              </a:lnSpc>
            </a:pPr>
            <a:r>
              <a:rPr b="1" lang="en-US" sz="1600">
                <a:solidFill>
                  <a:srgbClr val="7f0055"/>
                </a:solidFill>
                <a:latin typeface="Courier New"/>
                <a:ea typeface="Calibri"/>
              </a:rPr>
              <a:t>public</a:t>
            </a:r>
            <a:r>
              <a:rPr lang="en-US" sz="1600">
                <a:solidFill>
                  <a:srgbClr val="000000"/>
                </a:solidFill>
                <a:latin typeface="Courier New"/>
                <a:ea typeface="Calibri"/>
              </a:rPr>
              <a:t> </a:t>
            </a:r>
            <a:r>
              <a:rPr b="1" lang="en-US" sz="1600">
                <a:solidFill>
                  <a:srgbClr val="7f0055"/>
                </a:solidFill>
                <a:latin typeface="Courier New"/>
                <a:ea typeface="Calibri"/>
              </a:rPr>
              <a:t>double</a:t>
            </a:r>
            <a:r>
              <a:rPr lang="en-US" sz="1600">
                <a:solidFill>
                  <a:srgbClr val="000000"/>
                </a:solidFill>
                <a:latin typeface="Courier New"/>
                <a:ea typeface="Calibri"/>
              </a:rPr>
              <a:t> </a:t>
            </a:r>
            <a:r>
              <a:rPr lang="en-US" sz="1600">
                <a:solidFill>
                  <a:srgbClr val="0000c0"/>
                </a:solidFill>
                <a:latin typeface="Courier New"/>
                <a:ea typeface="Calibri"/>
              </a:rPr>
              <a:t>price</a:t>
            </a:r>
            <a:r>
              <a:rPr lang="en-US" sz="1600">
                <a:solidFill>
                  <a:srgbClr val="000000"/>
                </a:solidFill>
                <a:latin typeface="Courier New"/>
                <a:ea typeface="Calibri"/>
              </a:rPr>
              <a:t> = 0.0; </a:t>
            </a:r>
            <a:r>
              <a:rPr lang="en-US" sz="1600">
                <a:solidFill>
                  <a:srgbClr val="3f7f5f"/>
                </a:solidFill>
                <a:latin typeface="Courier New"/>
                <a:ea typeface="Calibri"/>
              </a:rPr>
              <a:t>// Default price for all shirts</a:t>
            </a:r>
            <a:endParaRPr/>
          </a:p>
          <a:p>
            <a:pPr>
              <a:lnSpc>
                <a:spcPct val="100000"/>
              </a:lnSpc>
            </a:pPr>
            <a:r>
              <a:rPr lang="en-US" sz="1600">
                <a:solidFill>
                  <a:srgbClr val="3f7f5f"/>
                </a:solidFill>
                <a:latin typeface="Courier New"/>
                <a:ea typeface="Calibri"/>
              </a:rPr>
              <a:t>// The color codes are R=Red, B=Blue, G=Green</a:t>
            </a:r>
            <a:endParaRPr/>
          </a:p>
        </p:txBody>
      </p:sp>
      <p:sp>
        <p:nvSpPr>
          <p:cNvPr id="146" name="CustomShape 4"/>
          <p:cNvSpPr/>
          <p:nvPr/>
        </p:nvSpPr>
        <p:spPr>
          <a:xfrm>
            <a:off x="539640" y="4071240"/>
            <a:ext cx="7344360" cy="929520"/>
          </a:xfrm>
          <a:prstGeom prst="rect">
            <a:avLst/>
          </a:prstGeom>
          <a:solidFill>
            <a:srgbClr val="dce6f2"/>
          </a:solidFill>
          <a:ln>
            <a:solidFill>
              <a:srgbClr val="4f81bd"/>
            </a:solidFill>
          </a:ln>
        </p:spPr>
        <p:txBody>
          <a:bodyPr bIns="45000" lIns="90000" rIns="90000" tIns="45000"/>
          <a:p>
            <a:pPr>
              <a:lnSpc>
                <a:spcPct val="115000"/>
              </a:lnSpc>
            </a:pPr>
            <a:r>
              <a:rPr lang="en-US" sz="1600">
                <a:solidFill>
                  <a:srgbClr val="3f5fbf"/>
                </a:solidFill>
                <a:latin typeface="Courier New"/>
                <a:ea typeface="Calibri"/>
              </a:rPr>
              <a:t>/*******************************************</a:t>
            </a:r>
            <a:endParaRPr/>
          </a:p>
          <a:p>
            <a:pPr>
              <a:lnSpc>
                <a:spcPct val="115000"/>
              </a:lnSpc>
            </a:pPr>
            <a:r>
              <a:rPr lang="en-US" sz="1600">
                <a:solidFill>
                  <a:srgbClr val="3f5fbf"/>
                </a:solidFill>
                <a:latin typeface="Courier New"/>
                <a:ea typeface="Calibri"/>
              </a:rPr>
              <a:t> </a:t>
            </a:r>
            <a:r>
              <a:rPr lang="en-US" sz="1600">
                <a:solidFill>
                  <a:srgbClr val="3f5fbf"/>
                </a:solidFill>
                <a:latin typeface="Courier New"/>
                <a:ea typeface="Calibri"/>
              </a:rPr>
              <a:t>*  Attribute Variable Declaration Section *</a:t>
            </a:r>
            <a:endParaRPr/>
          </a:p>
          <a:p>
            <a:pPr>
              <a:lnSpc>
                <a:spcPct val="115000"/>
              </a:lnSpc>
            </a:pPr>
            <a:r>
              <a:rPr lang="en-US" sz="1600">
                <a:solidFill>
                  <a:srgbClr val="3f5fbf"/>
                </a:solidFill>
                <a:latin typeface="Courier New"/>
                <a:ea typeface="Calibri"/>
              </a:rPr>
              <a:t> </a:t>
            </a:r>
            <a:r>
              <a:rPr lang="en-US" sz="1600">
                <a:solidFill>
                  <a:srgbClr val="3f5fbf"/>
                </a:solidFill>
                <a:latin typeface="Courier New"/>
                <a:ea typeface="Calibri"/>
              </a:rPr>
              <a:t>*******************************************/</a:t>
            </a:r>
            <a:endParaRPr/>
          </a:p>
        </p:txBody>
      </p:sp>
    </p:spTree>
  </p:cSld>
  <p:transition spd="slow">
    <p:push dir="d"/>
  </p:transition>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Sintax</a:t>
            </a:r>
            <a:endParaRPr/>
          </a:p>
          <a:p>
            <a:pPr>
              <a:lnSpc>
                <a:spcPct val="100000"/>
              </a:lnSpc>
            </a:pPr>
            <a:r>
              <a:rPr lang="en-US" sz="2000">
                <a:solidFill>
                  <a:srgbClr val="004b97"/>
                </a:solidFill>
                <a:latin typeface="Consolas"/>
              </a:rPr>
              <a:t>[modifiers] return_type method_identifier ([arguments]){</a:t>
            </a:r>
            <a:endParaRPr/>
          </a:p>
          <a:p>
            <a:pPr>
              <a:lnSpc>
                <a:spcPct val="100000"/>
              </a:lnSpc>
            </a:pPr>
            <a:r>
              <a:rPr lang="en-US" sz="2000">
                <a:solidFill>
                  <a:srgbClr val="004b97"/>
                </a:solidFill>
                <a:latin typeface="Consolas"/>
              </a:rPr>
              <a:t>method_code_block</a:t>
            </a:r>
            <a:endParaRPr/>
          </a:p>
          <a:p>
            <a:pPr>
              <a:lnSpc>
                <a:spcPct val="100000"/>
              </a:lnSpc>
            </a:pPr>
            <a:r>
              <a:rPr lang="en-US" sz="2000">
                <a:solidFill>
                  <a:srgbClr val="004b97"/>
                </a:solidFill>
                <a:latin typeface="Consolas"/>
              </a:rPr>
              <a:t>}</a:t>
            </a:r>
            <a:endParaRPr/>
          </a:p>
          <a:p>
            <a:pPr>
              <a:lnSpc>
                <a:spcPct val="100000"/>
              </a:lnSpc>
              <a:buFont typeface="Arial"/>
              <a:buChar char="•"/>
            </a:pPr>
            <a:r>
              <a:rPr lang="en-US" sz="3200">
                <a:solidFill>
                  <a:srgbClr val="004b97"/>
                </a:solidFill>
                <a:latin typeface="Calibri"/>
              </a:rPr>
              <a:t>Exemplo</a:t>
            </a:r>
            <a:endParaRPr/>
          </a:p>
        </p:txBody>
      </p:sp>
      <p:sp>
        <p:nvSpPr>
          <p:cNvPr id="148"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Métodos</a:t>
            </a:r>
            <a:endParaRPr/>
          </a:p>
        </p:txBody>
      </p:sp>
      <p:sp>
        <p:nvSpPr>
          <p:cNvPr id="149" name="CustomShape 3"/>
          <p:cNvSpPr/>
          <p:nvPr/>
        </p:nvSpPr>
        <p:spPr>
          <a:xfrm>
            <a:off x="545040" y="3861000"/>
            <a:ext cx="8058960" cy="2012040"/>
          </a:xfrm>
          <a:prstGeom prst="rect">
            <a:avLst/>
          </a:prstGeom>
          <a:solidFill>
            <a:srgbClr val="dce6f2"/>
          </a:solidFill>
          <a:ln>
            <a:solidFill>
              <a:srgbClr val="4f81bd"/>
            </a:solidFill>
          </a:ln>
        </p:spPr>
        <p:txBody>
          <a:bodyPr bIns="45000" lIns="90000" rIns="90000" tIns="45000"/>
          <a:p>
            <a:pPr>
              <a:lnSpc>
                <a:spcPct val="115000"/>
              </a:lnSpc>
            </a:pPr>
            <a:r>
              <a:rPr b="1" lang="en-US" sz="1600">
                <a:solidFill>
                  <a:srgbClr val="7f0055"/>
                </a:solidFill>
                <a:latin typeface="Consolas"/>
                <a:ea typeface="Calibri"/>
              </a:rPr>
              <a:t>public</a:t>
            </a:r>
            <a:r>
              <a:rPr lang="en-US" sz="1600">
                <a:solidFill>
                  <a:srgbClr val="000000"/>
                </a:solidFill>
                <a:latin typeface="Consolas"/>
                <a:ea typeface="Calibri"/>
              </a:rPr>
              <a:t> </a:t>
            </a:r>
            <a:r>
              <a:rPr b="1" lang="en-US" sz="1600">
                <a:solidFill>
                  <a:srgbClr val="7f0055"/>
                </a:solidFill>
                <a:latin typeface="Consolas"/>
                <a:ea typeface="Calibri"/>
              </a:rPr>
              <a:t>void</a:t>
            </a:r>
            <a:r>
              <a:rPr lang="en-US" sz="1600">
                <a:solidFill>
                  <a:srgbClr val="000000"/>
                </a:solidFill>
                <a:latin typeface="Consolas"/>
                <a:ea typeface="Calibri"/>
              </a:rPr>
              <a:t> displayShirtInformation() {</a:t>
            </a:r>
            <a:endParaRPr/>
          </a:p>
          <a:p>
            <a:pPr>
              <a:lnSpc>
                <a:spcPct val="115000"/>
              </a:lnSpc>
            </a:pPr>
            <a:r>
              <a:rPr lang="en-US" sz="1600">
                <a:solidFill>
                  <a:srgbClr val="000000"/>
                </a:solidFill>
                <a:latin typeface="Consolas"/>
                <a:ea typeface="Calibri"/>
              </a:rPr>
              <a:t>	</a:t>
            </a:r>
            <a:r>
              <a:rPr lang="en-US" sz="1600">
                <a:solidFill>
                  <a:srgbClr val="000000"/>
                </a:solidFill>
                <a:latin typeface="Consolas"/>
                <a:ea typeface="Calibri"/>
              </a:rPr>
              <a:t>System.</a:t>
            </a:r>
            <a:r>
              <a:rPr i="1" lang="en-US" sz="1600">
                <a:solidFill>
                  <a:srgbClr val="0000c0"/>
                </a:solidFill>
                <a:latin typeface="Consolas"/>
                <a:ea typeface="Calibri"/>
              </a:rPr>
              <a:t>out</a:t>
            </a:r>
            <a:r>
              <a:rPr lang="en-US" sz="1600">
                <a:solidFill>
                  <a:srgbClr val="000000"/>
                </a:solidFill>
                <a:latin typeface="Consolas"/>
                <a:ea typeface="Calibri"/>
              </a:rPr>
              <a:t>.println(</a:t>
            </a:r>
            <a:r>
              <a:rPr lang="en-US" sz="1600">
                <a:solidFill>
                  <a:srgbClr val="2a00ff"/>
                </a:solidFill>
                <a:latin typeface="Consolas"/>
                <a:ea typeface="Calibri"/>
              </a:rPr>
              <a:t>"Shirt ID: "</a:t>
            </a:r>
            <a:r>
              <a:rPr lang="en-US" sz="1600">
                <a:solidFill>
                  <a:srgbClr val="000000"/>
                </a:solidFill>
                <a:latin typeface="Consolas"/>
                <a:ea typeface="Calibri"/>
              </a:rPr>
              <a:t> + shirtID);</a:t>
            </a:r>
            <a:endParaRPr/>
          </a:p>
          <a:p>
            <a:pPr>
              <a:lnSpc>
                <a:spcPct val="115000"/>
              </a:lnSpc>
            </a:pPr>
            <a:r>
              <a:rPr lang="en-US" sz="1600">
                <a:solidFill>
                  <a:srgbClr val="000000"/>
                </a:solidFill>
                <a:latin typeface="Consolas"/>
                <a:ea typeface="Calibri"/>
              </a:rPr>
              <a:t>	</a:t>
            </a:r>
            <a:r>
              <a:rPr lang="en-US" sz="1600">
                <a:solidFill>
                  <a:srgbClr val="000000"/>
                </a:solidFill>
                <a:latin typeface="Consolas"/>
                <a:ea typeface="Calibri"/>
              </a:rPr>
              <a:t>System.</a:t>
            </a:r>
            <a:r>
              <a:rPr i="1" lang="en-US" sz="1600">
                <a:solidFill>
                  <a:srgbClr val="0000c0"/>
                </a:solidFill>
                <a:latin typeface="Consolas"/>
                <a:ea typeface="Calibri"/>
              </a:rPr>
              <a:t>out</a:t>
            </a:r>
            <a:r>
              <a:rPr lang="en-US" sz="1600">
                <a:solidFill>
                  <a:srgbClr val="000000"/>
                </a:solidFill>
                <a:latin typeface="Consolas"/>
                <a:ea typeface="Calibri"/>
              </a:rPr>
              <a:t>.println(</a:t>
            </a:r>
            <a:r>
              <a:rPr lang="en-US" sz="1600">
                <a:solidFill>
                  <a:srgbClr val="2a00ff"/>
                </a:solidFill>
                <a:latin typeface="Consolas"/>
                <a:ea typeface="Calibri"/>
              </a:rPr>
              <a:t>"Shirt description:"</a:t>
            </a:r>
            <a:r>
              <a:rPr lang="en-US" sz="1600">
                <a:solidFill>
                  <a:srgbClr val="000000"/>
                </a:solidFill>
                <a:latin typeface="Consolas"/>
                <a:ea typeface="Calibri"/>
              </a:rPr>
              <a:t> + description);</a:t>
            </a:r>
            <a:endParaRPr/>
          </a:p>
          <a:p>
            <a:pPr>
              <a:lnSpc>
                <a:spcPct val="115000"/>
              </a:lnSpc>
            </a:pPr>
            <a:r>
              <a:rPr lang="en-US" sz="1600">
                <a:solidFill>
                  <a:srgbClr val="000000"/>
                </a:solidFill>
                <a:latin typeface="Consolas"/>
                <a:ea typeface="Calibri"/>
              </a:rPr>
              <a:t>	</a:t>
            </a:r>
            <a:r>
              <a:rPr lang="en-US" sz="1600">
                <a:solidFill>
                  <a:srgbClr val="000000"/>
                </a:solidFill>
                <a:latin typeface="Consolas"/>
                <a:ea typeface="Calibri"/>
              </a:rPr>
              <a:t>System.</a:t>
            </a:r>
            <a:r>
              <a:rPr i="1" lang="en-US" sz="1600">
                <a:solidFill>
                  <a:srgbClr val="0000c0"/>
                </a:solidFill>
                <a:latin typeface="Consolas"/>
                <a:ea typeface="Calibri"/>
              </a:rPr>
              <a:t>out</a:t>
            </a:r>
            <a:r>
              <a:rPr lang="en-US" sz="1600">
                <a:solidFill>
                  <a:srgbClr val="000000"/>
                </a:solidFill>
                <a:latin typeface="Consolas"/>
                <a:ea typeface="Calibri"/>
              </a:rPr>
              <a:t>.println(</a:t>
            </a:r>
            <a:r>
              <a:rPr lang="en-US" sz="1600">
                <a:solidFill>
                  <a:srgbClr val="2a00ff"/>
                </a:solidFill>
                <a:latin typeface="Consolas"/>
                <a:ea typeface="Calibri"/>
              </a:rPr>
              <a:t>"Color Code: "</a:t>
            </a:r>
            <a:r>
              <a:rPr lang="en-US" sz="1600">
                <a:solidFill>
                  <a:srgbClr val="000000"/>
                </a:solidFill>
                <a:latin typeface="Consolas"/>
                <a:ea typeface="Calibri"/>
              </a:rPr>
              <a:t> + colorCode);</a:t>
            </a:r>
            <a:endParaRPr/>
          </a:p>
          <a:p>
            <a:pPr>
              <a:lnSpc>
                <a:spcPct val="115000"/>
              </a:lnSpc>
            </a:pPr>
            <a:r>
              <a:rPr lang="en-US" sz="1600">
                <a:solidFill>
                  <a:srgbClr val="000000"/>
                </a:solidFill>
                <a:latin typeface="Consolas"/>
                <a:ea typeface="Calibri"/>
              </a:rPr>
              <a:t>	</a:t>
            </a:r>
            <a:r>
              <a:rPr lang="en-US" sz="1600">
                <a:solidFill>
                  <a:srgbClr val="000000"/>
                </a:solidFill>
                <a:latin typeface="Consolas"/>
                <a:ea typeface="Calibri"/>
              </a:rPr>
              <a:t>System.</a:t>
            </a:r>
            <a:r>
              <a:rPr i="1" lang="en-US" sz="1600">
                <a:solidFill>
                  <a:srgbClr val="0000c0"/>
                </a:solidFill>
                <a:latin typeface="Consolas"/>
                <a:ea typeface="Calibri"/>
              </a:rPr>
              <a:t>out</a:t>
            </a:r>
            <a:r>
              <a:rPr lang="en-US" sz="1600">
                <a:solidFill>
                  <a:srgbClr val="000000"/>
                </a:solidFill>
                <a:latin typeface="Consolas"/>
                <a:ea typeface="Calibri"/>
              </a:rPr>
              <a:t>.println(</a:t>
            </a:r>
            <a:r>
              <a:rPr lang="en-US" sz="1600">
                <a:solidFill>
                  <a:srgbClr val="2a00ff"/>
                </a:solidFill>
                <a:latin typeface="Consolas"/>
                <a:ea typeface="Calibri"/>
              </a:rPr>
              <a:t>"Shirt price: "</a:t>
            </a:r>
            <a:r>
              <a:rPr lang="en-US" sz="1600">
                <a:solidFill>
                  <a:srgbClr val="000000"/>
                </a:solidFill>
                <a:latin typeface="Consolas"/>
                <a:ea typeface="Calibri"/>
              </a:rPr>
              <a:t> + price);</a:t>
            </a:r>
            <a:endParaRPr/>
          </a:p>
          <a:p>
            <a:pPr>
              <a:lnSpc>
                <a:spcPct val="115000"/>
              </a:lnSpc>
            </a:pPr>
            <a:r>
              <a:rPr lang="en-US" sz="1600">
                <a:solidFill>
                  <a:srgbClr val="000000"/>
                </a:solidFill>
                <a:latin typeface="Consolas"/>
                <a:ea typeface="Calibri"/>
              </a:rPr>
              <a:t>	</a:t>
            </a:r>
            <a:r>
              <a:rPr lang="en-US" sz="1600">
                <a:solidFill>
                  <a:srgbClr val="000000"/>
                </a:solidFill>
                <a:latin typeface="Consolas"/>
                <a:ea typeface="Calibri"/>
              </a:rPr>
              <a:t>System.</a:t>
            </a:r>
            <a:r>
              <a:rPr i="1" lang="en-US" sz="1600">
                <a:solidFill>
                  <a:srgbClr val="0000c0"/>
                </a:solidFill>
                <a:latin typeface="Consolas"/>
                <a:ea typeface="Calibri"/>
              </a:rPr>
              <a:t>out</a:t>
            </a:r>
            <a:r>
              <a:rPr lang="en-US" sz="1600">
                <a:solidFill>
                  <a:srgbClr val="000000"/>
                </a:solidFill>
                <a:latin typeface="Consolas"/>
                <a:ea typeface="Calibri"/>
              </a:rPr>
              <a:t>.println(</a:t>
            </a:r>
            <a:r>
              <a:rPr lang="en-US" sz="1600">
                <a:solidFill>
                  <a:srgbClr val="2a00ff"/>
                </a:solidFill>
                <a:latin typeface="Consolas"/>
                <a:ea typeface="Calibri"/>
              </a:rPr>
              <a:t>"Quantity in stock: "</a:t>
            </a:r>
            <a:r>
              <a:rPr lang="en-US" sz="1600">
                <a:solidFill>
                  <a:srgbClr val="000000"/>
                </a:solidFill>
                <a:latin typeface="Consolas"/>
                <a:ea typeface="Calibri"/>
              </a:rPr>
              <a:t> + quantityInStock);</a:t>
            </a:r>
            <a:endParaRPr/>
          </a:p>
          <a:p>
            <a:pPr>
              <a:lnSpc>
                <a:spcPct val="100000"/>
              </a:lnSpc>
            </a:pPr>
            <a:r>
              <a:rPr lang="en-US" sz="1600">
                <a:solidFill>
                  <a:srgbClr val="000000"/>
                </a:solidFill>
                <a:latin typeface="Consolas"/>
                <a:ea typeface="Calibri"/>
              </a:rPr>
              <a:t>} </a:t>
            </a:r>
            <a:r>
              <a:rPr lang="en-US" sz="1600">
                <a:solidFill>
                  <a:srgbClr val="3f7f5f"/>
                </a:solidFill>
                <a:latin typeface="Consolas"/>
                <a:ea typeface="Calibri"/>
              </a:rPr>
              <a:t>// end of display method</a:t>
            </a:r>
            <a:endParaRPr/>
          </a:p>
        </p:txBody>
      </p:sp>
    </p:spTree>
  </p:cSld>
  <p:transition spd="slow">
    <p:push dir="d"/>
  </p:transition>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457200" y="1600200"/>
            <a:ext cx="8229240" cy="4525560"/>
          </a:xfrm>
          <a:prstGeom prst="rect">
            <a:avLst/>
          </a:prstGeom>
        </p:spPr>
        <p:txBody>
          <a:bodyPr/>
          <a:p>
            <a:endParaRPr/>
          </a:p>
        </p:txBody>
      </p:sp>
      <p:sp>
        <p:nvSpPr>
          <p:cNvPr id="151"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Usando Classes</a:t>
            </a:r>
            <a:endParaRPr/>
          </a:p>
        </p:txBody>
      </p:sp>
      <p:sp>
        <p:nvSpPr>
          <p:cNvPr id="152" name="CustomShape 3"/>
          <p:cNvSpPr/>
          <p:nvPr/>
        </p:nvSpPr>
        <p:spPr>
          <a:xfrm>
            <a:off x="827640" y="1930680"/>
            <a:ext cx="7344360" cy="2048400"/>
          </a:xfrm>
          <a:prstGeom prst="rect">
            <a:avLst/>
          </a:prstGeom>
          <a:solidFill>
            <a:srgbClr val="dce6f2"/>
          </a:solidFill>
          <a:ln>
            <a:solidFill>
              <a:srgbClr val="4f81bd"/>
            </a:solidFill>
          </a:ln>
        </p:spPr>
        <p:txBody>
          <a:bodyPr bIns="45000" lIns="90000" rIns="90000" tIns="45000"/>
          <a:p>
            <a:pPr>
              <a:lnSpc>
                <a:spcPct val="115000"/>
              </a:lnSpc>
            </a:pPr>
            <a:r>
              <a:rPr b="1" lang="en-US" sz="1600">
                <a:solidFill>
                  <a:srgbClr val="7f0055"/>
                </a:solidFill>
                <a:latin typeface="Courier New"/>
                <a:ea typeface="Calibri"/>
              </a:rPr>
              <a:t>public</a:t>
            </a:r>
            <a:r>
              <a:rPr lang="en-US" sz="1600">
                <a:solidFill>
                  <a:srgbClr val="000000"/>
                </a:solidFill>
                <a:latin typeface="Courier New"/>
                <a:ea typeface="Calibri"/>
              </a:rPr>
              <a:t> </a:t>
            </a:r>
            <a:r>
              <a:rPr b="1" lang="en-US" sz="1600">
                <a:solidFill>
                  <a:srgbClr val="7f0055"/>
                </a:solidFill>
                <a:latin typeface="Courier New"/>
                <a:ea typeface="Calibri"/>
              </a:rPr>
              <a:t>class</a:t>
            </a:r>
            <a:r>
              <a:rPr lang="en-US" sz="1600">
                <a:solidFill>
                  <a:srgbClr val="000000"/>
                </a:solidFill>
                <a:latin typeface="Courier New"/>
                <a:ea typeface="Calibri"/>
              </a:rPr>
              <a:t> ShirtTest {</a:t>
            </a:r>
            <a:endParaRPr/>
          </a:p>
          <a:p>
            <a:pPr>
              <a:lnSpc>
                <a:spcPct val="115000"/>
              </a:lnSpc>
            </a:pPr>
            <a:r>
              <a:rPr lang="en-US" sz="1600">
                <a:solidFill>
                  <a:srgbClr val="000000"/>
                </a:solidFill>
                <a:latin typeface="Courier New"/>
                <a:ea typeface="Calibri"/>
              </a:rPr>
              <a:t>	</a:t>
            </a:r>
            <a:r>
              <a:rPr b="1" lang="en-US" sz="1600">
                <a:solidFill>
                  <a:srgbClr val="7f0055"/>
                </a:solidFill>
                <a:latin typeface="Courier New"/>
                <a:ea typeface="Calibri"/>
              </a:rPr>
              <a:t>public</a:t>
            </a:r>
            <a:r>
              <a:rPr lang="en-US" sz="1600">
                <a:solidFill>
                  <a:srgbClr val="000000"/>
                </a:solidFill>
                <a:latin typeface="Courier New"/>
                <a:ea typeface="Calibri"/>
              </a:rPr>
              <a:t> </a:t>
            </a:r>
            <a:r>
              <a:rPr b="1" lang="en-US" sz="1600">
                <a:solidFill>
                  <a:srgbClr val="7f0055"/>
                </a:solidFill>
                <a:latin typeface="Courier New"/>
                <a:ea typeface="Calibri"/>
              </a:rPr>
              <a:t>static</a:t>
            </a:r>
            <a:r>
              <a:rPr lang="en-US" sz="1600">
                <a:solidFill>
                  <a:srgbClr val="000000"/>
                </a:solidFill>
                <a:latin typeface="Courier New"/>
                <a:ea typeface="Calibri"/>
              </a:rPr>
              <a:t> </a:t>
            </a:r>
            <a:r>
              <a:rPr b="1" lang="en-US" sz="1600">
                <a:solidFill>
                  <a:srgbClr val="7f0055"/>
                </a:solidFill>
                <a:latin typeface="Courier New"/>
                <a:ea typeface="Calibri"/>
              </a:rPr>
              <a:t>void</a:t>
            </a:r>
            <a:r>
              <a:rPr lang="en-US" sz="1600">
                <a:solidFill>
                  <a:srgbClr val="000000"/>
                </a:solidFill>
                <a:latin typeface="Courier New"/>
                <a:ea typeface="Calibri"/>
              </a:rPr>
              <a:t> main(String args[]) {</a:t>
            </a:r>
            <a:endParaRPr/>
          </a:p>
          <a:p>
            <a:pPr>
              <a:lnSpc>
                <a:spcPct val="115000"/>
              </a:lnSpc>
            </a:pPr>
            <a:r>
              <a:rPr lang="en-US" sz="1600">
                <a:solidFill>
                  <a:srgbClr val="000000"/>
                </a:solidFill>
                <a:latin typeface="Courier New"/>
                <a:ea typeface="Calibri"/>
              </a:rPr>
              <a:t>	</a:t>
            </a:r>
            <a:r>
              <a:rPr lang="en-US" sz="1600">
                <a:solidFill>
                  <a:srgbClr val="000000"/>
                </a:solidFill>
                <a:latin typeface="Courier New"/>
                <a:ea typeface="Calibri"/>
              </a:rPr>
              <a:t>	</a:t>
            </a:r>
            <a:r>
              <a:rPr lang="en-US" sz="1600">
                <a:solidFill>
                  <a:srgbClr val="000000"/>
                </a:solidFill>
                <a:latin typeface="Courier New"/>
                <a:ea typeface="Calibri"/>
              </a:rPr>
              <a:t>Shirt myShirt;</a:t>
            </a:r>
            <a:endParaRPr/>
          </a:p>
          <a:p>
            <a:pPr>
              <a:lnSpc>
                <a:spcPct val="115000"/>
              </a:lnSpc>
            </a:pPr>
            <a:r>
              <a:rPr lang="en-US" sz="1600">
                <a:solidFill>
                  <a:srgbClr val="000000"/>
                </a:solidFill>
                <a:latin typeface="Courier New"/>
                <a:ea typeface="Calibri"/>
              </a:rPr>
              <a:t>	</a:t>
            </a:r>
            <a:r>
              <a:rPr lang="en-US" sz="1600">
                <a:solidFill>
                  <a:srgbClr val="000000"/>
                </a:solidFill>
                <a:latin typeface="Courier New"/>
                <a:ea typeface="Calibri"/>
              </a:rPr>
              <a:t>	</a:t>
            </a:r>
            <a:r>
              <a:rPr lang="en-US" sz="1600">
                <a:solidFill>
                  <a:srgbClr val="000000"/>
                </a:solidFill>
                <a:latin typeface="Courier New"/>
                <a:ea typeface="Calibri"/>
              </a:rPr>
              <a:t>myShirt = </a:t>
            </a:r>
            <a:r>
              <a:rPr b="1" lang="en-US" sz="1600">
                <a:solidFill>
                  <a:srgbClr val="7f0055"/>
                </a:solidFill>
                <a:latin typeface="Courier New"/>
                <a:ea typeface="Calibri"/>
              </a:rPr>
              <a:t>new</a:t>
            </a:r>
            <a:r>
              <a:rPr lang="en-US" sz="1600">
                <a:solidFill>
                  <a:srgbClr val="000000"/>
                </a:solidFill>
                <a:latin typeface="Courier New"/>
                <a:ea typeface="Calibri"/>
              </a:rPr>
              <a:t> Shirt();</a:t>
            </a:r>
            <a:endParaRPr/>
          </a:p>
          <a:p>
            <a:pPr>
              <a:lnSpc>
                <a:spcPct val="115000"/>
              </a:lnSpc>
            </a:pPr>
            <a:r>
              <a:rPr lang="en-US" sz="1600">
                <a:solidFill>
                  <a:srgbClr val="000000"/>
                </a:solidFill>
                <a:latin typeface="Courier New"/>
                <a:ea typeface="Calibri"/>
              </a:rPr>
              <a:t>	</a:t>
            </a:r>
            <a:r>
              <a:rPr lang="en-US" sz="1600">
                <a:solidFill>
                  <a:srgbClr val="000000"/>
                </a:solidFill>
                <a:latin typeface="Courier New"/>
                <a:ea typeface="Calibri"/>
              </a:rPr>
              <a:t>	</a:t>
            </a:r>
            <a:r>
              <a:rPr lang="en-US" sz="1600">
                <a:solidFill>
                  <a:srgbClr val="000000"/>
                </a:solidFill>
                <a:latin typeface="Courier New"/>
                <a:ea typeface="Calibri"/>
              </a:rPr>
              <a:t>myShirt.displayShirtInformation();</a:t>
            </a:r>
            <a:endParaRPr/>
          </a:p>
          <a:p>
            <a:pPr>
              <a:lnSpc>
                <a:spcPct val="115000"/>
              </a:lnSpc>
            </a:pPr>
            <a:r>
              <a:rPr lang="en-US" sz="1600">
                <a:solidFill>
                  <a:srgbClr val="000000"/>
                </a:solidFill>
                <a:latin typeface="Courier New"/>
                <a:ea typeface="Calibri"/>
              </a:rPr>
              <a:t>	</a:t>
            </a:r>
            <a:r>
              <a:rPr lang="en-US" sz="1600">
                <a:solidFill>
                  <a:srgbClr val="000000"/>
                </a:solidFill>
                <a:latin typeface="Courier New"/>
                <a:ea typeface="Calibri"/>
              </a:rPr>
              <a:t>}</a:t>
            </a:r>
            <a:endParaRPr/>
          </a:p>
          <a:p>
            <a:pPr>
              <a:lnSpc>
                <a:spcPct val="115000"/>
              </a:lnSpc>
            </a:pPr>
            <a:r>
              <a:rPr lang="en-US" sz="1600">
                <a:solidFill>
                  <a:srgbClr val="000000"/>
                </a:solidFill>
                <a:latin typeface="Courier New"/>
                <a:ea typeface="Calibri"/>
              </a:rPr>
              <a:t>}</a:t>
            </a:r>
            <a:endParaRPr/>
          </a:p>
        </p:txBody>
      </p:sp>
    </p:spTree>
  </p:cSld>
  <p:transition spd="slow">
    <p:push dir="d"/>
  </p:transition>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Sintax</a:t>
            </a:r>
            <a:endParaRPr/>
          </a:p>
        </p:txBody>
      </p:sp>
      <p:sp>
        <p:nvSpPr>
          <p:cNvPr id="154"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O Método </a:t>
            </a:r>
            <a:r>
              <a:rPr b="1" i="1" lang="en-US" sz="4400">
                <a:solidFill>
                  <a:srgbClr val="004b97"/>
                </a:solidFill>
                <a:latin typeface="Calibri"/>
              </a:rPr>
              <a:t>main</a:t>
            </a:r>
            <a:endParaRPr/>
          </a:p>
        </p:txBody>
      </p:sp>
      <p:sp>
        <p:nvSpPr>
          <p:cNvPr id="155" name="CustomShape 3"/>
          <p:cNvSpPr/>
          <p:nvPr/>
        </p:nvSpPr>
        <p:spPr>
          <a:xfrm>
            <a:off x="1043640" y="2325960"/>
            <a:ext cx="6192360" cy="1733040"/>
          </a:xfrm>
          <a:prstGeom prst="rect">
            <a:avLst/>
          </a:prstGeom>
          <a:solidFill>
            <a:srgbClr val="dce6f2"/>
          </a:solidFill>
          <a:ln>
            <a:solidFill>
              <a:srgbClr val="4f81bd"/>
            </a:solidFill>
          </a:ln>
        </p:spPr>
        <p:txBody>
          <a:bodyPr bIns="45000" lIns="90000" rIns="90000" tIns="45000"/>
          <a:p>
            <a:pPr>
              <a:lnSpc>
                <a:spcPct val="115000"/>
              </a:lnSpc>
            </a:pPr>
            <a:r>
              <a:rPr b="1" lang="en-US">
                <a:solidFill>
                  <a:srgbClr val="006699"/>
                </a:solidFill>
                <a:latin typeface="Consolas"/>
                <a:ea typeface="Calibri"/>
              </a:rPr>
              <a:t>public</a:t>
            </a:r>
            <a:r>
              <a:rPr lang="en-US">
                <a:solidFill>
                  <a:srgbClr val="000000"/>
                </a:solidFill>
                <a:latin typeface="Consolas"/>
                <a:ea typeface="Calibri"/>
              </a:rPr>
              <a:t> </a:t>
            </a:r>
            <a:r>
              <a:rPr b="1" lang="en-US">
                <a:solidFill>
                  <a:srgbClr val="006699"/>
                </a:solidFill>
                <a:latin typeface="Consolas"/>
                <a:ea typeface="Calibri"/>
              </a:rPr>
              <a:t>static</a:t>
            </a:r>
            <a:r>
              <a:rPr lang="en-US">
                <a:solidFill>
                  <a:srgbClr val="000000"/>
                </a:solidFill>
                <a:latin typeface="Consolas"/>
                <a:ea typeface="Calibri"/>
              </a:rPr>
              <a:t> </a:t>
            </a:r>
            <a:r>
              <a:rPr b="1" lang="en-US">
                <a:solidFill>
                  <a:srgbClr val="006699"/>
                </a:solidFill>
                <a:latin typeface="Consolas"/>
                <a:ea typeface="Calibri"/>
              </a:rPr>
              <a:t>void</a:t>
            </a:r>
            <a:r>
              <a:rPr lang="en-US">
                <a:solidFill>
                  <a:srgbClr val="000000"/>
                </a:solidFill>
                <a:latin typeface="Consolas"/>
                <a:ea typeface="Calibri"/>
              </a:rPr>
              <a:t> main(String[] args) {}</a:t>
            </a:r>
            <a:endParaRPr/>
          </a:p>
          <a:p>
            <a:pPr>
              <a:lnSpc>
                <a:spcPct val="115000"/>
              </a:lnSpc>
            </a:pPr>
            <a:r>
              <a:rPr b="1" lang="en-US">
                <a:solidFill>
                  <a:srgbClr val="006699"/>
                </a:solidFill>
                <a:latin typeface="Consolas"/>
                <a:ea typeface="Calibri"/>
              </a:rPr>
              <a:t>public</a:t>
            </a:r>
            <a:r>
              <a:rPr lang="en-US">
                <a:solidFill>
                  <a:srgbClr val="000000"/>
                </a:solidFill>
                <a:latin typeface="Consolas"/>
                <a:ea typeface="Calibri"/>
              </a:rPr>
              <a:t> </a:t>
            </a:r>
            <a:r>
              <a:rPr b="1" lang="en-US">
                <a:solidFill>
                  <a:srgbClr val="006699"/>
                </a:solidFill>
                <a:latin typeface="Consolas"/>
                <a:ea typeface="Calibri"/>
              </a:rPr>
              <a:t>static</a:t>
            </a:r>
            <a:r>
              <a:rPr lang="en-US">
                <a:solidFill>
                  <a:srgbClr val="000000"/>
                </a:solidFill>
                <a:latin typeface="Consolas"/>
                <a:ea typeface="Calibri"/>
              </a:rPr>
              <a:t> </a:t>
            </a:r>
            <a:r>
              <a:rPr b="1" lang="en-US">
                <a:solidFill>
                  <a:srgbClr val="006699"/>
                </a:solidFill>
                <a:latin typeface="Consolas"/>
                <a:ea typeface="Calibri"/>
              </a:rPr>
              <a:t>void</a:t>
            </a:r>
            <a:r>
              <a:rPr lang="en-US">
                <a:solidFill>
                  <a:srgbClr val="000000"/>
                </a:solidFill>
                <a:latin typeface="Consolas"/>
                <a:ea typeface="Calibri"/>
              </a:rPr>
              <a:t> main(String args[]) {}</a:t>
            </a:r>
            <a:endParaRPr/>
          </a:p>
          <a:p>
            <a:pPr>
              <a:lnSpc>
                <a:spcPct val="115000"/>
              </a:lnSpc>
            </a:pPr>
            <a:r>
              <a:rPr b="1" lang="en-US">
                <a:solidFill>
                  <a:srgbClr val="006699"/>
                </a:solidFill>
                <a:latin typeface="Consolas"/>
                <a:ea typeface="Calibri"/>
              </a:rPr>
              <a:t>public</a:t>
            </a:r>
            <a:r>
              <a:rPr lang="en-US">
                <a:solidFill>
                  <a:srgbClr val="000000"/>
                </a:solidFill>
                <a:latin typeface="Consolas"/>
                <a:ea typeface="Calibri"/>
              </a:rPr>
              <a:t> </a:t>
            </a:r>
            <a:r>
              <a:rPr b="1" lang="en-US">
                <a:solidFill>
                  <a:srgbClr val="006699"/>
                </a:solidFill>
                <a:latin typeface="Consolas"/>
                <a:ea typeface="Calibri"/>
              </a:rPr>
              <a:t>static</a:t>
            </a:r>
            <a:r>
              <a:rPr lang="en-US">
                <a:solidFill>
                  <a:srgbClr val="000000"/>
                </a:solidFill>
                <a:latin typeface="Consolas"/>
                <a:ea typeface="Calibri"/>
              </a:rPr>
              <a:t> </a:t>
            </a:r>
            <a:r>
              <a:rPr b="1" lang="en-US">
                <a:solidFill>
                  <a:srgbClr val="006699"/>
                </a:solidFill>
                <a:latin typeface="Consolas"/>
                <a:ea typeface="Calibri"/>
              </a:rPr>
              <a:t>void</a:t>
            </a:r>
            <a:r>
              <a:rPr lang="en-US">
                <a:solidFill>
                  <a:srgbClr val="000000"/>
                </a:solidFill>
                <a:latin typeface="Consolas"/>
                <a:ea typeface="Calibri"/>
              </a:rPr>
              <a:t> main(String... args) {}</a:t>
            </a:r>
            <a:endParaRPr/>
          </a:p>
          <a:p>
            <a:pPr>
              <a:lnSpc>
                <a:spcPct val="115000"/>
              </a:lnSpc>
            </a:pPr>
            <a:r>
              <a:rPr b="1" lang="en-US">
                <a:solidFill>
                  <a:srgbClr val="006699"/>
                </a:solidFill>
                <a:latin typeface="Consolas"/>
                <a:ea typeface="Calibri"/>
              </a:rPr>
              <a:t>public</a:t>
            </a:r>
            <a:r>
              <a:rPr lang="en-US">
                <a:solidFill>
                  <a:srgbClr val="000000"/>
                </a:solidFill>
                <a:latin typeface="Consolas"/>
                <a:ea typeface="Calibri"/>
              </a:rPr>
              <a:t> </a:t>
            </a:r>
            <a:r>
              <a:rPr b="1" lang="en-US">
                <a:solidFill>
                  <a:srgbClr val="006699"/>
                </a:solidFill>
                <a:latin typeface="Consolas"/>
                <a:ea typeface="Calibri"/>
              </a:rPr>
              <a:t>static</a:t>
            </a:r>
            <a:r>
              <a:rPr lang="en-US">
                <a:solidFill>
                  <a:srgbClr val="000000"/>
                </a:solidFill>
                <a:latin typeface="Consolas"/>
                <a:ea typeface="Calibri"/>
              </a:rPr>
              <a:t> </a:t>
            </a:r>
            <a:r>
              <a:rPr b="1" lang="en-US">
                <a:solidFill>
                  <a:srgbClr val="006699"/>
                </a:solidFill>
                <a:latin typeface="Consolas"/>
                <a:ea typeface="Calibri"/>
              </a:rPr>
              <a:t>void</a:t>
            </a:r>
            <a:r>
              <a:rPr lang="en-US">
                <a:solidFill>
                  <a:srgbClr val="000000"/>
                </a:solidFill>
                <a:latin typeface="Consolas"/>
                <a:ea typeface="Calibri"/>
              </a:rPr>
              <a:t> main(String...args) {}</a:t>
            </a:r>
            <a:endParaRPr/>
          </a:p>
        </p:txBody>
      </p:sp>
    </p:spTree>
  </p:cSld>
  <p:transition spd="slow">
    <p:push dir="d"/>
  </p:transition>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457200" y="1600200"/>
            <a:ext cx="8229240" cy="4525560"/>
          </a:xfrm>
          <a:prstGeom prst="rect">
            <a:avLst/>
          </a:prstGeom>
        </p:spPr>
        <p:txBody>
          <a:bodyPr/>
          <a:p>
            <a:pPr>
              <a:lnSpc>
                <a:spcPct val="100000"/>
              </a:lnSpc>
              <a:buFont typeface="Calibri"/>
              <a:buAutoNum type="arabicPeriod"/>
            </a:pPr>
            <a:r>
              <a:rPr lang="en-US" sz="3200">
                <a:solidFill>
                  <a:srgbClr val="004b97"/>
                </a:solidFill>
                <a:latin typeface="Calibri"/>
              </a:rPr>
              <a:t>Vá para o diretório onde os arquivos de código fonte são armazenados. </a:t>
            </a:r>
            <a:endParaRPr/>
          </a:p>
          <a:p>
            <a:pPr>
              <a:lnSpc>
                <a:spcPct val="100000"/>
              </a:lnSpc>
              <a:buFont typeface="Calibri"/>
              <a:buAutoNum type="arabicPeriod"/>
            </a:pPr>
            <a:r>
              <a:rPr lang="en-US" sz="3200">
                <a:solidFill>
                  <a:srgbClr val="004b97"/>
                </a:solidFill>
                <a:latin typeface="Calibri"/>
              </a:rPr>
              <a:t>Digite o seguinte comando para cada arquivo .java Você quer compilar. </a:t>
            </a:r>
            <a:endParaRPr/>
          </a:p>
          <a:p>
            <a:pPr>
              <a:lnSpc>
                <a:spcPct val="100000"/>
              </a:lnSpc>
              <a:buFont typeface="Arial"/>
              <a:buChar char="•"/>
            </a:pPr>
            <a:r>
              <a:rPr lang="en-US" sz="3200">
                <a:solidFill>
                  <a:srgbClr val="004b97"/>
                </a:solidFill>
                <a:latin typeface="Calibri"/>
              </a:rPr>
              <a:t>Sintax:</a:t>
            </a:r>
            <a:endParaRPr/>
          </a:p>
          <a:p>
            <a:pPr>
              <a:lnSpc>
                <a:spcPct val="100000"/>
              </a:lnSpc>
            </a:pPr>
            <a:r>
              <a:rPr lang="en-US" sz="3200">
                <a:solidFill>
                  <a:srgbClr val="004b97"/>
                </a:solidFill>
                <a:latin typeface="Calibri"/>
              </a:rPr>
              <a:t>javac classname.java</a:t>
            </a:r>
            <a:endParaRPr/>
          </a:p>
          <a:p>
            <a:pPr>
              <a:lnSpc>
                <a:spcPct val="100000"/>
              </a:lnSpc>
              <a:buFont typeface="Arial"/>
              <a:buChar char="•"/>
            </a:pPr>
            <a:r>
              <a:rPr lang="en-US" sz="3200">
                <a:solidFill>
                  <a:srgbClr val="004b97"/>
                </a:solidFill>
                <a:latin typeface="Calibri"/>
              </a:rPr>
              <a:t>Exemplo:</a:t>
            </a:r>
            <a:endParaRPr/>
          </a:p>
          <a:p>
            <a:pPr>
              <a:lnSpc>
                <a:spcPct val="100000"/>
              </a:lnSpc>
            </a:pPr>
            <a:r>
              <a:rPr lang="en-US" sz="3200">
                <a:solidFill>
                  <a:srgbClr val="004b97"/>
                </a:solidFill>
                <a:latin typeface="Calibri"/>
              </a:rPr>
              <a:t>javac –classpath c:\minhasClasses ShirtTest.java</a:t>
            </a:r>
            <a:endParaRPr/>
          </a:p>
          <a:p>
            <a:pPr>
              <a:lnSpc>
                <a:spcPct val="100000"/>
              </a:lnSpc>
            </a:pPr>
            <a:r>
              <a:rPr lang="en-US" sz="3200">
                <a:solidFill>
                  <a:srgbClr val="004b97"/>
                </a:solidFill>
                <a:latin typeface="Calibri"/>
              </a:rPr>
              <a:t>javac  Shirt.java</a:t>
            </a:r>
            <a:endParaRPr/>
          </a:p>
          <a:p>
            <a:pPr>
              <a:lnSpc>
                <a:spcPct val="100000"/>
              </a:lnSpc>
            </a:pPr>
            <a:endParaRPr/>
          </a:p>
        </p:txBody>
      </p:sp>
      <p:sp>
        <p:nvSpPr>
          <p:cNvPr id="157"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Compilando um Programa</a:t>
            </a:r>
            <a:endParaRPr/>
          </a:p>
        </p:txBody>
      </p:sp>
    </p:spTree>
  </p:cSld>
  <p:transition spd="slow">
    <p:push dir="d"/>
  </p:transition>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457200" y="1600200"/>
            <a:ext cx="8229240" cy="4525560"/>
          </a:xfrm>
          <a:prstGeom prst="rect">
            <a:avLst/>
          </a:prstGeom>
        </p:spPr>
        <p:txBody>
          <a:bodyPr/>
          <a:p>
            <a:pPr>
              <a:lnSpc>
                <a:spcPct val="100000"/>
              </a:lnSpc>
              <a:buFont typeface="Calibri"/>
              <a:buAutoNum type="arabicPeriod"/>
            </a:pPr>
            <a:r>
              <a:rPr lang="en-US" sz="3200">
                <a:solidFill>
                  <a:srgbClr val="004b97"/>
                </a:solidFill>
                <a:latin typeface="Calibri"/>
              </a:rPr>
              <a:t>Vá para o diretório onde os arquivos de classe são armazenados.</a:t>
            </a:r>
            <a:endParaRPr/>
          </a:p>
          <a:p>
            <a:pPr>
              <a:lnSpc>
                <a:spcPct val="100000"/>
              </a:lnSpc>
              <a:buFont typeface="Calibri"/>
              <a:buAutoNum type="arabicPeriod"/>
            </a:pPr>
            <a:r>
              <a:rPr lang="en-US" sz="3200">
                <a:solidFill>
                  <a:srgbClr val="004b97"/>
                </a:solidFill>
                <a:latin typeface="Calibri"/>
              </a:rPr>
              <a:t>Digite o seguinte para o arquivo de classe que contém o</a:t>
            </a:r>
            <a:r>
              <a:rPr lang="en-US" sz="3200">
                <a:solidFill>
                  <a:srgbClr val="004b97"/>
                </a:solidFill>
                <a:latin typeface="Calibri"/>
              </a:rPr>
              <a:t>
</a:t>
            </a:r>
            <a:r>
              <a:rPr lang="en-US" sz="3200">
                <a:solidFill>
                  <a:srgbClr val="004b97"/>
                </a:solidFill>
                <a:latin typeface="Calibri"/>
              </a:rPr>
              <a:t>método principal.</a:t>
            </a:r>
            <a:endParaRPr/>
          </a:p>
          <a:p>
            <a:pPr>
              <a:lnSpc>
                <a:spcPct val="100000"/>
              </a:lnSpc>
              <a:buFont typeface="Arial"/>
              <a:buChar char="•"/>
            </a:pPr>
            <a:r>
              <a:rPr lang="en-US" sz="3200">
                <a:solidFill>
                  <a:srgbClr val="004b97"/>
                </a:solidFill>
                <a:latin typeface="Calibri"/>
              </a:rPr>
              <a:t>Sintax</a:t>
            </a:r>
            <a:endParaRPr/>
          </a:p>
          <a:p>
            <a:pPr>
              <a:lnSpc>
                <a:spcPct val="100000"/>
              </a:lnSpc>
            </a:pPr>
            <a:r>
              <a:rPr b="1" lang="en-US" sz="3200">
                <a:solidFill>
                  <a:srgbClr val="004b97"/>
                </a:solidFill>
                <a:latin typeface="Calibri"/>
              </a:rPr>
              <a:t>java</a:t>
            </a:r>
            <a:r>
              <a:rPr lang="en-US" sz="3200">
                <a:solidFill>
                  <a:srgbClr val="004b97"/>
                </a:solidFill>
                <a:latin typeface="Calibri"/>
              </a:rPr>
              <a:t> nomeDoArquivo</a:t>
            </a:r>
            <a:endParaRPr/>
          </a:p>
          <a:p>
            <a:pPr>
              <a:lnSpc>
                <a:spcPct val="100000"/>
              </a:lnSpc>
              <a:buFont typeface="Arial"/>
              <a:buChar char="•"/>
            </a:pPr>
            <a:r>
              <a:rPr lang="en-US" sz="3200">
                <a:solidFill>
                  <a:srgbClr val="004b97"/>
                </a:solidFill>
                <a:latin typeface="Calibri"/>
              </a:rPr>
              <a:t>Exemplo</a:t>
            </a:r>
            <a:endParaRPr/>
          </a:p>
          <a:p>
            <a:pPr>
              <a:lnSpc>
                <a:spcPct val="100000"/>
              </a:lnSpc>
            </a:pPr>
            <a:r>
              <a:rPr b="1" lang="en-US" sz="3200">
                <a:solidFill>
                  <a:srgbClr val="004b97"/>
                </a:solidFill>
                <a:latin typeface="Calibri"/>
              </a:rPr>
              <a:t>java</a:t>
            </a:r>
            <a:r>
              <a:rPr lang="en-US" sz="3200">
                <a:solidFill>
                  <a:srgbClr val="004b97"/>
                </a:solidFill>
                <a:latin typeface="Calibri"/>
              </a:rPr>
              <a:t> ShirtTest</a:t>
            </a:r>
            <a:endParaRPr/>
          </a:p>
        </p:txBody>
      </p:sp>
      <p:sp>
        <p:nvSpPr>
          <p:cNvPr id="159"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Executando um Programa</a:t>
            </a:r>
            <a:endParaRPr/>
          </a:p>
        </p:txBody>
      </p:sp>
    </p:spTree>
  </p:cSld>
  <p:transition spd="slow">
    <p:push dir="d"/>
  </p:transition>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As mensagens de erro contém a linha onde o erro ocorreu. Essa linha pode não ser a origem real do erro.</a:t>
            </a:r>
            <a:endParaRPr/>
          </a:p>
          <a:p>
            <a:pPr>
              <a:lnSpc>
                <a:spcPct val="100000"/>
              </a:lnSpc>
              <a:buFont typeface="Arial"/>
              <a:buChar char="•"/>
            </a:pPr>
            <a:r>
              <a:rPr lang="en-US" sz="3200">
                <a:solidFill>
                  <a:srgbClr val="004b97"/>
                </a:solidFill>
                <a:latin typeface="Calibri"/>
              </a:rPr>
              <a:t>Certifique-se que você tem um ponto e vírgula no final de cada linha onde é necessário.</a:t>
            </a:r>
            <a:endParaRPr/>
          </a:p>
          <a:p>
            <a:pPr>
              <a:lnSpc>
                <a:spcPct val="100000"/>
              </a:lnSpc>
              <a:buFont typeface="Arial"/>
              <a:buChar char="•"/>
            </a:pPr>
            <a:r>
              <a:rPr lang="en-US" sz="3200">
                <a:solidFill>
                  <a:srgbClr val="004b97"/>
                </a:solidFill>
                <a:latin typeface="Calibri"/>
              </a:rPr>
              <a:t>Certifique-se que você tem um número par de chaves.</a:t>
            </a:r>
            <a:endParaRPr/>
          </a:p>
          <a:p>
            <a:pPr>
              <a:lnSpc>
                <a:spcPct val="100000"/>
              </a:lnSpc>
              <a:buFont typeface="Arial"/>
              <a:buChar char="•"/>
            </a:pPr>
            <a:r>
              <a:rPr lang="en-US" sz="3200">
                <a:solidFill>
                  <a:srgbClr val="004b97"/>
                </a:solidFill>
                <a:latin typeface="Calibri"/>
              </a:rPr>
              <a:t>Certifique-se que você tenha usado uma indentação consistente em seu programa.</a:t>
            </a:r>
            <a:endParaRPr/>
          </a:p>
        </p:txBody>
      </p:sp>
      <p:sp>
        <p:nvSpPr>
          <p:cNvPr id="161"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Dicas de Depuração</a:t>
            </a:r>
            <a:endParaRPr/>
          </a:p>
        </p:txBody>
      </p:sp>
    </p:spTree>
  </p:cSld>
  <p:transition spd="slow">
    <p:push dir="d"/>
  </p:transition>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457200" y="1600200"/>
            <a:ext cx="8229240" cy="4525560"/>
          </a:xfrm>
          <a:prstGeom prst="rect">
            <a:avLst/>
          </a:prstGeom>
        </p:spPr>
        <p:txBody>
          <a:bodyPr/>
          <a:p>
            <a:endParaRPr/>
          </a:p>
        </p:txBody>
      </p:sp>
      <p:sp>
        <p:nvSpPr>
          <p:cNvPr id="163"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Exercício: Escrevendo, Compilando, e Testando um Programa Básico</a:t>
            </a:r>
            <a:endParaRPr/>
          </a:p>
        </p:txBody>
      </p:sp>
    </p:spTree>
  </p:cSld>
  <p:transition spd="slow">
    <p:push dir="d"/>
  </p:transition>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Identificando quatro componentes da classe</a:t>
            </a:r>
            <a:endParaRPr/>
          </a:p>
        </p:txBody>
      </p:sp>
      <p:sp>
        <p:nvSpPr>
          <p:cNvPr id="124"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Como comentamos antes, para construir uma casa primeiro você precisa de um projeto. A mesma coisa se aplica para as classes e objetos. </a:t>
            </a:r>
            <a:endParaRPr/>
          </a:p>
          <a:p>
            <a:pPr>
              <a:lnSpc>
                <a:spcPct val="100000"/>
              </a:lnSpc>
              <a:buFont typeface="Arial"/>
              <a:buChar char="•"/>
            </a:pPr>
            <a:r>
              <a:rPr lang="en-US" sz="3200">
                <a:solidFill>
                  <a:srgbClr val="004b97"/>
                </a:solidFill>
                <a:latin typeface="Calibri"/>
              </a:rPr>
              <a:t>Uma vez com o projeto, pode-se criar tantos objetos quanto se queira. </a:t>
            </a:r>
            <a:endParaRPr/>
          </a:p>
          <a:p>
            <a:pPr lvl="1">
              <a:lnSpc>
                <a:spcPct val="100000"/>
              </a:lnSpc>
              <a:buSzPct val="25000"/>
              <a:buFont typeface="StarSymbol"/>
              <a:buChar char=""/>
            </a:pPr>
            <a:r>
              <a:rPr lang="en-US" sz="2800">
                <a:solidFill>
                  <a:srgbClr val="004b97"/>
                </a:solidFill>
                <a:latin typeface="Calibri"/>
              </a:rPr>
              <a:t>Esses objetos são chamados de instâncias de uma classe, ou seja, um objeto Camisa é uma instância de uma classe Camisa.</a:t>
            </a:r>
            <a:endParaRPr/>
          </a:p>
        </p:txBody>
      </p:sp>
    </p:spTree>
  </p:cSld>
  <p:transition spd="slow">
    <p:push dir="d"/>
  </p:transition>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Objetos e Classes</a:t>
            </a:r>
            <a:endParaRPr/>
          </a:p>
        </p:txBody>
      </p:sp>
      <p:pic>
        <p:nvPicPr>
          <p:cNvPr descr="" id="126" name="Picture 2"/>
          <p:cNvPicPr/>
          <p:nvPr/>
        </p:nvPicPr>
        <p:blipFill>
          <a:blip r:embed="rId1"/>
          <a:stretch>
            <a:fillRect/>
          </a:stretch>
        </p:blipFill>
        <p:spPr>
          <a:xfrm>
            <a:off x="683640" y="2205000"/>
            <a:ext cx="7725960" cy="3528000"/>
          </a:xfrm>
          <a:prstGeom prst="rect">
            <a:avLst/>
          </a:prstGeom>
        </p:spPr>
      </p:pic>
      <p:sp>
        <p:nvSpPr>
          <p:cNvPr id="127" name="CustomShape 2"/>
          <p:cNvSpPr/>
          <p:nvPr/>
        </p:nvSpPr>
        <p:spPr>
          <a:xfrm>
            <a:off x="683640" y="1270440"/>
            <a:ext cx="7725960" cy="912600"/>
          </a:xfrm>
          <a:prstGeom prst="rect">
            <a:avLst/>
          </a:prstGeom>
        </p:spPr>
        <p:txBody>
          <a:bodyPr bIns="45000" lIns="90000" rIns="90000" tIns="45000"/>
          <a:p>
            <a:pPr>
              <a:lnSpc>
                <a:spcPct val="100000"/>
              </a:lnSpc>
            </a:pPr>
            <a:r>
              <a:rPr b="1" lang="en-US">
                <a:solidFill>
                  <a:srgbClr val="004b97"/>
                </a:solidFill>
                <a:latin typeface="Calibri"/>
              </a:rPr>
              <a:t>Classe é um projeto que diz ao computador como fazer objetos. Este projeto de classe - Camisa, diz ao computador como fazer objetos Camisa.</a:t>
            </a:r>
            <a:endParaRPr/>
          </a:p>
        </p:txBody>
      </p:sp>
    </p:spTree>
  </p:cSld>
  <p:transition spd="slow">
    <p:push dir="d"/>
  </p:transition>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8" name="Picture 2"/>
          <p:cNvPicPr/>
          <p:nvPr/>
        </p:nvPicPr>
        <p:blipFill>
          <a:blip r:embed="rId1"/>
          <a:stretch>
            <a:fillRect/>
          </a:stretch>
        </p:blipFill>
        <p:spPr>
          <a:xfrm>
            <a:off x="755640" y="1096560"/>
            <a:ext cx="7704360" cy="5029920"/>
          </a:xfrm>
          <a:prstGeom prst="rect">
            <a:avLst/>
          </a:prstGeom>
        </p:spPr>
      </p:pic>
      <p:sp>
        <p:nvSpPr>
          <p:cNvPr id="129"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Objetos e Classes</a:t>
            </a:r>
            <a:endParaRPr/>
          </a:p>
        </p:txBody>
      </p:sp>
      <p:sp>
        <p:nvSpPr>
          <p:cNvPr id="130" name="CustomShape 2"/>
          <p:cNvSpPr/>
          <p:nvPr/>
        </p:nvSpPr>
        <p:spPr>
          <a:xfrm>
            <a:off x="1043640" y="5949360"/>
            <a:ext cx="7632360" cy="369000"/>
          </a:xfrm>
          <a:prstGeom prst="rect">
            <a:avLst/>
          </a:prstGeom>
        </p:spPr>
      </p:sp>
    </p:spTree>
  </p:cSld>
  <p:transition spd="slow">
    <p:push dir="d"/>
  </p:transition>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Estruturando Classes</a:t>
            </a:r>
            <a:endParaRPr/>
          </a:p>
        </p:txBody>
      </p:sp>
      <p:sp>
        <p:nvSpPr>
          <p:cNvPr id="132"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Existem quatro componentes principais da classe que você vai encontrar com mais freqüência:</a:t>
            </a:r>
            <a:endParaRPr/>
          </a:p>
          <a:p>
            <a:pPr lvl="1">
              <a:lnSpc>
                <a:spcPct val="100000"/>
              </a:lnSpc>
              <a:buSzPct val="25000"/>
              <a:buFont typeface="StarSymbol"/>
              <a:buChar char=""/>
            </a:pPr>
            <a:r>
              <a:rPr lang="en-US" sz="2800">
                <a:solidFill>
                  <a:srgbClr val="004b97"/>
                </a:solidFill>
                <a:latin typeface="Calibri"/>
              </a:rPr>
              <a:t>Declaração da classe – obrigatória</a:t>
            </a:r>
            <a:endParaRPr/>
          </a:p>
          <a:p>
            <a:pPr lvl="1">
              <a:lnSpc>
                <a:spcPct val="100000"/>
              </a:lnSpc>
              <a:buSzPct val="25000"/>
              <a:buFont typeface="StarSymbol"/>
              <a:buChar char=""/>
            </a:pPr>
            <a:r>
              <a:rPr lang="en-US" sz="2800">
                <a:solidFill>
                  <a:srgbClr val="004b97"/>
                </a:solidFill>
                <a:latin typeface="Calibri"/>
              </a:rPr>
              <a:t>Declaração de atributos variáveis e inicialização – opcional</a:t>
            </a:r>
            <a:endParaRPr/>
          </a:p>
          <a:p>
            <a:pPr lvl="1">
              <a:lnSpc>
                <a:spcPct val="100000"/>
              </a:lnSpc>
              <a:buSzPct val="25000"/>
              <a:buFont typeface="StarSymbol"/>
              <a:buChar char=""/>
            </a:pPr>
            <a:r>
              <a:rPr lang="en-US" sz="2800">
                <a:solidFill>
                  <a:srgbClr val="004b97"/>
                </a:solidFill>
                <a:latin typeface="Calibri"/>
              </a:rPr>
              <a:t>Métodos – opcional</a:t>
            </a:r>
            <a:endParaRPr/>
          </a:p>
          <a:p>
            <a:pPr lvl="1">
              <a:lnSpc>
                <a:spcPct val="100000"/>
              </a:lnSpc>
              <a:buSzPct val="25000"/>
              <a:buFont typeface="StarSymbol"/>
              <a:buChar char=""/>
            </a:pPr>
            <a:r>
              <a:rPr lang="en-US" sz="2800">
                <a:solidFill>
                  <a:srgbClr val="004b97"/>
                </a:solidFill>
                <a:latin typeface="Calibri"/>
              </a:rPr>
              <a:t>Comentários - opcional</a:t>
            </a:r>
            <a:r>
              <a:rPr lang="en-US" sz="2800">
                <a:solidFill>
                  <a:srgbClr val="004b97"/>
                </a:solidFill>
                <a:latin typeface="Calibri"/>
              </a:rPr>
              <a:t>
</a:t>
            </a:r>
            <a:endParaRPr/>
          </a:p>
        </p:txBody>
      </p:sp>
    </p:spTree>
  </p:cSld>
  <p:transition spd="slow">
    <p:push dir="d"/>
  </p:transition>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Cada classe deve ser declarada em seu próprio arquivo (existe exceção).</a:t>
            </a:r>
            <a:endParaRPr/>
          </a:p>
          <a:p>
            <a:pPr>
              <a:lnSpc>
                <a:spcPct val="100000"/>
              </a:lnSpc>
              <a:buFont typeface="Arial"/>
              <a:buChar char="•"/>
            </a:pPr>
            <a:r>
              <a:rPr lang="en-US" sz="3200">
                <a:solidFill>
                  <a:srgbClr val="004b97"/>
                </a:solidFill>
                <a:latin typeface="Calibri"/>
              </a:rPr>
              <a:t>O nome do arquivo deve ser o mesmo nome da classe com a extensão .java. </a:t>
            </a:r>
            <a:endParaRPr/>
          </a:p>
          <a:p>
            <a:pPr>
              <a:lnSpc>
                <a:spcPct val="100000"/>
              </a:lnSpc>
            </a:pPr>
            <a:r>
              <a:rPr lang="en-US" sz="3200">
                <a:solidFill>
                  <a:srgbClr val="004b97"/>
                </a:solidFill>
                <a:latin typeface="Calibri"/>
              </a:rPr>
              <a:t>ex: A classe Camisa deve ser salva em um arquivo chamado Camisa.java</a:t>
            </a:r>
            <a:endParaRPr/>
          </a:p>
          <a:p>
            <a:pPr>
              <a:lnSpc>
                <a:spcPct val="100000"/>
              </a:lnSpc>
            </a:pPr>
            <a:endParaRPr/>
          </a:p>
        </p:txBody>
      </p:sp>
      <p:sp>
        <p:nvSpPr>
          <p:cNvPr id="134"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Declarando Classes</a:t>
            </a:r>
            <a:endParaRPr/>
          </a:p>
        </p:txBody>
      </p:sp>
    </p:spTree>
  </p:cSld>
  <p:transition spd="slow">
    <p:push dir="d"/>
  </p:transition>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2565000"/>
            <a:ext cx="8229240" cy="3312000"/>
          </a:xfrm>
          <a:prstGeom prst="rect">
            <a:avLst/>
          </a:prstGeom>
        </p:spPr>
        <p:txBody>
          <a:bodyPr/>
          <a:p>
            <a:pPr>
              <a:lnSpc>
                <a:spcPct val="100000"/>
              </a:lnSpc>
              <a:buFont typeface="Arial"/>
              <a:buChar char="•"/>
            </a:pPr>
            <a:r>
              <a:rPr lang="en-US" sz="3200">
                <a:solidFill>
                  <a:srgbClr val="004b97"/>
                </a:solidFill>
                <a:latin typeface="Calibri"/>
              </a:rPr>
              <a:t>[modifiers] </a:t>
            </a:r>
            <a:r>
              <a:rPr lang="en-US" sz="3200">
                <a:solidFill>
                  <a:srgbClr val="004b97"/>
                </a:solidFill>
                <a:latin typeface="Wingdings"/>
              </a:rPr>
              <a:t></a:t>
            </a:r>
            <a:r>
              <a:rPr lang="en-US" sz="3200">
                <a:solidFill>
                  <a:srgbClr val="004b97"/>
                </a:solidFill>
                <a:latin typeface="Calibri"/>
              </a:rPr>
              <a:t> opcional - como indicado por colchetes. ex: como o público, abstrato ou final.</a:t>
            </a:r>
            <a:endParaRPr/>
          </a:p>
          <a:p>
            <a:pPr>
              <a:lnSpc>
                <a:spcPct val="100000"/>
              </a:lnSpc>
              <a:buFont typeface="Arial"/>
              <a:buChar char="•"/>
            </a:pPr>
            <a:r>
              <a:rPr lang="en-US" sz="3200">
                <a:solidFill>
                  <a:srgbClr val="004b97"/>
                </a:solidFill>
                <a:latin typeface="Calibri"/>
              </a:rPr>
              <a:t>classe </a:t>
            </a:r>
            <a:r>
              <a:rPr lang="en-US" sz="3200">
                <a:solidFill>
                  <a:srgbClr val="004b97"/>
                </a:solidFill>
                <a:latin typeface="Wingdings"/>
              </a:rPr>
              <a:t></a:t>
            </a:r>
            <a:r>
              <a:rPr lang="en-US" sz="3200">
                <a:solidFill>
                  <a:srgbClr val="004b97"/>
                </a:solidFill>
                <a:latin typeface="Calibri"/>
              </a:rPr>
              <a:t> obrigatório - classe indica que o bloco de código é a declaração de classe. classe é uma palavra-chave Java.</a:t>
            </a:r>
            <a:endParaRPr/>
          </a:p>
          <a:p>
            <a:pPr>
              <a:lnSpc>
                <a:spcPct val="100000"/>
              </a:lnSpc>
              <a:buFont typeface="Arial"/>
              <a:buChar char="•"/>
            </a:pPr>
            <a:r>
              <a:rPr lang="en-US" sz="3200">
                <a:solidFill>
                  <a:srgbClr val="004b97"/>
                </a:solidFill>
                <a:latin typeface="Calibri"/>
              </a:rPr>
              <a:t>class_indentifier </a:t>
            </a:r>
            <a:r>
              <a:rPr lang="en-US" sz="3200">
                <a:solidFill>
                  <a:srgbClr val="004b97"/>
                </a:solidFill>
                <a:latin typeface="Wingdings"/>
              </a:rPr>
              <a:t></a:t>
            </a:r>
            <a:r>
              <a:rPr lang="en-US" sz="3200">
                <a:solidFill>
                  <a:srgbClr val="004b97"/>
                </a:solidFill>
                <a:latin typeface="Calibri"/>
              </a:rPr>
              <a:t> obrigatório - O nome que você dá uma para a classe. Deve ser substantivos em maiúsculas e minúsculas com a letra de cada palavra 1 maiúscula. ex: Camisa. Deve conter palavras inteiras, evite siglas e abreviaturas. Ele não pode conter espaço, virgulas, traços, ou começar com dígito. É case sensitive.</a:t>
            </a:r>
            <a:endParaRPr/>
          </a:p>
          <a:p>
            <a:pPr>
              <a:lnSpc>
                <a:spcPct val="100000"/>
              </a:lnSpc>
              <a:buFont typeface="Arial"/>
              <a:buChar char="•"/>
            </a:pPr>
            <a:r>
              <a:rPr lang="en-US" sz="3200">
                <a:solidFill>
                  <a:srgbClr val="004b97"/>
                </a:solidFill>
                <a:latin typeface="Calibri"/>
              </a:rPr>
              <a:t>class_body </a:t>
            </a:r>
            <a:r>
              <a:rPr lang="en-US" sz="3200">
                <a:solidFill>
                  <a:srgbClr val="004b97"/>
                </a:solidFill>
                <a:latin typeface="Wingdings"/>
              </a:rPr>
              <a:t></a:t>
            </a:r>
            <a:r>
              <a:rPr lang="en-US" sz="3200">
                <a:solidFill>
                  <a:srgbClr val="004b97"/>
                </a:solidFill>
                <a:latin typeface="Calibri"/>
              </a:rPr>
              <a:t> opcional - ele pode conter variáveis, métodos e / ou comentários.</a:t>
            </a:r>
            <a:endParaRPr/>
          </a:p>
        </p:txBody>
      </p:sp>
      <p:sp>
        <p:nvSpPr>
          <p:cNvPr id="136"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Declarando Classes</a:t>
            </a:r>
            <a:endParaRPr/>
          </a:p>
        </p:txBody>
      </p:sp>
      <p:sp>
        <p:nvSpPr>
          <p:cNvPr id="137" name="CustomShape 3"/>
          <p:cNvSpPr/>
          <p:nvPr/>
        </p:nvSpPr>
        <p:spPr>
          <a:xfrm>
            <a:off x="1749600" y="1268640"/>
            <a:ext cx="5904360" cy="1151640"/>
          </a:xfrm>
          <a:prstGeom prst="roundRect">
            <a:avLst>
              <a:gd fmla="val 3318" name="adj"/>
            </a:avLst>
          </a:prstGeom>
          <a:solidFill>
            <a:srgbClr val="dce6f2"/>
          </a:solidFill>
          <a:ln w="25560">
            <a:solidFill>
              <a:srgbClr val="8eb4e3"/>
            </a:solidFill>
            <a:round/>
          </a:ln>
        </p:spPr>
        <p:txBody>
          <a:bodyPr bIns="45000" lIns="90000" rIns="90000" tIns="45000"/>
          <a:p>
            <a:pPr>
              <a:lnSpc>
                <a:spcPct val="100000"/>
              </a:lnSpc>
            </a:pPr>
            <a:r>
              <a:rPr lang="en-US">
                <a:solidFill>
                  <a:srgbClr val="004b97"/>
                </a:solidFill>
                <a:latin typeface="Consolas"/>
              </a:rPr>
              <a:t>[modifiers] </a:t>
            </a:r>
            <a:r>
              <a:rPr b="1" lang="en-US">
                <a:solidFill>
                  <a:srgbClr val="004b97"/>
                </a:solidFill>
                <a:latin typeface="Consolas"/>
              </a:rPr>
              <a:t>class </a:t>
            </a:r>
            <a:r>
              <a:rPr lang="en-US">
                <a:solidFill>
                  <a:srgbClr val="004b97"/>
                </a:solidFill>
                <a:latin typeface="Consolas"/>
              </a:rPr>
              <a:t>class_identifier{</a:t>
            </a:r>
            <a:endParaRPr/>
          </a:p>
          <a:p>
            <a:pPr>
              <a:lnSpc>
                <a:spcPct val="100000"/>
              </a:lnSpc>
            </a:pPr>
            <a:r>
              <a:rPr lang="en-US">
                <a:solidFill>
                  <a:srgbClr val="004b97"/>
                </a:solidFill>
                <a:latin typeface="Consolas"/>
              </a:rPr>
              <a:t>	</a:t>
            </a:r>
            <a:r>
              <a:rPr lang="en-US">
                <a:solidFill>
                  <a:srgbClr val="004b97"/>
                </a:solidFill>
                <a:latin typeface="Consolas"/>
              </a:rPr>
              <a:t>[class_body]</a:t>
            </a:r>
            <a:endParaRPr/>
          </a:p>
          <a:p>
            <a:pPr>
              <a:lnSpc>
                <a:spcPct val="100000"/>
              </a:lnSpc>
            </a:pPr>
            <a:r>
              <a:rPr lang="en-US">
                <a:solidFill>
                  <a:srgbClr val="004b97"/>
                </a:solidFill>
                <a:latin typeface="Consolas"/>
              </a:rPr>
              <a:t>}</a:t>
            </a:r>
            <a:endParaRPr/>
          </a:p>
        </p:txBody>
      </p:sp>
    </p:spTree>
  </p:cSld>
  <p:transition spd="slow">
    <p:push dir="d"/>
  </p:transition>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107640" y="539280"/>
            <a:ext cx="8855640" cy="4845600"/>
          </a:xfrm>
          <a:prstGeom prst="rect">
            <a:avLst/>
          </a:prstGeom>
          <a:solidFill>
            <a:srgbClr val="dce6f2"/>
          </a:solidFill>
          <a:ln>
            <a:solidFill>
              <a:srgbClr val="4f81bd"/>
            </a:solidFill>
          </a:ln>
        </p:spPr>
        <p:txBody>
          <a:bodyPr bIns="45000" lIns="90000" rIns="90000" tIns="45000"/>
          <a:p>
            <a:pPr>
              <a:lnSpc>
                <a:spcPct val="115000"/>
              </a:lnSpc>
            </a:pPr>
            <a:r>
              <a:rPr b="1" lang="en-US" sz="1600">
                <a:solidFill>
                  <a:srgbClr val="7f0055"/>
                </a:solidFill>
                <a:latin typeface="Consolas"/>
                <a:ea typeface="Calibri"/>
              </a:rPr>
              <a:t>public</a:t>
            </a:r>
            <a:r>
              <a:rPr lang="en-US" sz="1600">
                <a:solidFill>
                  <a:srgbClr val="000000"/>
                </a:solidFill>
                <a:latin typeface="Consolas"/>
                <a:ea typeface="Calibri"/>
              </a:rPr>
              <a:t> </a:t>
            </a:r>
            <a:r>
              <a:rPr b="1" lang="en-US" sz="1600">
                <a:solidFill>
                  <a:srgbClr val="7f0055"/>
                </a:solidFill>
                <a:latin typeface="Consolas"/>
                <a:ea typeface="Calibri"/>
              </a:rPr>
              <a:t>class</a:t>
            </a:r>
            <a:r>
              <a:rPr lang="en-US" sz="1600">
                <a:solidFill>
                  <a:srgbClr val="000000"/>
                </a:solidFill>
                <a:latin typeface="Consolas"/>
                <a:ea typeface="Calibri"/>
              </a:rPr>
              <a:t> Shirt {</a:t>
            </a:r>
            <a:endParaRPr/>
          </a:p>
          <a:p>
            <a:pPr>
              <a:lnSpc>
                <a:spcPct val="115000"/>
              </a:lnSpc>
            </a:pPr>
            <a:r>
              <a:rPr lang="en-US" sz="1600">
                <a:solidFill>
                  <a:srgbClr val="000000"/>
                </a:solidFill>
                <a:latin typeface="Consolas"/>
                <a:ea typeface="Calibri"/>
              </a:rPr>
              <a:t>	</a:t>
            </a:r>
            <a:r>
              <a:rPr b="1" lang="en-US" sz="1600">
                <a:solidFill>
                  <a:srgbClr val="7f0055"/>
                </a:solidFill>
                <a:latin typeface="Consolas"/>
                <a:ea typeface="Calibri"/>
              </a:rPr>
              <a:t>public</a:t>
            </a:r>
            <a:r>
              <a:rPr lang="en-US" sz="1600">
                <a:solidFill>
                  <a:srgbClr val="000000"/>
                </a:solidFill>
                <a:latin typeface="Consolas"/>
                <a:ea typeface="Calibri"/>
              </a:rPr>
              <a:t> </a:t>
            </a:r>
            <a:r>
              <a:rPr b="1" lang="en-US" sz="1600">
                <a:solidFill>
                  <a:srgbClr val="7f0055"/>
                </a:solidFill>
                <a:latin typeface="Consolas"/>
                <a:ea typeface="Calibri"/>
              </a:rPr>
              <a:t>int</a:t>
            </a:r>
            <a:r>
              <a:rPr lang="en-US" sz="1600">
                <a:solidFill>
                  <a:srgbClr val="000000"/>
                </a:solidFill>
                <a:latin typeface="Consolas"/>
                <a:ea typeface="Calibri"/>
              </a:rPr>
              <a:t> </a:t>
            </a:r>
            <a:r>
              <a:rPr lang="en-US" sz="1600">
                <a:solidFill>
                  <a:srgbClr val="0000c0"/>
                </a:solidFill>
                <a:latin typeface="Consolas"/>
                <a:ea typeface="Calibri"/>
              </a:rPr>
              <a:t>shirtID</a:t>
            </a:r>
            <a:r>
              <a:rPr lang="en-US" sz="1600">
                <a:solidFill>
                  <a:srgbClr val="000000"/>
                </a:solidFill>
                <a:latin typeface="Consolas"/>
                <a:ea typeface="Calibri"/>
              </a:rPr>
              <a:t> = 0; </a:t>
            </a:r>
            <a:r>
              <a:rPr lang="en-US" sz="1600">
                <a:solidFill>
                  <a:srgbClr val="3f7f5f"/>
                </a:solidFill>
                <a:latin typeface="Consolas"/>
                <a:ea typeface="Calibri"/>
              </a:rPr>
              <a:t>// Default ID for the shirt</a:t>
            </a:r>
            <a:endParaRPr/>
          </a:p>
          <a:p>
            <a:pPr>
              <a:lnSpc>
                <a:spcPct val="115000"/>
              </a:lnSpc>
            </a:pPr>
            <a:r>
              <a:rPr lang="en-US" sz="1600">
                <a:solidFill>
                  <a:srgbClr val="3f7f5f"/>
                </a:solidFill>
                <a:latin typeface="Consolas"/>
                <a:ea typeface="Calibri"/>
              </a:rPr>
              <a:t>	</a:t>
            </a:r>
            <a:r>
              <a:rPr lang="en-US" sz="1600">
                <a:solidFill>
                  <a:srgbClr val="3f7f5f"/>
                </a:solidFill>
                <a:latin typeface="Consolas"/>
                <a:ea typeface="Calibri"/>
              </a:rPr>
              <a:t>// default</a:t>
            </a:r>
            <a:endParaRPr/>
          </a:p>
          <a:p>
            <a:pPr>
              <a:lnSpc>
                <a:spcPct val="115000"/>
              </a:lnSpc>
            </a:pPr>
            <a:r>
              <a:rPr lang="en-US" sz="1600">
                <a:solidFill>
                  <a:srgbClr val="000000"/>
                </a:solidFill>
                <a:latin typeface="Consolas"/>
                <a:ea typeface="Calibri"/>
              </a:rPr>
              <a:t>	</a:t>
            </a:r>
            <a:r>
              <a:rPr b="1" lang="en-US" sz="1600">
                <a:solidFill>
                  <a:srgbClr val="7f0055"/>
                </a:solidFill>
                <a:latin typeface="Consolas"/>
                <a:ea typeface="Calibri"/>
              </a:rPr>
              <a:t>public</a:t>
            </a:r>
            <a:r>
              <a:rPr lang="en-US" sz="1600">
                <a:solidFill>
                  <a:srgbClr val="000000"/>
                </a:solidFill>
                <a:latin typeface="Consolas"/>
                <a:ea typeface="Calibri"/>
              </a:rPr>
              <a:t> String </a:t>
            </a:r>
            <a:r>
              <a:rPr lang="en-US" sz="1600">
                <a:solidFill>
                  <a:srgbClr val="0000c0"/>
                </a:solidFill>
                <a:latin typeface="Consolas"/>
                <a:ea typeface="Calibri"/>
              </a:rPr>
              <a:t>description</a:t>
            </a:r>
            <a:r>
              <a:rPr lang="en-US" sz="1600">
                <a:solidFill>
                  <a:srgbClr val="000000"/>
                </a:solidFill>
                <a:latin typeface="Consolas"/>
                <a:ea typeface="Calibri"/>
              </a:rPr>
              <a:t> = </a:t>
            </a:r>
            <a:r>
              <a:rPr lang="en-US" sz="1600">
                <a:solidFill>
                  <a:srgbClr val="2a00ff"/>
                </a:solidFill>
                <a:latin typeface="Consolas"/>
                <a:ea typeface="Calibri"/>
              </a:rPr>
              <a:t>"-description required-"</a:t>
            </a:r>
            <a:r>
              <a:rPr lang="en-US" sz="1600">
                <a:solidFill>
                  <a:srgbClr val="000000"/>
                </a:solidFill>
                <a:latin typeface="Consolas"/>
                <a:ea typeface="Calibri"/>
              </a:rPr>
              <a:t>; </a:t>
            </a:r>
            <a:endParaRPr/>
          </a:p>
          <a:p>
            <a:pPr>
              <a:lnSpc>
                <a:spcPct val="115000"/>
              </a:lnSpc>
            </a:pPr>
            <a:r>
              <a:rPr lang="en-US" sz="1600">
                <a:solidFill>
                  <a:srgbClr val="000000"/>
                </a:solidFill>
                <a:latin typeface="Consolas"/>
                <a:ea typeface="Calibri"/>
              </a:rPr>
              <a:t>	</a:t>
            </a:r>
            <a:r>
              <a:rPr lang="en-US" sz="1600">
                <a:solidFill>
                  <a:srgbClr val="3f7f5f"/>
                </a:solidFill>
                <a:latin typeface="Consolas"/>
                <a:ea typeface="Calibri"/>
              </a:rPr>
              <a:t>// The color codes are R=Red, B=Blue, G=Green, U=</a:t>
            </a:r>
            <a:r>
              <a:rPr lang="en-US" sz="1600" u="sng">
                <a:solidFill>
                  <a:srgbClr val="3f7f5f"/>
                </a:solidFill>
                <a:latin typeface="Consolas"/>
                <a:ea typeface="Calibri"/>
              </a:rPr>
              <a:t>Unset</a:t>
            </a:r>
            <a:endParaRPr/>
          </a:p>
          <a:p>
            <a:pPr>
              <a:lnSpc>
                <a:spcPct val="115000"/>
              </a:lnSpc>
            </a:pPr>
            <a:r>
              <a:rPr lang="en-US" sz="1600">
                <a:solidFill>
                  <a:srgbClr val="000000"/>
                </a:solidFill>
                <a:latin typeface="Consolas"/>
                <a:ea typeface="Calibri"/>
              </a:rPr>
              <a:t>	</a:t>
            </a:r>
            <a:r>
              <a:rPr b="1" lang="en-US" sz="1600">
                <a:solidFill>
                  <a:srgbClr val="7f0055"/>
                </a:solidFill>
                <a:latin typeface="Consolas"/>
                <a:ea typeface="Calibri"/>
              </a:rPr>
              <a:t>public</a:t>
            </a:r>
            <a:r>
              <a:rPr lang="en-US" sz="1600">
                <a:solidFill>
                  <a:srgbClr val="000000"/>
                </a:solidFill>
                <a:latin typeface="Consolas"/>
                <a:ea typeface="Calibri"/>
              </a:rPr>
              <a:t> </a:t>
            </a:r>
            <a:r>
              <a:rPr b="1" lang="en-US" sz="1600">
                <a:solidFill>
                  <a:srgbClr val="7f0055"/>
                </a:solidFill>
                <a:latin typeface="Consolas"/>
                <a:ea typeface="Calibri"/>
              </a:rPr>
              <a:t>char</a:t>
            </a:r>
            <a:r>
              <a:rPr lang="en-US" sz="1600">
                <a:solidFill>
                  <a:srgbClr val="000000"/>
                </a:solidFill>
                <a:latin typeface="Consolas"/>
                <a:ea typeface="Calibri"/>
              </a:rPr>
              <a:t> </a:t>
            </a:r>
            <a:r>
              <a:rPr lang="en-US" sz="1600">
                <a:solidFill>
                  <a:srgbClr val="0000c0"/>
                </a:solidFill>
                <a:latin typeface="Consolas"/>
                <a:ea typeface="Calibri"/>
              </a:rPr>
              <a:t>colorCode</a:t>
            </a:r>
            <a:r>
              <a:rPr lang="en-US" sz="1600">
                <a:solidFill>
                  <a:srgbClr val="000000"/>
                </a:solidFill>
                <a:latin typeface="Consolas"/>
                <a:ea typeface="Calibri"/>
              </a:rPr>
              <a:t> = </a:t>
            </a:r>
            <a:r>
              <a:rPr lang="en-US" sz="1600">
                <a:solidFill>
                  <a:srgbClr val="2a00ff"/>
                </a:solidFill>
                <a:latin typeface="Consolas"/>
                <a:ea typeface="Calibri"/>
              </a:rPr>
              <a:t>'U'</a:t>
            </a:r>
            <a:r>
              <a:rPr lang="en-US" sz="1600">
                <a:solidFill>
                  <a:srgbClr val="000000"/>
                </a:solidFill>
                <a:latin typeface="Consolas"/>
                <a:ea typeface="Calibri"/>
              </a:rPr>
              <a:t>;</a:t>
            </a:r>
            <a:endParaRPr/>
          </a:p>
          <a:p>
            <a:pPr>
              <a:lnSpc>
                <a:spcPct val="115000"/>
              </a:lnSpc>
            </a:pPr>
            <a:r>
              <a:rPr lang="en-US" sz="1600">
                <a:solidFill>
                  <a:srgbClr val="000000"/>
                </a:solidFill>
                <a:latin typeface="Consolas"/>
                <a:ea typeface="Calibri"/>
              </a:rPr>
              <a:t>	</a:t>
            </a:r>
            <a:r>
              <a:rPr b="1" lang="en-US" sz="1600">
                <a:solidFill>
                  <a:srgbClr val="7f0055"/>
                </a:solidFill>
                <a:latin typeface="Consolas"/>
                <a:ea typeface="Calibri"/>
              </a:rPr>
              <a:t>public</a:t>
            </a:r>
            <a:r>
              <a:rPr lang="en-US" sz="1600">
                <a:solidFill>
                  <a:srgbClr val="000000"/>
                </a:solidFill>
                <a:latin typeface="Consolas"/>
                <a:ea typeface="Calibri"/>
              </a:rPr>
              <a:t> </a:t>
            </a:r>
            <a:r>
              <a:rPr b="1" lang="en-US" sz="1600">
                <a:solidFill>
                  <a:srgbClr val="7f0055"/>
                </a:solidFill>
                <a:latin typeface="Consolas"/>
                <a:ea typeface="Calibri"/>
              </a:rPr>
              <a:t>double</a:t>
            </a:r>
            <a:r>
              <a:rPr lang="en-US" sz="1600">
                <a:solidFill>
                  <a:srgbClr val="000000"/>
                </a:solidFill>
                <a:latin typeface="Consolas"/>
                <a:ea typeface="Calibri"/>
              </a:rPr>
              <a:t> </a:t>
            </a:r>
            <a:r>
              <a:rPr lang="en-US" sz="1600">
                <a:solidFill>
                  <a:srgbClr val="0000c0"/>
                </a:solidFill>
                <a:latin typeface="Consolas"/>
                <a:ea typeface="Calibri"/>
              </a:rPr>
              <a:t>price</a:t>
            </a:r>
            <a:r>
              <a:rPr lang="en-US" sz="1600">
                <a:solidFill>
                  <a:srgbClr val="000000"/>
                </a:solidFill>
                <a:latin typeface="Consolas"/>
                <a:ea typeface="Calibri"/>
              </a:rPr>
              <a:t> = 0.0; </a:t>
            </a:r>
            <a:r>
              <a:rPr lang="en-US" sz="1600">
                <a:solidFill>
                  <a:srgbClr val="3f7f5f"/>
                </a:solidFill>
                <a:latin typeface="Consolas"/>
                <a:ea typeface="Calibri"/>
              </a:rPr>
              <a:t>// Default price for all shirts</a:t>
            </a:r>
            <a:endParaRPr/>
          </a:p>
          <a:p>
            <a:pPr>
              <a:lnSpc>
                <a:spcPct val="115000"/>
              </a:lnSpc>
            </a:pPr>
            <a:r>
              <a:rPr lang="en-US" sz="1600">
                <a:solidFill>
                  <a:srgbClr val="000000"/>
                </a:solidFill>
                <a:latin typeface="Consolas"/>
                <a:ea typeface="Calibri"/>
              </a:rPr>
              <a:t>	</a:t>
            </a:r>
            <a:r>
              <a:rPr b="1" lang="en-US" sz="1600">
                <a:solidFill>
                  <a:srgbClr val="7f0055"/>
                </a:solidFill>
                <a:latin typeface="Consolas"/>
                <a:ea typeface="Calibri"/>
              </a:rPr>
              <a:t>public</a:t>
            </a:r>
            <a:r>
              <a:rPr lang="en-US" sz="1600">
                <a:solidFill>
                  <a:srgbClr val="000000"/>
                </a:solidFill>
                <a:latin typeface="Consolas"/>
                <a:ea typeface="Calibri"/>
              </a:rPr>
              <a:t> </a:t>
            </a:r>
            <a:r>
              <a:rPr b="1" lang="en-US" sz="1600">
                <a:solidFill>
                  <a:srgbClr val="7f0055"/>
                </a:solidFill>
                <a:latin typeface="Consolas"/>
                <a:ea typeface="Calibri"/>
              </a:rPr>
              <a:t>int</a:t>
            </a:r>
            <a:r>
              <a:rPr lang="en-US" sz="1600">
                <a:solidFill>
                  <a:srgbClr val="000000"/>
                </a:solidFill>
                <a:latin typeface="Consolas"/>
                <a:ea typeface="Calibri"/>
              </a:rPr>
              <a:t> </a:t>
            </a:r>
            <a:r>
              <a:rPr lang="en-US" sz="1600">
                <a:solidFill>
                  <a:srgbClr val="0000c0"/>
                </a:solidFill>
                <a:latin typeface="Consolas"/>
                <a:ea typeface="Calibri"/>
              </a:rPr>
              <a:t>quantityInStock</a:t>
            </a:r>
            <a:r>
              <a:rPr lang="en-US" sz="1600">
                <a:solidFill>
                  <a:srgbClr val="000000"/>
                </a:solidFill>
                <a:latin typeface="Consolas"/>
                <a:ea typeface="Calibri"/>
              </a:rPr>
              <a:t> = 0; </a:t>
            </a:r>
            <a:r>
              <a:rPr lang="en-US" sz="1600">
                <a:solidFill>
                  <a:srgbClr val="3f7f5f"/>
                </a:solidFill>
                <a:latin typeface="Consolas"/>
                <a:ea typeface="Calibri"/>
              </a:rPr>
              <a:t>// Default quantity for all shirts</a:t>
            </a:r>
            <a:endParaRPr/>
          </a:p>
          <a:p>
            <a:pPr>
              <a:lnSpc>
                <a:spcPct val="115000"/>
              </a:lnSpc>
            </a:pPr>
            <a:r>
              <a:rPr lang="en-US" sz="1600">
                <a:solidFill>
                  <a:srgbClr val="000000"/>
                </a:solidFill>
                <a:latin typeface="Consolas"/>
                <a:ea typeface="Calibri"/>
              </a:rPr>
              <a:t>	</a:t>
            </a:r>
            <a:r>
              <a:rPr lang="en-US" sz="1600">
                <a:solidFill>
                  <a:srgbClr val="3f7f5f"/>
                </a:solidFill>
                <a:latin typeface="Consolas"/>
                <a:ea typeface="Calibri"/>
              </a:rPr>
              <a:t>// This method displays the values for an item</a:t>
            </a:r>
            <a:endParaRPr/>
          </a:p>
          <a:p>
            <a:pPr>
              <a:lnSpc>
                <a:spcPct val="115000"/>
              </a:lnSpc>
            </a:pPr>
            <a:r>
              <a:rPr lang="en-US" sz="1600">
                <a:solidFill>
                  <a:srgbClr val="000000"/>
                </a:solidFill>
                <a:latin typeface="Consolas"/>
                <a:ea typeface="Calibri"/>
              </a:rPr>
              <a:t>	</a:t>
            </a:r>
            <a:r>
              <a:rPr b="1" lang="en-US" sz="1600">
                <a:solidFill>
                  <a:srgbClr val="7f0055"/>
                </a:solidFill>
                <a:latin typeface="Consolas"/>
                <a:ea typeface="Calibri"/>
              </a:rPr>
              <a:t>public</a:t>
            </a:r>
            <a:r>
              <a:rPr lang="en-US" sz="1600">
                <a:solidFill>
                  <a:srgbClr val="000000"/>
                </a:solidFill>
                <a:latin typeface="Consolas"/>
                <a:ea typeface="Calibri"/>
              </a:rPr>
              <a:t> </a:t>
            </a:r>
            <a:r>
              <a:rPr b="1" lang="en-US" sz="1600">
                <a:solidFill>
                  <a:srgbClr val="7f0055"/>
                </a:solidFill>
                <a:latin typeface="Consolas"/>
                <a:ea typeface="Calibri"/>
              </a:rPr>
              <a:t>void</a:t>
            </a:r>
            <a:r>
              <a:rPr lang="en-US" sz="1600">
                <a:solidFill>
                  <a:srgbClr val="000000"/>
                </a:solidFill>
                <a:latin typeface="Consolas"/>
                <a:ea typeface="Calibri"/>
              </a:rPr>
              <a:t> displayShirtInformation() {</a:t>
            </a:r>
            <a:endParaRPr/>
          </a:p>
          <a:p>
            <a:pPr>
              <a:lnSpc>
                <a:spcPct val="115000"/>
              </a:lnSpc>
            </a:pPr>
            <a:r>
              <a:rPr lang="en-US" sz="1600">
                <a:solidFill>
                  <a:srgbClr val="000000"/>
                </a:solidFill>
                <a:latin typeface="Consolas"/>
                <a:ea typeface="Calibri"/>
              </a:rPr>
              <a:t>	</a:t>
            </a:r>
            <a:r>
              <a:rPr lang="en-US" sz="1600">
                <a:solidFill>
                  <a:srgbClr val="000000"/>
                </a:solidFill>
                <a:latin typeface="Consolas"/>
                <a:ea typeface="Calibri"/>
              </a:rPr>
              <a:t>	</a:t>
            </a:r>
            <a:r>
              <a:rPr lang="en-US" sz="1600">
                <a:solidFill>
                  <a:srgbClr val="000000"/>
                </a:solidFill>
                <a:latin typeface="Consolas"/>
                <a:ea typeface="Calibri"/>
              </a:rPr>
              <a:t>System.</a:t>
            </a:r>
            <a:r>
              <a:rPr i="1" lang="en-US" sz="1600">
                <a:solidFill>
                  <a:srgbClr val="0000c0"/>
                </a:solidFill>
                <a:latin typeface="Consolas"/>
                <a:ea typeface="Calibri"/>
              </a:rPr>
              <a:t>out</a:t>
            </a:r>
            <a:r>
              <a:rPr lang="en-US" sz="1600">
                <a:solidFill>
                  <a:srgbClr val="000000"/>
                </a:solidFill>
                <a:latin typeface="Consolas"/>
                <a:ea typeface="Calibri"/>
              </a:rPr>
              <a:t>.println(</a:t>
            </a:r>
            <a:r>
              <a:rPr lang="en-US" sz="1600">
                <a:solidFill>
                  <a:srgbClr val="2a00ff"/>
                </a:solidFill>
                <a:latin typeface="Consolas"/>
                <a:ea typeface="Calibri"/>
              </a:rPr>
              <a:t>"Shirt ID: "</a:t>
            </a:r>
            <a:r>
              <a:rPr lang="en-US" sz="1600">
                <a:solidFill>
                  <a:srgbClr val="000000"/>
                </a:solidFill>
                <a:latin typeface="Consolas"/>
                <a:ea typeface="Calibri"/>
              </a:rPr>
              <a:t> + </a:t>
            </a:r>
            <a:r>
              <a:rPr lang="en-US" sz="1600">
                <a:solidFill>
                  <a:srgbClr val="0000c0"/>
                </a:solidFill>
                <a:latin typeface="Consolas"/>
                <a:ea typeface="Calibri"/>
              </a:rPr>
              <a:t>shirtID</a:t>
            </a:r>
            <a:r>
              <a:rPr lang="en-US" sz="1600">
                <a:solidFill>
                  <a:srgbClr val="000000"/>
                </a:solidFill>
                <a:latin typeface="Consolas"/>
                <a:ea typeface="Calibri"/>
              </a:rPr>
              <a:t>);</a:t>
            </a:r>
            <a:endParaRPr/>
          </a:p>
          <a:p>
            <a:pPr>
              <a:lnSpc>
                <a:spcPct val="115000"/>
              </a:lnSpc>
            </a:pPr>
            <a:r>
              <a:rPr lang="en-US" sz="1600">
                <a:solidFill>
                  <a:srgbClr val="000000"/>
                </a:solidFill>
                <a:latin typeface="Consolas"/>
                <a:ea typeface="Calibri"/>
              </a:rPr>
              <a:t>	</a:t>
            </a:r>
            <a:r>
              <a:rPr lang="en-US" sz="1600">
                <a:solidFill>
                  <a:srgbClr val="000000"/>
                </a:solidFill>
                <a:latin typeface="Consolas"/>
                <a:ea typeface="Calibri"/>
              </a:rPr>
              <a:t>	</a:t>
            </a:r>
            <a:r>
              <a:rPr lang="en-US" sz="1600">
                <a:solidFill>
                  <a:srgbClr val="000000"/>
                </a:solidFill>
                <a:latin typeface="Consolas"/>
                <a:ea typeface="Calibri"/>
              </a:rPr>
              <a:t>System.</a:t>
            </a:r>
            <a:r>
              <a:rPr i="1" lang="en-US" sz="1600">
                <a:solidFill>
                  <a:srgbClr val="0000c0"/>
                </a:solidFill>
                <a:latin typeface="Consolas"/>
                <a:ea typeface="Calibri"/>
              </a:rPr>
              <a:t>out</a:t>
            </a:r>
            <a:r>
              <a:rPr lang="en-US" sz="1600">
                <a:solidFill>
                  <a:srgbClr val="000000"/>
                </a:solidFill>
                <a:latin typeface="Consolas"/>
                <a:ea typeface="Calibri"/>
              </a:rPr>
              <a:t>.println(</a:t>
            </a:r>
            <a:r>
              <a:rPr lang="en-US" sz="1600">
                <a:solidFill>
                  <a:srgbClr val="2a00ff"/>
                </a:solidFill>
                <a:latin typeface="Consolas"/>
                <a:ea typeface="Calibri"/>
              </a:rPr>
              <a:t>"Shirt description:"</a:t>
            </a:r>
            <a:r>
              <a:rPr lang="en-US" sz="1600">
                <a:solidFill>
                  <a:srgbClr val="000000"/>
                </a:solidFill>
                <a:latin typeface="Consolas"/>
                <a:ea typeface="Calibri"/>
              </a:rPr>
              <a:t> + </a:t>
            </a:r>
            <a:r>
              <a:rPr lang="en-US" sz="1600">
                <a:solidFill>
                  <a:srgbClr val="0000c0"/>
                </a:solidFill>
                <a:latin typeface="Consolas"/>
                <a:ea typeface="Calibri"/>
              </a:rPr>
              <a:t>description</a:t>
            </a:r>
            <a:r>
              <a:rPr lang="en-US" sz="1600">
                <a:solidFill>
                  <a:srgbClr val="000000"/>
                </a:solidFill>
                <a:latin typeface="Consolas"/>
                <a:ea typeface="Calibri"/>
              </a:rPr>
              <a:t>);</a:t>
            </a:r>
            <a:endParaRPr/>
          </a:p>
          <a:p>
            <a:pPr>
              <a:lnSpc>
                <a:spcPct val="115000"/>
              </a:lnSpc>
            </a:pPr>
            <a:r>
              <a:rPr lang="en-US" sz="1600">
                <a:solidFill>
                  <a:srgbClr val="000000"/>
                </a:solidFill>
                <a:latin typeface="Consolas"/>
                <a:ea typeface="Calibri"/>
              </a:rPr>
              <a:t>	</a:t>
            </a:r>
            <a:r>
              <a:rPr lang="en-US" sz="1600">
                <a:solidFill>
                  <a:srgbClr val="000000"/>
                </a:solidFill>
                <a:latin typeface="Consolas"/>
                <a:ea typeface="Calibri"/>
              </a:rPr>
              <a:t>	</a:t>
            </a:r>
            <a:r>
              <a:rPr lang="en-US" sz="1600">
                <a:solidFill>
                  <a:srgbClr val="000000"/>
                </a:solidFill>
                <a:latin typeface="Consolas"/>
                <a:ea typeface="Calibri"/>
              </a:rPr>
              <a:t>System.</a:t>
            </a:r>
            <a:r>
              <a:rPr i="1" lang="en-US" sz="1600">
                <a:solidFill>
                  <a:srgbClr val="0000c0"/>
                </a:solidFill>
                <a:latin typeface="Consolas"/>
                <a:ea typeface="Calibri"/>
              </a:rPr>
              <a:t>out</a:t>
            </a:r>
            <a:r>
              <a:rPr lang="en-US" sz="1600">
                <a:solidFill>
                  <a:srgbClr val="000000"/>
                </a:solidFill>
                <a:latin typeface="Consolas"/>
                <a:ea typeface="Calibri"/>
              </a:rPr>
              <a:t>.println(</a:t>
            </a:r>
            <a:r>
              <a:rPr lang="en-US" sz="1600">
                <a:solidFill>
                  <a:srgbClr val="2a00ff"/>
                </a:solidFill>
                <a:latin typeface="Consolas"/>
                <a:ea typeface="Calibri"/>
              </a:rPr>
              <a:t>"Color Code: "</a:t>
            </a:r>
            <a:r>
              <a:rPr lang="en-US" sz="1600">
                <a:solidFill>
                  <a:srgbClr val="000000"/>
                </a:solidFill>
                <a:latin typeface="Consolas"/>
                <a:ea typeface="Calibri"/>
              </a:rPr>
              <a:t> + </a:t>
            </a:r>
            <a:r>
              <a:rPr lang="en-US" sz="1600">
                <a:solidFill>
                  <a:srgbClr val="0000c0"/>
                </a:solidFill>
                <a:latin typeface="Consolas"/>
                <a:ea typeface="Calibri"/>
              </a:rPr>
              <a:t>colorCode</a:t>
            </a:r>
            <a:r>
              <a:rPr lang="en-US" sz="1600">
                <a:solidFill>
                  <a:srgbClr val="000000"/>
                </a:solidFill>
                <a:latin typeface="Consolas"/>
                <a:ea typeface="Calibri"/>
              </a:rPr>
              <a:t>);</a:t>
            </a:r>
            <a:endParaRPr/>
          </a:p>
          <a:p>
            <a:pPr>
              <a:lnSpc>
                <a:spcPct val="115000"/>
              </a:lnSpc>
            </a:pPr>
            <a:r>
              <a:rPr lang="en-US" sz="1600">
                <a:solidFill>
                  <a:srgbClr val="000000"/>
                </a:solidFill>
                <a:latin typeface="Consolas"/>
                <a:ea typeface="Calibri"/>
              </a:rPr>
              <a:t>	</a:t>
            </a:r>
            <a:r>
              <a:rPr lang="en-US" sz="1600">
                <a:solidFill>
                  <a:srgbClr val="000000"/>
                </a:solidFill>
                <a:latin typeface="Consolas"/>
                <a:ea typeface="Calibri"/>
              </a:rPr>
              <a:t>	</a:t>
            </a:r>
            <a:r>
              <a:rPr lang="en-US" sz="1600">
                <a:solidFill>
                  <a:srgbClr val="000000"/>
                </a:solidFill>
                <a:latin typeface="Consolas"/>
                <a:ea typeface="Calibri"/>
              </a:rPr>
              <a:t>System.</a:t>
            </a:r>
            <a:r>
              <a:rPr i="1" lang="en-US" sz="1600">
                <a:solidFill>
                  <a:srgbClr val="0000c0"/>
                </a:solidFill>
                <a:latin typeface="Consolas"/>
                <a:ea typeface="Calibri"/>
              </a:rPr>
              <a:t>out</a:t>
            </a:r>
            <a:r>
              <a:rPr lang="en-US" sz="1600">
                <a:solidFill>
                  <a:srgbClr val="000000"/>
                </a:solidFill>
                <a:latin typeface="Consolas"/>
                <a:ea typeface="Calibri"/>
              </a:rPr>
              <a:t>.println(</a:t>
            </a:r>
            <a:r>
              <a:rPr lang="en-US" sz="1600">
                <a:solidFill>
                  <a:srgbClr val="2a00ff"/>
                </a:solidFill>
                <a:latin typeface="Consolas"/>
                <a:ea typeface="Calibri"/>
              </a:rPr>
              <a:t>"Shirt price: "</a:t>
            </a:r>
            <a:r>
              <a:rPr lang="en-US" sz="1600">
                <a:solidFill>
                  <a:srgbClr val="000000"/>
                </a:solidFill>
                <a:latin typeface="Consolas"/>
                <a:ea typeface="Calibri"/>
              </a:rPr>
              <a:t> + </a:t>
            </a:r>
            <a:r>
              <a:rPr lang="en-US" sz="1600">
                <a:solidFill>
                  <a:srgbClr val="0000c0"/>
                </a:solidFill>
                <a:latin typeface="Consolas"/>
                <a:ea typeface="Calibri"/>
              </a:rPr>
              <a:t>price</a:t>
            </a:r>
            <a:r>
              <a:rPr lang="en-US" sz="1600">
                <a:solidFill>
                  <a:srgbClr val="000000"/>
                </a:solidFill>
                <a:latin typeface="Consolas"/>
                <a:ea typeface="Calibri"/>
              </a:rPr>
              <a:t>);</a:t>
            </a:r>
            <a:endParaRPr/>
          </a:p>
          <a:p>
            <a:pPr>
              <a:lnSpc>
                <a:spcPct val="115000"/>
              </a:lnSpc>
            </a:pPr>
            <a:r>
              <a:rPr lang="en-US" sz="1600">
                <a:solidFill>
                  <a:srgbClr val="000000"/>
                </a:solidFill>
                <a:latin typeface="Consolas"/>
                <a:ea typeface="Calibri"/>
              </a:rPr>
              <a:t>	</a:t>
            </a:r>
            <a:r>
              <a:rPr lang="en-US" sz="1600">
                <a:solidFill>
                  <a:srgbClr val="000000"/>
                </a:solidFill>
                <a:latin typeface="Consolas"/>
                <a:ea typeface="Calibri"/>
              </a:rPr>
              <a:t>	</a:t>
            </a:r>
            <a:r>
              <a:rPr lang="en-US" sz="1600">
                <a:solidFill>
                  <a:srgbClr val="000000"/>
                </a:solidFill>
                <a:latin typeface="Consolas"/>
                <a:ea typeface="Calibri"/>
              </a:rPr>
              <a:t>System.</a:t>
            </a:r>
            <a:r>
              <a:rPr i="1" lang="en-US" sz="1600">
                <a:solidFill>
                  <a:srgbClr val="0000c0"/>
                </a:solidFill>
                <a:latin typeface="Consolas"/>
                <a:ea typeface="Calibri"/>
              </a:rPr>
              <a:t>out</a:t>
            </a:r>
            <a:r>
              <a:rPr lang="en-US" sz="1600">
                <a:solidFill>
                  <a:srgbClr val="000000"/>
                </a:solidFill>
                <a:latin typeface="Consolas"/>
                <a:ea typeface="Calibri"/>
              </a:rPr>
              <a:t>.println(</a:t>
            </a:r>
            <a:r>
              <a:rPr lang="en-US" sz="1600">
                <a:solidFill>
                  <a:srgbClr val="2a00ff"/>
                </a:solidFill>
                <a:latin typeface="Consolas"/>
                <a:ea typeface="Calibri"/>
              </a:rPr>
              <a:t>"Quantity in stock: "</a:t>
            </a:r>
            <a:r>
              <a:rPr lang="en-US" sz="1600">
                <a:solidFill>
                  <a:srgbClr val="000000"/>
                </a:solidFill>
                <a:latin typeface="Consolas"/>
                <a:ea typeface="Calibri"/>
              </a:rPr>
              <a:t> + </a:t>
            </a:r>
            <a:r>
              <a:rPr lang="en-US" sz="1600">
                <a:solidFill>
                  <a:srgbClr val="0000c0"/>
                </a:solidFill>
                <a:latin typeface="Consolas"/>
                <a:ea typeface="Calibri"/>
              </a:rPr>
              <a:t>quantityInStock</a:t>
            </a:r>
            <a:r>
              <a:rPr lang="en-US" sz="1600">
                <a:solidFill>
                  <a:srgbClr val="000000"/>
                </a:solidFill>
                <a:latin typeface="Consolas"/>
                <a:ea typeface="Calibri"/>
              </a:rPr>
              <a:t>);</a:t>
            </a:r>
            <a:endParaRPr/>
          </a:p>
          <a:p>
            <a:pPr>
              <a:lnSpc>
                <a:spcPct val="115000"/>
              </a:lnSpc>
            </a:pPr>
            <a:r>
              <a:rPr lang="en-US" sz="1600">
                <a:solidFill>
                  <a:srgbClr val="000000"/>
                </a:solidFill>
                <a:latin typeface="Consolas"/>
                <a:ea typeface="Calibri"/>
              </a:rPr>
              <a:t>	</a:t>
            </a:r>
            <a:r>
              <a:rPr lang="en-US" sz="1600">
                <a:solidFill>
                  <a:srgbClr val="000000"/>
                </a:solidFill>
                <a:latin typeface="Consolas"/>
                <a:ea typeface="Calibri"/>
              </a:rPr>
              <a:t>} </a:t>
            </a:r>
            <a:r>
              <a:rPr lang="en-US" sz="1600">
                <a:solidFill>
                  <a:srgbClr val="3f7f5f"/>
                </a:solidFill>
                <a:latin typeface="Consolas"/>
                <a:ea typeface="Calibri"/>
              </a:rPr>
              <a:t>// end of display method</a:t>
            </a:r>
            <a:endParaRPr/>
          </a:p>
          <a:p>
            <a:pPr>
              <a:lnSpc>
                <a:spcPct val="115000"/>
              </a:lnSpc>
            </a:pPr>
            <a:r>
              <a:rPr lang="en-US" sz="1600">
                <a:solidFill>
                  <a:srgbClr val="000000"/>
                </a:solidFill>
                <a:latin typeface="Consolas"/>
                <a:ea typeface="Calibri"/>
              </a:rPr>
              <a:t>} </a:t>
            </a:r>
            <a:r>
              <a:rPr lang="en-US" sz="1600">
                <a:solidFill>
                  <a:srgbClr val="3f7f5f"/>
                </a:solidFill>
                <a:latin typeface="Consolas"/>
                <a:ea typeface="Calibri"/>
              </a:rPr>
              <a:t>// end of class</a:t>
            </a:r>
            <a:endParaRPr/>
          </a:p>
        </p:txBody>
      </p:sp>
    </p:spTree>
  </p:cSld>
  <p:transition spd="slow">
    <p:push dir="d"/>
  </p:transition>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4b97"/>
                </a:solidFill>
                <a:latin typeface="Calibri"/>
              </a:rPr>
              <a:t>Sintax:</a:t>
            </a:r>
            <a:endParaRPr/>
          </a:p>
          <a:p>
            <a:pPr>
              <a:lnSpc>
                <a:spcPct val="100000"/>
              </a:lnSpc>
            </a:pPr>
            <a:r>
              <a:rPr lang="en-US" sz="3200">
                <a:solidFill>
                  <a:srgbClr val="004b97"/>
                </a:solidFill>
                <a:latin typeface="Calibri"/>
              </a:rPr>
              <a:t>	</a:t>
            </a:r>
            <a:r>
              <a:rPr lang="en-US" sz="3200">
                <a:solidFill>
                  <a:srgbClr val="004b97"/>
                </a:solidFill>
                <a:latin typeface="Calibri"/>
              </a:rPr>
              <a:t>[modifier] class class_identifier</a:t>
            </a:r>
            <a:endParaRPr/>
          </a:p>
          <a:p>
            <a:pPr>
              <a:lnSpc>
                <a:spcPct val="100000"/>
              </a:lnSpc>
              <a:buFont typeface="Arial"/>
              <a:buChar char="•"/>
            </a:pPr>
            <a:r>
              <a:rPr lang="en-US" sz="3200">
                <a:solidFill>
                  <a:srgbClr val="004b97"/>
                </a:solidFill>
                <a:latin typeface="Calibri"/>
              </a:rPr>
              <a:t>Exemplo:</a:t>
            </a:r>
            <a:endParaRPr/>
          </a:p>
          <a:p>
            <a:pPr>
              <a:lnSpc>
                <a:spcPct val="100000"/>
              </a:lnSpc>
            </a:pPr>
            <a:r>
              <a:rPr lang="en-US" sz="3200">
                <a:solidFill>
                  <a:srgbClr val="004b97"/>
                </a:solidFill>
                <a:latin typeface="Calibri"/>
              </a:rPr>
              <a:t>	</a:t>
            </a:r>
            <a:r>
              <a:rPr lang="en-US" sz="3200">
                <a:solidFill>
                  <a:srgbClr val="004b97"/>
                </a:solidFill>
                <a:latin typeface="Calibri"/>
              </a:rPr>
              <a:t>public class Shirt</a:t>
            </a:r>
            <a:endParaRPr/>
          </a:p>
        </p:txBody>
      </p:sp>
      <p:sp>
        <p:nvSpPr>
          <p:cNvPr id="140" name="TextShape 2"/>
          <p:cNvSpPr txBox="1"/>
          <p:nvPr/>
        </p:nvSpPr>
        <p:spPr>
          <a:xfrm>
            <a:off x="457200" y="274680"/>
            <a:ext cx="8229240" cy="1142640"/>
          </a:xfrm>
          <a:prstGeom prst="rect">
            <a:avLst/>
          </a:prstGeom>
        </p:spPr>
        <p:txBody>
          <a:bodyPr anchor="ctr"/>
          <a:p>
            <a:pPr>
              <a:lnSpc>
                <a:spcPct val="100000"/>
              </a:lnSpc>
            </a:pPr>
            <a:r>
              <a:rPr b="1" lang="en-US" sz="4400">
                <a:solidFill>
                  <a:srgbClr val="004b97"/>
                </a:solidFill>
                <a:latin typeface="Calibri"/>
              </a:rPr>
              <a:t>Declarando Classes</a:t>
            </a:r>
            <a:endParaRPr/>
          </a:p>
        </p:txBody>
      </p:sp>
    </p:spTree>
  </p:cSld>
  <p:transition spd="slow">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