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jpeg" ContentType="image/jpeg"/>
  <Override PartName="/ppt/media/image1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4E1A2D8A-C5C0-4399-BD23-C3D6F3A85AD0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/>
              <a:t>É a resposta </a:t>
            </a:r>
            <a:r>
              <a:rPr b="1" lang="en-US"/>
              <a:t>34</a:t>
            </a:r>
            <a:r>
              <a:rPr lang="en-US"/>
              <a:t> ou </a:t>
            </a:r>
            <a:r>
              <a:rPr b="1" lang="en-US"/>
              <a:t>9</a:t>
            </a:r>
            <a:r>
              <a:rPr lang="en-US"/>
              <a:t>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A7D9852-D006-4343-B457-2BF734823AE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3/15/14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377F3F-C2A3-450C-8407-9E618969437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</p:spPr>
      </p:pic>
      <p:pic>
        <p:nvPicPr>
          <p:cNvPr descr="" id="3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</p:spPr>
      </p:pic>
      <p:sp>
        <p:nvSpPr>
          <p:cNvPr id="40" name="CustomShape 1"/>
          <p:cNvSpPr/>
          <p:nvPr/>
        </p:nvSpPr>
        <p:spPr>
          <a:xfrm>
            <a:off x="5004000" y="2205000"/>
            <a:ext cx="3960000" cy="403200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800">
                <a:solidFill>
                  <a:srgbClr val="004b97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2400">
                <a:solidFill>
                  <a:srgbClr val="004b97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3/15/14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0F37CE-EF5E-446E-9F7A-BE22853CC20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9700623-78F4-4698-A6BC-93D13750C8CE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</p:spPr>
      </p:pic>
      <p:sp>
        <p:nvSpPr>
          <p:cNvPr id="121" name="TextShape 1"/>
          <p:cNvSpPr txBox="1"/>
          <p:nvPr/>
        </p:nvSpPr>
        <p:spPr>
          <a:xfrm>
            <a:off x="759960" y="1962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757800" y="304452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558ed5"/>
                </a:solidFill>
                <a:latin typeface="Calibri"/>
              </a:rPr>
              <a:t>Módulo 04 – Declarando, Inicializando e Usando Variáveis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Regras: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Variáveis podem iniciar com letras maiúsculas ou minúsculas, com underscore (_), ou um sinal de sifrão ($).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Variáveis não podem conter pontuação, espaços, traços, ou  qualquer palavra chave do Java.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Não pode iniciar com numeros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Nomeando Variáveis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Boas Práticas: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Use a notação Camelo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Ex: useNotacaoCamelo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Escolha nomes mnemonicos que possa indicar o que está contido na variável.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Nomeando Variáveis</a:t>
            </a:r>
            <a:endParaRPr/>
          </a:p>
        </p:txBody>
      </p:sp>
    </p:spTree>
  </p:cSld>
  <p:transition spd="slow">
    <p:push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Sintax: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4b97"/>
                </a:solidFill>
                <a:latin typeface="Consolas"/>
              </a:rPr>
              <a:t>type identifier = value [, identifier = value];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double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price = 0.0, wholesalePrice = 0.0;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4b97"/>
                </a:solidFill>
                <a:latin typeface="Consolas"/>
              </a:rPr>
              <a:t>price = wholesalePrice = 10;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int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ID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float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pi = 3.14F;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char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myChar = ’G’;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boolean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isOpen = false;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int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saleID = ID;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float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numberOrdered = 908.5F;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float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casePrice = 19.99F;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float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price = (casePrice * numberOrdered);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int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hour = 12;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4b97"/>
                </a:solidFill>
                <a:latin typeface="Consolas"/>
              </a:rPr>
              <a:t>boolean</a:t>
            </a:r>
            <a:r>
              <a:rPr lang="en-US" sz="2000">
                <a:solidFill>
                  <a:srgbClr val="004b97"/>
                </a:solidFill>
                <a:latin typeface="Consolas"/>
              </a:rPr>
              <a:t> isOpen = (hour &gt; 8);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Declarando e Inicializando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Variável (pode mudar):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4b97"/>
                </a:solidFill>
                <a:latin typeface="Consolas"/>
              </a:rPr>
              <a:t>double salesTax = 6.25;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Constante (não muda):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4b97"/>
                </a:solidFill>
                <a:latin typeface="Consolas"/>
              </a:rPr>
              <a:t>final</a:t>
            </a:r>
            <a:r>
              <a:rPr lang="en-US" sz="2400">
                <a:solidFill>
                  <a:srgbClr val="004b97"/>
                </a:solidFill>
                <a:latin typeface="Consolas"/>
              </a:rPr>
              <a:t> double SALES_TAX = 6.25;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Constantes devem estar em caixa alta e as palavras separadas por underscore(_).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Constantes</a:t>
            </a:r>
            <a:endParaRPr/>
          </a:p>
        </p:txBody>
      </p:sp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"/>
          <p:cNvGraphicFramePr/>
          <p:nvPr/>
        </p:nvGraphicFramePr>
        <p:xfrm>
          <a:off x="395640" y="1346040"/>
          <a:ext cx="8352720" cy="4687200"/>
        </p:xfrm>
        <a:graphic>
          <a:graphicData uri="http://schemas.openxmlformats.org/drawingml/2006/table">
            <a:tbl>
              <a:tblPr/>
              <a:tblGrid>
                <a:gridCol w="1777320"/>
                <a:gridCol w="1330560"/>
                <a:gridCol w="3588480"/>
                <a:gridCol w="1656360"/>
              </a:tblGrid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Função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Operador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Exemplo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Comentários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Adição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10 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2,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12.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Subtração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diff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–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10 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2,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diff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8.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Multiplicação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prod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*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10 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2,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prod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20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Divisão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quot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/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31 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6,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quot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5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2214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Resto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mod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%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is 10 e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num2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3,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mod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é 1.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Resto dá sempre uma resposta com o mesmo sinal que o primeiro operando.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Operadores Matemáticos</a:t>
            </a:r>
            <a:endParaRPr/>
          </a:p>
        </p:txBody>
      </p:sp>
    </p:spTree>
  </p:cSld>
  <p:transition spd="slow">
    <p:push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268640"/>
            <a:ext cx="8229240" cy="132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Da maneira longa:</a:t>
            </a:r>
            <a:endParaRPr/>
          </a:p>
          <a:p>
            <a:r>
              <a:rPr lang="en-US" sz="2400">
                <a:solidFill>
                  <a:srgbClr val="004b97"/>
                </a:solidFill>
                <a:latin typeface="Consolas"/>
              </a:rPr>
              <a:t>age = age + 1;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Da maneira curta: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274680"/>
            <a:ext cx="8506800" cy="921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4b97"/>
                </a:solidFill>
                <a:latin typeface="Calibri"/>
              </a:rPr>
              <a:t>Operadores de Incremento e Decremento</a:t>
            </a:r>
            <a:endParaRPr/>
          </a:p>
        </p:txBody>
      </p:sp>
      <p:graphicFrame>
        <p:nvGraphicFramePr>
          <p:cNvPr id="154" name="Table 3"/>
          <p:cNvGraphicFramePr/>
          <p:nvPr/>
        </p:nvGraphicFramePr>
        <p:xfrm>
          <a:off x="539640" y="2493000"/>
          <a:ext cx="8208720" cy="3866400"/>
        </p:xfrm>
        <a:graphic>
          <a:graphicData uri="http://schemas.openxmlformats.org/drawingml/2006/table">
            <a:tbl>
              <a:tblPr/>
              <a:tblGrid>
                <a:gridCol w="1152000"/>
                <a:gridCol w="1872000"/>
                <a:gridCol w="1656000"/>
                <a:gridCol w="3528720"/>
              </a:tblGrid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Operador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Propósito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Exemplo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Notas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Pré-Incremento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(++variable)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i = 6;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j = ++i;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 é 7, j é 7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Pós-Incremento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(variable++)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i = 6;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j = i++;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 é 7, j é 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 valor de i é atribuído a j antes de i ser incrementado. Portanto, j é atribuído 6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Pré-Decremento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(--variable)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i = 6;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j = --i;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 é 5, j é 5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Pós-Decremento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(variable--)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i = 6;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int j = i--;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nsolas"/>
                        </a:rPr>
                        <a:t>i é 5, j é 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 valor de i é atribuído a j antes de i ser decrementada. Portanto, j é atribuído 6.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slow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Exemplo: Incremento e Decremento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611640" y="1845000"/>
            <a:ext cx="7899840" cy="20484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 count = 15;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 a, b, c, d;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a = count++;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b = count;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c = ++count;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d = count;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.println(a + </a:t>
            </a:r>
            <a:r>
              <a:rPr lang="en-US" sz="1600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 + b + </a:t>
            </a:r>
            <a:r>
              <a:rPr lang="en-US" sz="1600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 + c + </a:t>
            </a:r>
            <a:r>
              <a:rPr lang="en-US" sz="1600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 + d);</a:t>
            </a:r>
            <a:endParaRPr/>
          </a:p>
        </p:txBody>
      </p:sp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Regras de precedência: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Operadores dentro de um par de parênteses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Operadores de incremento e decremento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Operadores de multiplicação e divisão, avaliados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
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da esquerda para a direita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Operadores de adição e subtração avaliadas da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
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esquerda para a direita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 da necessidade de regras de precedência: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
</a:t>
            </a:r>
            <a:r>
              <a:rPr b="1" lang="en-US" sz="2800">
                <a:solidFill>
                  <a:srgbClr val="004b97"/>
                </a:solidFill>
                <a:latin typeface="Consolas"/>
              </a:rPr>
              <a:t>c = 25 - 5 * 4 / 2 – 10 + 4;</a:t>
            </a:r>
            <a:r>
              <a:rPr b="1" lang="en-US" sz="2800">
                <a:solidFill>
                  <a:srgbClr val="004b97"/>
                </a:solidFill>
                <a:latin typeface="Consolas"/>
              </a:rPr>
              <a:t>
</a:t>
            </a:r>
            <a:r>
              <a:rPr lang="en-US" sz="3000">
                <a:solidFill>
                  <a:srgbClr val="004b97"/>
                </a:solidFill>
                <a:latin typeface="Calibri"/>
              </a:rPr>
              <a:t>É a resposta é ???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Precedência de Operadores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539640" y="692640"/>
          <a:ext cx="8229240" cy="5562360"/>
        </p:xfrm>
        <a:graphic>
          <a:graphicData uri="http://schemas.openxmlformats.org/drawingml/2006/table">
            <a:tbl>
              <a:tblPr/>
              <a:tblGrid>
                <a:gridCol w="4114800"/>
                <a:gridCol w="4114440"/>
              </a:tblGrid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Operadores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Precedência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postfix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i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expr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++ </a:t>
                      </a:r>
                      <a:r>
                        <a:rPr b="1" i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expr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unário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++</a:t>
                      </a:r>
                      <a:r>
                        <a:rPr b="1" i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expr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--</a:t>
                      </a:r>
                      <a:r>
                        <a:rPr b="1" i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expr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+</a:t>
                      </a:r>
                      <a:r>
                        <a:rPr b="1" i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expr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-</a:t>
                      </a:r>
                      <a:r>
                        <a:rPr b="1" i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expr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~ !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multiplicativo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* / %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aditivo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+ -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deslocamento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&lt;&lt; &gt;&gt; &gt;&gt;&gt;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relacional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&lt; &gt; &lt;= &gt;= instanceof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igualdade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== !=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bitwise AND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&amp;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bitwise exclusive OR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^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bitwise inclusive OR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lógico AND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&amp;&amp;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lógico OR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||</a:t>
                      </a:r>
                      <a:endParaRPr/>
                    </a:p>
                  </a:txBody>
                  <a:tcPr/>
                </a:tc>
              </a:tr>
              <a:tr h="3567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ternário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? :</a:t>
                      </a:r>
                      <a:endParaRPr/>
                    </a:p>
                  </a:txBody>
                  <a:tcPr/>
                </a:tc>
              </a:tr>
              <a:tr h="5706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atribuição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= += -= *= /= %= &amp;= ^= |= &lt;&lt;= &gt;&gt;= &gt;&gt;&gt;=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slow">
    <p:push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Usando o Parêntesis 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60160" y="2565000"/>
            <a:ext cx="7899840" cy="17362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c = (((25 - 5) * 4) / (2 - 10)) + 4;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c = ((20 * 4) / (2 - 10)) + 4;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c = (80 / (2 - 10)) + 4;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c = (80 / -8) + 4;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c = -10 + 4;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c = -6;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457200" y="1600200"/>
            <a:ext cx="8229240" cy="96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Exemplo:</a:t>
            </a:r>
            <a:endParaRPr/>
          </a:p>
        </p:txBody>
      </p:sp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7640" y="539280"/>
            <a:ext cx="8855640" cy="4845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Shirt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shirtID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= 0; 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Default ID for the shirt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default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String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description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nsolas"/>
                <a:ea typeface="Calibri"/>
              </a:rPr>
              <a:t>"-description required-"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The color codes are R=Red, B=Blue, G=Green, U=</a:t>
            </a:r>
            <a:r>
              <a:rPr lang="en-US" sz="1600" u="sng">
                <a:solidFill>
                  <a:srgbClr val="3f7f5f"/>
                </a:solidFill>
                <a:latin typeface="Consolas"/>
                <a:ea typeface="Calibri"/>
              </a:rPr>
              <a:t>Unset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colorCode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nsolas"/>
                <a:ea typeface="Calibri"/>
              </a:rPr>
              <a:t>'U'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price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= 0.0; 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Default price for all shirts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quantityInStock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= 0; 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Default quantity for all shirts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This method displays the values for an item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displayShirtInformation()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alibri"/>
              </a:rPr>
              <a:t>"Shirt ID: "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+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shirtID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alibri"/>
              </a:rPr>
              <a:t>"Shirt description:"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+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description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alibri"/>
              </a:rPr>
              <a:t>"Color Code: "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+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colorCode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alibri"/>
              </a:rPr>
              <a:t>"Shirt price: "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+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price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alibri"/>
              </a:rPr>
              <a:t>"Quantity in stock: "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+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quantityInStock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end of display method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 end of class</a:t>
            </a:r>
            <a:endParaRPr/>
          </a:p>
        </p:txBody>
      </p:sp>
    </p:spTree>
  </p:cSld>
  <p:transition spd="slow">
    <p:push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Problema: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Possível Solução: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Usando Promoção e Cast de Tipos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539640" y="2228760"/>
            <a:ext cx="7899840" cy="11876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num1 = 53; </a:t>
            </a:r>
            <a:r>
              <a:rPr b="1" lang="en-US">
                <a:solidFill>
                  <a:srgbClr val="3f7f5f"/>
                </a:solidFill>
                <a:latin typeface="Courier New"/>
              </a:rPr>
              <a:t>// 32 bits of memory to hold the value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num2 = 47; </a:t>
            </a:r>
            <a:r>
              <a:rPr b="1" lang="en-US">
                <a:solidFill>
                  <a:srgbClr val="3f7f5f"/>
                </a:solidFill>
                <a:latin typeface="Courier New"/>
              </a:rPr>
              <a:t>// 32 bits of memory to hold the value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byte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num3; </a:t>
            </a:r>
            <a:r>
              <a:rPr b="1" lang="en-US">
                <a:solidFill>
                  <a:srgbClr val="3f7f5f"/>
                </a:solidFill>
                <a:latin typeface="Courier New"/>
              </a:rPr>
              <a:t>// 8 bits of memory reserved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num3 = (num1 + num2); </a:t>
            </a:r>
            <a:r>
              <a:rPr lang="en-US">
                <a:solidFill>
                  <a:srgbClr val="3f7f5f"/>
                </a:solidFill>
                <a:latin typeface="Courier New"/>
              </a:rPr>
              <a:t>// causes compiler error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518760" y="4509000"/>
            <a:ext cx="7899840" cy="9133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num1 = 53;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num2 = 47;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long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num3 = (num1 + num2);</a:t>
            </a:r>
            <a:endParaRPr/>
          </a:p>
        </p:txBody>
      </p:sp>
    </p:spTree>
  </p:cSld>
  <p:transition spd="slow">
    <p:push dir="d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Promoções automáticas: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Se você atribuir um tipo menor para um tipo maior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Se você atribuir um tipo integral para um tipo de ponto flutuante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Exemplos de promoções automáticas: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Promoção de Tipos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632160" y="4941000"/>
            <a:ext cx="7899840" cy="6390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long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big = 6;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small = 99L;</a:t>
            </a:r>
            <a:endParaRPr/>
          </a:p>
        </p:txBody>
      </p:sp>
    </p:spTree>
  </p:cSld>
  <p:transition spd="slow">
    <p:push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64400" y="1720440"/>
            <a:ext cx="8229240" cy="343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Sintax: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4b97"/>
                </a:solidFill>
                <a:latin typeface="Calibri"/>
              </a:rPr>
              <a:t>	</a:t>
            </a:r>
            <a:r>
              <a:rPr lang="en-US" sz="2400">
                <a:solidFill>
                  <a:srgbClr val="004b97"/>
                </a:solidFill>
                <a:latin typeface="Consolas"/>
              </a:rPr>
              <a:t>identifier = (target_type) value;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Problema: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Solução: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Conversões Explícitas (Casting)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603360" y="3213000"/>
            <a:ext cx="8217000" cy="11876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num1 = 53; </a:t>
            </a:r>
            <a:r>
              <a:rPr lang="en-US">
                <a:solidFill>
                  <a:srgbClr val="3f7f5f"/>
                </a:solidFill>
                <a:latin typeface="Courier New"/>
              </a:rPr>
              <a:t>//32 bits de memória para armazenar o valor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num2 = 47; </a:t>
            </a:r>
            <a:r>
              <a:rPr lang="en-US">
                <a:solidFill>
                  <a:srgbClr val="3f7f5f"/>
                </a:solidFill>
                <a:latin typeface="Courier New"/>
              </a:rPr>
              <a:t>//32 bits de memória para armazenar o valor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byte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num3; 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 </a:t>
            </a:r>
            <a:r>
              <a:rPr lang="en-US">
                <a:solidFill>
                  <a:srgbClr val="3f7f5f"/>
                </a:solidFill>
                <a:latin typeface="Courier New"/>
              </a:rPr>
              <a:t>// 8 bits de memória reservados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num3 = (num1 + num2); </a:t>
            </a:r>
            <a:r>
              <a:rPr lang="en-US">
                <a:solidFill>
                  <a:srgbClr val="3f7f5f"/>
                </a:solidFill>
                <a:latin typeface="Courier New"/>
              </a:rPr>
              <a:t>//causa um erro de compilação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629280" y="4869000"/>
            <a:ext cx="8191080" cy="11876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num1 = 53; </a:t>
            </a:r>
            <a:r>
              <a:rPr lang="en-US">
                <a:solidFill>
                  <a:srgbClr val="3f7f5f"/>
                </a:solidFill>
                <a:latin typeface="Courier New"/>
              </a:rPr>
              <a:t>//32 bits de memória para armazenar o valor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num2 = 47;</a:t>
            </a:r>
            <a:r>
              <a:rPr lang="en-US">
                <a:solidFill>
                  <a:srgbClr val="3f7f5f"/>
                </a:solidFill>
                <a:latin typeface="Courier New"/>
              </a:rPr>
              <a:t> //32 bits de memória para armazenar o valor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</a:rPr>
              <a:t>byte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num3; </a:t>
            </a:r>
            <a:r>
              <a:rPr lang="en-US">
                <a:solidFill>
                  <a:srgbClr val="3f7f5f"/>
                </a:solidFill>
                <a:latin typeface="Courier New"/>
              </a:rPr>
              <a:t>// 8 bits de memória reservados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0000"/>
                </a:solidFill>
                <a:latin typeface="Courier New"/>
              </a:rPr>
              <a:t>num3 = (</a:t>
            </a:r>
            <a:r>
              <a:rPr b="1" lang="en-US">
                <a:solidFill>
                  <a:srgbClr val="7f0055"/>
                </a:solidFill>
                <a:latin typeface="Courier New"/>
              </a:rPr>
              <a:t>byte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)(num1 + num2); </a:t>
            </a:r>
            <a:r>
              <a:rPr lang="en-US">
                <a:solidFill>
                  <a:srgbClr val="3f7f5f"/>
                </a:solidFill>
                <a:latin typeface="Courier New"/>
              </a:rPr>
              <a:t>// Sem perda de dados</a:t>
            </a:r>
            <a:endParaRPr/>
          </a:p>
        </p:txBody>
      </p:sp>
    </p:spTree>
  </p:cSld>
  <p:transition spd="slow">
    <p:push dir="d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Exemplos: Casting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11640" y="2061000"/>
            <a:ext cx="7899840" cy="13071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myInt;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myLong = 99L;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myInt = (</a:t>
            </a:r>
            <a:r>
              <a:rPr b="1" lang="en-US" sz="16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(myLong); 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Sem perdas de dados, somente zeros.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Um númemro muito grande pode resultar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em perda de dados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611640" y="3790080"/>
            <a:ext cx="7899840" cy="8204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myInt;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myLong = 123987654321L;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myInt = (</a:t>
            </a:r>
            <a:r>
              <a:rPr b="1" lang="en-US" sz="16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</a:rPr>
              <a:t>) (myLong);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O número é “truncado"</a:t>
            </a:r>
            <a:endParaRPr/>
          </a:p>
        </p:txBody>
      </p:sp>
    </p:spTree>
  </p:cSld>
  <p:transition spd="slow">
    <p:push dir="d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 de problema: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Soluções Possíveis: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Declarar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c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como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int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Fazer um cast do resultado: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c = (</a:t>
            </a:r>
            <a:r>
              <a:rPr b="1" lang="en-US" sz="2000">
                <a:solidFill>
                  <a:srgbClr val="7f0055"/>
                </a:solidFill>
                <a:latin typeface="Consola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)(a+b)</a:t>
            </a:r>
            <a:r>
              <a:rPr b="1" lang="en-US" sz="2000">
                <a:solidFill>
                  <a:srgbClr val="000000"/>
                </a:solidFill>
                <a:latin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Operando com Tipos Integrais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611640" y="2205000"/>
            <a:ext cx="7899840" cy="1209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short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a, b, c;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a = 1 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b = 2 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 = a + b; </a:t>
            </a:r>
            <a:r>
              <a:rPr lang="en-US" sz="1600">
                <a:solidFill>
                  <a:srgbClr val="3f7f5f"/>
                </a:solidFill>
                <a:latin typeface="Consolas"/>
                <a:ea typeface="Calibri"/>
              </a:rPr>
              <a:t>//Erro de compilação</a:t>
            </a:r>
            <a:endParaRPr/>
          </a:p>
        </p:txBody>
      </p:sp>
    </p:spTree>
  </p:cSld>
  <p:transition spd="slow">
    <p:push dir="d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 de problema: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Soluções Possíveis: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 F diz ao compilador que 27.9 é um valor float</a:t>
            </a:r>
            <a:endParaRPr/>
          </a:p>
          <a:p>
            <a:r>
              <a:rPr b="1" lang="en-US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</a:rPr>
              <a:t> float1 = 27.9F;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  <a:ea typeface="Calibri"/>
              </a:rPr>
              <a:t>Fazer um cast :</a:t>
            </a:r>
            <a:endParaRPr/>
          </a:p>
          <a:p>
            <a:r>
              <a:rPr b="1" lang="en-US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</a:rPr>
              <a:t> float1 = (</a:t>
            </a:r>
            <a:r>
              <a:rPr b="1" lang="en-US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</a:rPr>
              <a:t>)27.9;</a:t>
            </a:r>
            <a:endParaRPr/>
          </a:p>
          <a:p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Operando com Tipos Ponto Flutuante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611640" y="2205000"/>
            <a:ext cx="7899840" cy="369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urier New"/>
                <a:ea typeface="Calibri"/>
              </a:rPr>
              <a:t> float1 = 27.9;</a:t>
            </a:r>
            <a:r>
              <a:rPr lang="en-US" sz="1600">
                <a:solidFill>
                  <a:srgbClr val="3f7f5f"/>
                </a:solidFill>
                <a:latin typeface="Courier New"/>
                <a:ea typeface="Calibri"/>
              </a:rPr>
              <a:t>//compiler error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Mantem dados para uma instância de objeto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Atribuir o valor de uma variável para outra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Representando valores em uma expressão matemática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Matendo referências para outros objetos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Usos para uma Variável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600200"/>
            <a:ext cx="8229240" cy="312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Sintax (atributos ou instância):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4b97"/>
                </a:solidFill>
                <a:latin typeface="Consolas"/>
              </a:rPr>
              <a:t>[modifiers] type identifier = [value];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Sintax (variáveis locais):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4b97"/>
                </a:solidFill>
                <a:latin typeface="Consolas"/>
              </a:rPr>
              <a:t>type identifier;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4b97"/>
                </a:solidFill>
                <a:latin typeface="Consolas"/>
              </a:rPr>
              <a:t>type identifier = [value];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Declaração e Inicialização de Uma Variável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899640" y="4581000"/>
            <a:ext cx="6696360" cy="13071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shirtID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String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description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</a:t>
            </a:r>
            <a:r>
              <a:rPr b="1" lang="en-US" sz="1600">
                <a:solidFill>
                  <a:srgbClr val="2a00ff"/>
                </a:solidFill>
                <a:latin typeface="Courier New"/>
              </a:rPr>
              <a:t>"-description required-"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colorCode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</a:t>
            </a:r>
            <a:r>
              <a:rPr b="1" lang="en-US" sz="1600">
                <a:solidFill>
                  <a:srgbClr val="2a00ff"/>
                </a:solidFill>
                <a:latin typeface="Courier New"/>
              </a:rPr>
              <a:t>'U'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double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price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0.0;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quantityInStock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0;</a:t>
            </a:r>
            <a:endParaRPr/>
          </a:p>
        </p:txBody>
      </p:sp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Estão classificados em: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Tipos Integrais/Inteiros (byte, short, int, and long)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Tipos em Ponto Flutuante (float and double)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Tipos Textuais (char)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Tipos Logicos (boolean)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Tipos Primitivos</a:t>
            </a:r>
            <a:endParaRPr/>
          </a:p>
        </p:txBody>
      </p:sp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Table 1"/>
          <p:cNvGraphicFramePr/>
          <p:nvPr/>
        </p:nvGraphicFramePr>
        <p:xfrm>
          <a:off x="457200" y="1600200"/>
          <a:ext cx="8434800" cy="3205080"/>
        </p:xfrm>
        <a:graphic>
          <a:graphicData uri="http://schemas.openxmlformats.org/drawingml/2006/table">
            <a:tbl>
              <a:tblPr/>
              <a:tblGrid>
                <a:gridCol w="1018440"/>
                <a:gridCol w="1152000"/>
                <a:gridCol w="4104360"/>
                <a:gridCol w="2160000"/>
              </a:tblGrid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Tipo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Tamanho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Limites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Exemplos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byte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8 bits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-2^7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até 2^7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 (-128 até127)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-114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16 bits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-2^15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até 2^15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  (-32,768 até32,767)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-32699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32 bits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-2^31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até 2^31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  (-2,147,483,648 até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2,147,483,647)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147,334,778</a:t>
                      </a:r>
                      <a:endParaRPr/>
                    </a:p>
                  </a:txBody>
                  <a:tcPr/>
                </a:tc>
              </a:tr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64 bits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-2^63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até 2^63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(-9,223,372,036854,775,808 até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9,223,372,036854,775,807)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-2,036,854,775,808L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Tipos Primitivos – Inteiros 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1259640" y="5076360"/>
            <a:ext cx="6696360" cy="5770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shirtID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quantityInStock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0;</a:t>
            </a:r>
            <a:endParaRPr/>
          </a:p>
        </p:txBody>
      </p:sp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1"/>
          <p:cNvGraphicFramePr/>
          <p:nvPr/>
        </p:nvGraphicFramePr>
        <p:xfrm>
          <a:off x="457200" y="1600200"/>
          <a:ext cx="8229240" cy="27478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84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Tipo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Tamanho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Exemplos</a:t>
                      </a:r>
                      <a:endParaRPr/>
                    </a:p>
                  </a:txBody>
                  <a:tcPr/>
                </a:tc>
              </a:tr>
              <a:tr h="14184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32 bits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99F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-327,456,99.01F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4.2E6F (engineering notation for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4.2 * 10^6)</a:t>
                      </a:r>
                      <a:endParaRPr/>
                    </a:p>
                  </a:txBody>
                  <a:tcPr/>
                </a:tc>
              </a:tr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64 bits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-1111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2.1E12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999,701,327,456,99.999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Tipos Primitivos – Ponto Flutuante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899640" y="4581000"/>
            <a:ext cx="6696360" cy="3337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double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price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10;</a:t>
            </a:r>
            <a:endParaRPr/>
          </a:p>
        </p:txBody>
      </p:sp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 único tipo é o </a:t>
            </a:r>
            <a:r>
              <a:rPr b="1" i="1" lang="en-US" sz="3200">
                <a:solidFill>
                  <a:srgbClr val="004b97"/>
                </a:solidFill>
                <a:latin typeface="Calibri"/>
              </a:rPr>
              <a:t>char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Usado para representar um caractere único (16 bits), como um ‘y’.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Exemplo: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Tipos Primitivos – Textual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899640" y="4581000"/>
            <a:ext cx="6696360" cy="3337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7f0055"/>
                </a:solidFill>
                <a:latin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c0"/>
                </a:solidFill>
                <a:latin typeface="Courier New"/>
              </a:rPr>
              <a:t>colorCode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= </a:t>
            </a:r>
            <a:r>
              <a:rPr b="1" lang="en-US" sz="1600">
                <a:solidFill>
                  <a:srgbClr val="000000"/>
                </a:solidFill>
                <a:latin typeface="Consolas"/>
              </a:rPr>
              <a:t>‘U’;</a:t>
            </a:r>
            <a:endParaRPr/>
          </a:p>
        </p:txBody>
      </p:sp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 único tipo é </a:t>
            </a:r>
            <a:r>
              <a:rPr b="1" i="1" lang="en-US" sz="3200">
                <a:solidFill>
                  <a:srgbClr val="004b97"/>
                </a:solidFill>
                <a:latin typeface="Calibri"/>
              </a:rPr>
              <a:t>boolean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Pode guardar somente </a:t>
            </a:r>
            <a:r>
              <a:rPr b="1" i="1" lang="en-US" sz="3200">
                <a:solidFill>
                  <a:srgbClr val="004b97"/>
                </a:solidFill>
                <a:latin typeface="Calibri"/>
              </a:rPr>
              <a:t>true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 ou </a:t>
            </a:r>
            <a:r>
              <a:rPr b="1" i="1" lang="en-US" sz="3200">
                <a:solidFill>
                  <a:srgbClr val="004b97"/>
                </a:solidFill>
                <a:latin typeface="Calibri"/>
              </a:rPr>
              <a:t>false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Usado para guardar o resultado de uma expressão cujo resultado seja </a:t>
            </a:r>
            <a:r>
              <a:rPr b="1" i="1" lang="en-US" sz="3200">
                <a:solidFill>
                  <a:srgbClr val="004b97"/>
                </a:solidFill>
                <a:latin typeface="Calibri"/>
              </a:rPr>
              <a:t>true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 or </a:t>
            </a:r>
            <a:r>
              <a:rPr b="1" i="1" lang="en-US" sz="3200">
                <a:solidFill>
                  <a:srgbClr val="004b97"/>
                </a:solidFill>
                <a:latin typeface="Calibri"/>
              </a:rPr>
              <a:t>false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Tipos Primitivos Lógicos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