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jpeg" ContentType="image/jpeg"/>
  <Override PartName="/ppt/media/image8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30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30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38160" y="-23760"/>
            <a:ext cx="9181440" cy="6904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 rot="16200000">
            <a:off x="7530480" y="3602520"/>
            <a:ext cx="2993760" cy="226800"/>
          </a:xfrm>
          <a:prstGeom prst="rect">
            <a:avLst/>
          </a:prstGeom>
          <a:noFill/>
          <a:ln>
            <a:noFill/>
          </a:ln>
        </p:spPr>
        <p:txBody>
          <a:bodyPr bIns="90000" lIns="45000" rIns="45000" tIns="90000" wrap="none"/>
          <a:p>
            <a:pPr>
              <a:lnSpc>
                <a:spcPct val="100000"/>
              </a:lnSpc>
            </a:pPr>
            <a:r>
              <a:rPr lang="en" sz="900">
                <a:solidFill>
                  <a:srgbClr val="808080"/>
                </a:solidFill>
                <a:latin typeface="Trebuchet MS"/>
                <a:ea typeface="Arial"/>
              </a:rPr>
              <a:t>Copyright © 2003 Qualiti. Todos os direitos reservados.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6432480" y="6230880"/>
            <a:ext cx="1915200" cy="257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" sz="1100">
                <a:solidFill>
                  <a:srgbClr val="008673"/>
                </a:solidFill>
                <a:latin typeface="Trebuchet MS"/>
                <a:ea typeface="Arial"/>
              </a:rPr>
              <a:t>Qualiti Software Processes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"/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descr="" id="40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114880" y="1901520"/>
            <a:ext cx="3647520" cy="39520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5004000" y="2205000"/>
            <a:ext cx="3959640" cy="40316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"/>
              <a:t>Click to edit the title text format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901520"/>
            <a:ext cx="3647520" cy="39520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Treinamento JAVA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755640" y="3468240"/>
            <a:ext cx="5544000" cy="1760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" sz="4000">
                <a:solidFill>
                  <a:srgbClr val="558ed5"/>
                </a:solidFill>
                <a:latin typeface="Calibri"/>
              </a:rPr>
              <a:t>Usando Operadores, Estruturas de Decisão e de Iteração</a:t>
            </a:r>
            <a:endParaRPr/>
          </a:p>
        </p:txBody>
      </p:sp>
    </p:spTree>
  </p:cSld>
  <p:transition spd="slow">
    <p:push dir="u"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107640" y="1340640"/>
            <a:ext cx="9000360" cy="52308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SwitchDate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 10;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calculateNumDays()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switch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1: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3: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5: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7: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8: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10: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12: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"There are 31 days in that month."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2: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"There are 28 days in that month."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4: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6: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9: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11: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"There are 30 days in that month."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default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"Invalid month."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Em testes de igualdade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Testes contra um único valor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Testes contra valores dos tipos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int</a:t>
            </a:r>
            <a:r>
              <a:rPr lang="en" sz="3200">
                <a:solidFill>
                  <a:srgbClr val="004b97"/>
                </a:solidFill>
                <a:latin typeface="Calibri"/>
              </a:rPr>
              <a:t>,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short</a:t>
            </a:r>
            <a:r>
              <a:rPr lang="en" sz="3200">
                <a:solidFill>
                  <a:srgbClr val="004b97"/>
                </a:solidFill>
                <a:latin typeface="Calibri"/>
              </a:rPr>
              <a:t>,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byte</a:t>
            </a:r>
            <a:r>
              <a:rPr lang="en" sz="3200">
                <a:solidFill>
                  <a:srgbClr val="004b97"/>
                </a:solidFill>
                <a:latin typeface="Calibri"/>
              </a:rPr>
              <a:t>,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char</a:t>
            </a:r>
            <a:r>
              <a:rPr lang="en" sz="3200">
                <a:solidFill>
                  <a:srgbClr val="004b97"/>
                </a:solidFill>
                <a:latin typeface="Calibri"/>
              </a:rPr>
              <a:t> ou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enums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Uso do </a:t>
            </a:r>
            <a:r>
              <a:rPr lang="en" sz="4400">
                <a:solidFill>
                  <a:srgbClr val="004b97"/>
                </a:solidFill>
                <a:latin typeface="Consolas"/>
              </a:rPr>
              <a:t>switch</a:t>
            </a:r>
            <a:endParaRPr/>
          </a:p>
        </p:txBody>
      </p:sp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nsolas"/>
              </a:rPr>
              <a:t>while (boolean_expression) {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nsolas"/>
              </a:rPr>
              <a:t>	</a:t>
            </a:r>
            <a:r>
              <a:rPr lang="en" sz="1900">
                <a:solidFill>
                  <a:srgbClr val="004b97"/>
                </a:solidFill>
                <a:latin typeface="Consolas"/>
              </a:rPr>
              <a:t>code_block;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nsolas"/>
              </a:rPr>
              <a:t>while (boolean_expression)</a:t>
            </a:r>
            <a:endParaRPr/>
          </a:p>
          <a:p>
            <a:pPr>
              <a:lnSpc>
                <a:spcPct val="100000"/>
              </a:lnSpc>
            </a:pPr>
            <a:r>
              <a:rPr lang="en" sz="1900">
                <a:solidFill>
                  <a:srgbClr val="004b97"/>
                </a:solidFill>
                <a:latin typeface="Consolas"/>
              </a:rPr>
              <a:t>	</a:t>
            </a:r>
            <a:r>
              <a:rPr lang="en" sz="1900">
                <a:solidFill>
                  <a:srgbClr val="004b97"/>
                </a:solidFill>
                <a:latin typeface="Consolas"/>
              </a:rPr>
              <a:t>code_block; //quando linha única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Blocos </a:t>
            </a:r>
            <a:r>
              <a:rPr lang="en" sz="4400">
                <a:solidFill>
                  <a:srgbClr val="004b97"/>
                </a:solidFill>
                <a:latin typeface="Consolas"/>
              </a:rPr>
              <a:t>while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2123640" y="4077000"/>
            <a:ext cx="4607640" cy="20484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desiredFloor = 5;</a:t>
            </a:r>
            <a:endParaRPr/>
          </a:p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(currentFloor != desiredFloor){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(currentFloor &lt; desiredFloor)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goUp();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goDown();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Crie uma classe chamada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RectaglePrinter</a:t>
            </a:r>
            <a:r>
              <a:rPr lang="en" sz="3200">
                <a:solidFill>
                  <a:srgbClr val="004b97"/>
                </a:solidFill>
                <a:latin typeface="Calibri"/>
              </a:rPr>
              <a:t>, que contém um médoto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printRectangle(int width, int height, char printChar).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O método deve imprimir retângulos formados pelo caracter </a:t>
            </a:r>
            <a:r>
              <a:rPr b="1" i="1" lang="en" sz="2800">
                <a:solidFill>
                  <a:srgbClr val="004b97"/>
                </a:solidFill>
                <a:latin typeface="Calibri"/>
              </a:rPr>
              <a:t>@ </a:t>
            </a:r>
            <a:r>
              <a:rPr lang="en" sz="2800">
                <a:solidFill>
                  <a:srgbClr val="004b97"/>
                </a:solidFill>
                <a:latin typeface="Calibri"/>
              </a:rPr>
              <a:t>usando </a:t>
            </a:r>
            <a:r>
              <a:rPr b="1" i="1" lang="en" sz="2800">
                <a:solidFill>
                  <a:srgbClr val="004b97"/>
                </a:solidFill>
                <a:latin typeface="Calibri"/>
              </a:rPr>
              <a:t>while</a:t>
            </a:r>
            <a:r>
              <a:rPr lang="en" sz="2800">
                <a:solidFill>
                  <a:srgbClr val="004b97"/>
                </a:solidFill>
                <a:latin typeface="Calibri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Saída de exemplo para width=4, height=3: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alibri"/>
              </a:rPr>
              <a:t>@@@@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alibri"/>
              </a:rPr>
              <a:t>@@@@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alibri"/>
              </a:rPr>
              <a:t>@@@@</a:t>
            </a: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alibri"/>
              </a:rPr>
              <a:t>- width, height, printChar tem que vir dos argumentos do main (Dica: Integer.parseInt(“23”) )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Exercício 06-01 </a:t>
            </a:r>
            <a:endParaRPr/>
          </a:p>
        </p:txBody>
      </p:sp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Possível Solução – Ex 06-01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683640" y="1268640"/>
            <a:ext cx="7848000" cy="49860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RectangleBuilder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width, height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displayRectangle()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colCount = 0, rowCount = 0;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(rowCount &lt;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height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colCount = 0;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(colCount &lt;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width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.print(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"@"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colCount++;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.println();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rowCount++;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main(String args[])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RectangleBuilder rb =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RectangleBuilder();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rb.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width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 3; 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rb.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height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 3;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rb.displayRectangle();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412640"/>
            <a:ext cx="8228880" cy="471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Sintaxe</a:t>
            </a:r>
            <a:endParaRPr/>
          </a:p>
          <a:p>
            <a:pPr>
              <a:lnSpc>
                <a:spcPct val="100000"/>
              </a:lnSpc>
            </a:pPr>
            <a:r>
              <a:rPr b="1" lang="en" sz="3200">
                <a:solidFill>
                  <a:srgbClr val="004b97"/>
                </a:solidFill>
                <a:latin typeface="Consolas"/>
              </a:rPr>
              <a:t>for(initialize[,initialize];boolean_expression; update[,update]) {</a:t>
            </a:r>
            <a:endParaRPr/>
          </a:p>
          <a:p>
            <a:pPr>
              <a:lnSpc>
                <a:spcPct val="100000"/>
              </a:lnSpc>
            </a:pPr>
            <a:r>
              <a:rPr b="1"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b="1" lang="en" sz="3200">
                <a:solidFill>
                  <a:srgbClr val="004b97"/>
                </a:solidFill>
                <a:latin typeface="Consolas"/>
              </a:rPr>
              <a:t>code_block;</a:t>
            </a:r>
            <a:endParaRPr/>
          </a:p>
          <a:p>
            <a:pPr>
              <a:lnSpc>
                <a:spcPct val="100000"/>
              </a:lnSpc>
            </a:pPr>
            <a:r>
              <a:rPr b="1" lang="en" sz="3200">
                <a:solidFill>
                  <a:srgbClr val="004b97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Blocos </a:t>
            </a:r>
            <a:r>
              <a:rPr lang="en" sz="4400">
                <a:solidFill>
                  <a:srgbClr val="004b97"/>
                </a:solidFill>
                <a:latin typeface="Consolas"/>
              </a:rPr>
              <a:t>for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539640" y="3285000"/>
            <a:ext cx="8136360" cy="27828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setFloor(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desiredFloor)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&gt; desiredFloor)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down = 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 down != desiredFloor; --down)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3f7f5f"/>
                </a:solidFill>
                <a:latin typeface="Consolas"/>
                <a:ea typeface="Calibri"/>
              </a:rPr>
              <a:t>// goDown(); 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up = 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 up != desiredFloor; ++up)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3f7f5f"/>
                </a:solidFill>
                <a:latin typeface="Consolas"/>
                <a:ea typeface="Calibri"/>
              </a:rPr>
              <a:t>// goUp();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Possível Solução – Ex 06-01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79640" y="1772640"/>
            <a:ext cx="8712360" cy="37850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RectangleBuilder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width, height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displayRectangle() {</a:t>
            </a:r>
            <a:endParaRPr/>
          </a:p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b="1" lang="en" sz="14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b="1" lang="en" sz="1400">
                <a:solidFill>
                  <a:srgbClr val="000000"/>
                </a:solidFill>
                <a:latin typeface="Consolas"/>
                <a:ea typeface="Calibri"/>
              </a:rPr>
              <a:t> rowCount = 0; rowCount &lt; </a:t>
            </a:r>
            <a:r>
              <a:rPr b="1" lang="en" sz="1400">
                <a:solidFill>
                  <a:srgbClr val="0000c0"/>
                </a:solidFill>
                <a:latin typeface="Consolas"/>
                <a:ea typeface="Calibri"/>
              </a:rPr>
              <a:t>height</a:t>
            </a:r>
            <a:r>
              <a:rPr b="1" lang="en" sz="1400">
                <a:solidFill>
                  <a:srgbClr val="000000"/>
                </a:solidFill>
                <a:latin typeface="Consolas"/>
                <a:ea typeface="Calibri"/>
              </a:rPr>
              <a:t>; rowCount++) {</a:t>
            </a:r>
            <a:endParaRPr/>
          </a:p>
          <a:p>
            <a:pPr>
              <a:lnSpc>
                <a:spcPct val="100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b="1" lang="en" sz="14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b="1" lang="en" sz="1400">
                <a:solidFill>
                  <a:srgbClr val="000000"/>
                </a:solidFill>
                <a:latin typeface="Consolas"/>
                <a:ea typeface="Calibri"/>
              </a:rPr>
              <a:t> colCount = 0; colCount &lt; </a:t>
            </a:r>
            <a:r>
              <a:rPr b="1" lang="en" sz="1400">
                <a:solidFill>
                  <a:srgbClr val="0000c0"/>
                </a:solidFill>
                <a:latin typeface="Consolas"/>
                <a:ea typeface="Calibri"/>
              </a:rPr>
              <a:t>width</a:t>
            </a:r>
            <a:r>
              <a:rPr b="1" lang="en" sz="1400">
                <a:solidFill>
                  <a:srgbClr val="000000"/>
                </a:solidFill>
                <a:latin typeface="Consolas"/>
                <a:ea typeface="Calibri"/>
              </a:rPr>
              <a:t>; colCount++) {</a:t>
            </a:r>
            <a:endParaRPr/>
          </a:p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i="1" lang="en" sz="1400">
                <a:solidFill>
                  <a:srgbClr val="000000"/>
                </a:solidFill>
                <a:latin typeface="Consolas"/>
                <a:ea typeface="Calibri"/>
              </a:rPr>
              <a:t>.print(</a:t>
            </a:r>
            <a:r>
              <a:rPr i="1" lang="en" sz="1400">
                <a:solidFill>
                  <a:srgbClr val="2a00ff"/>
                </a:solidFill>
                <a:latin typeface="Consolas"/>
                <a:ea typeface="Calibri"/>
              </a:rPr>
              <a:t>"@"</a:t>
            </a:r>
            <a:r>
              <a:rPr i="1"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i="1" lang="en" sz="1400">
                <a:solidFill>
                  <a:srgbClr val="000000"/>
                </a:solidFill>
                <a:latin typeface="Consolas"/>
                <a:ea typeface="Calibri"/>
              </a:rPr>
              <a:t>.println();</a:t>
            </a:r>
            <a:endParaRPr/>
          </a:p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main(String args[])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RectangleBuilder rb =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RectangleBuilder();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rb.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width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 3; 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rb.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height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 3;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rb.displayRectangle();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u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004b97"/>
                </a:solidFill>
                <a:latin typeface="Consolas"/>
              </a:rPr>
              <a:t>do {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004b97"/>
                </a:solidFill>
                <a:latin typeface="Consolas"/>
              </a:rPr>
              <a:t>	</a:t>
            </a:r>
            <a:r>
              <a:rPr lang="en" sz="2000">
                <a:solidFill>
                  <a:srgbClr val="004b97"/>
                </a:solidFill>
                <a:latin typeface="Consolas"/>
              </a:rPr>
              <a:t>code_block;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004b97"/>
                </a:solidFill>
                <a:latin typeface="Consolas"/>
              </a:rPr>
              <a:t>}while (boolean_expression);// ponto e vígula obrigatorio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Blocos </a:t>
            </a:r>
            <a:r>
              <a:rPr lang="en" sz="4400">
                <a:solidFill>
                  <a:srgbClr val="004b97"/>
                </a:solidFill>
                <a:latin typeface="Consolas"/>
              </a:rPr>
              <a:t>do/while</a:t>
            </a:r>
            <a:endParaRPr/>
          </a:p>
        </p:txBody>
      </p:sp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Possível Solução – Ex 06-01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251640" y="1222560"/>
            <a:ext cx="8712360" cy="51674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RectangleBuilder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width, height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displayRectangle()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rowCount = 0;</a:t>
            </a:r>
            <a:endParaRPr/>
          </a:p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colCount = 0;</a:t>
            </a:r>
            <a:endParaRPr/>
          </a:p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do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colCount = 0;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do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.print(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"@"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colCount++;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(colCount &lt;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width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.println();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rowCount++;</a:t>
            </a:r>
            <a:endParaRPr/>
          </a:p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(rowCount &lt;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height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main(String args[])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RectangleBuilder rb =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RectangleBuilder();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rb.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width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 3; 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rb.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height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 3;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rb.displayRectangle();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Use o </a:t>
            </a:r>
            <a:r>
              <a:rPr b="1" i="1" lang="en" sz="3200">
                <a:solidFill>
                  <a:srgbClr val="004b97"/>
                </a:solidFill>
                <a:latin typeface="Consolas"/>
              </a:rPr>
              <a:t>while</a:t>
            </a:r>
            <a:r>
              <a:rPr lang="en" sz="3200">
                <a:solidFill>
                  <a:srgbClr val="004b97"/>
                </a:solidFill>
                <a:latin typeface="Calibri"/>
              </a:rPr>
              <a:t> para repetir indefinidamente um bloco de código executando-os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zero ou mais vezes</a:t>
            </a:r>
            <a:r>
              <a:rPr lang="en" sz="3200">
                <a:solidFill>
                  <a:srgbClr val="004b97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Use o </a:t>
            </a:r>
            <a:r>
              <a:rPr b="1" i="1" lang="en" sz="3200">
                <a:solidFill>
                  <a:srgbClr val="004b97"/>
                </a:solidFill>
                <a:latin typeface="Consolas"/>
              </a:rPr>
              <a:t>do/while</a:t>
            </a:r>
            <a:r>
              <a:rPr lang="en" sz="3200">
                <a:solidFill>
                  <a:srgbClr val="004b97"/>
                </a:solidFill>
                <a:latin typeface="Calibri"/>
              </a:rPr>
              <a:t> para repetir indefinidamente um bloco de código executando-os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uma ou mais vezes</a:t>
            </a:r>
            <a:r>
              <a:rPr lang="en" sz="3200">
                <a:solidFill>
                  <a:srgbClr val="004b97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Use o laço </a:t>
            </a:r>
            <a:r>
              <a:rPr b="1" i="1" lang="en" sz="3200">
                <a:solidFill>
                  <a:srgbClr val="004b97"/>
                </a:solidFill>
                <a:latin typeface="Consolas"/>
              </a:rPr>
              <a:t>for</a:t>
            </a:r>
            <a:r>
              <a:rPr lang="en" sz="3200">
                <a:solidFill>
                  <a:srgbClr val="004b97"/>
                </a:solidFill>
                <a:latin typeface="Calibri"/>
              </a:rPr>
              <a:t> para percorrer um bloco de código um número pré-definido de vezes.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Comparando Construções de Loop</a:t>
            </a:r>
            <a:endParaRPr/>
          </a:p>
        </p:txBody>
      </p:sp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1"/>
          <p:cNvGraphicFramePr/>
          <p:nvPr/>
        </p:nvGraphicFramePr>
        <p:xfrm>
          <a:off x="1440720" y="1592640"/>
          <a:ext cx="6249600" cy="4482360"/>
        </p:xfrm>
        <a:graphic>
          <a:graphicData uri="http://schemas.openxmlformats.org/drawingml/2006/table">
            <a:tbl>
              <a:tblPr/>
              <a:tblGrid>
                <a:gridCol w="2236680"/>
                <a:gridCol w="1296720"/>
                <a:gridCol w="2716200"/>
              </a:tblGrid>
              <a:tr h="623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</a:rPr>
                        <a:t>Condição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</a:rPr>
                        <a:t>Operador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</a:rPr>
                        <a:t>Exemplo</a:t>
                      </a:r>
                      <a:endParaRPr/>
                    </a:p>
                  </a:txBody>
                  <a:tcPr/>
                </a:tc>
              </a:tr>
              <a:tr h="642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Igual 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==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</a:rPr>
                        <a:t>int i=1; (i == 1)</a:t>
                      </a:r>
                      <a:endParaRPr/>
                    </a:p>
                  </a:txBody>
                  <a:tcPr/>
                </a:tc>
              </a:tr>
              <a:tr h="642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Diferente de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!=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</a:rPr>
                        <a:t>int i=2; (i != 1)</a:t>
                      </a:r>
                      <a:endParaRPr/>
                    </a:p>
                  </a:txBody>
                  <a:tcPr/>
                </a:tc>
              </a:tr>
              <a:tr h="642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Menor que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</a:rPr>
                        <a:t>int i=0; (i &lt; 1)</a:t>
                      </a:r>
                      <a:endParaRPr/>
                    </a:p>
                  </a:txBody>
                  <a:tcPr/>
                </a:tc>
              </a:tr>
              <a:tr h="642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Menor ou igual 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&lt;=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</a:rPr>
                        <a:t>int i=1; (i &lt;= 1)</a:t>
                      </a:r>
                      <a:endParaRPr/>
                    </a:p>
                  </a:txBody>
                  <a:tcPr/>
                </a:tc>
              </a:tr>
              <a:tr h="642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Maior que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</a:rPr>
                        <a:t>int i=2; (i &gt; 1)</a:t>
                      </a:r>
                      <a:endParaRPr/>
                    </a:p>
                  </a:txBody>
                  <a:tcPr/>
                </a:tc>
              </a:tr>
              <a:tr h="644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Maior ou igual 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&gt;=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</a:rPr>
                        <a:t>int i=1; (i &gt;= 1)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Operadores Relacionais</a:t>
            </a:r>
            <a:endParaRPr/>
          </a:p>
        </p:txBody>
      </p:sp>
    </p:spTree>
  </p:cSld>
  <p:transition spd="slow">
    <p:push dir="u"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Atenção ao Comparar Strings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Testando a Igualdade Entre Strings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899640" y="2424960"/>
            <a:ext cx="7344000" cy="14886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“Fulano”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“Fulano”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“IGUAL”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“DIFERENTE”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899640" y="4080960"/>
            <a:ext cx="7344000" cy="14886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(new String(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“Fulano”)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== new String(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“Fulano”)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“IGUAL”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“DIFERENTE”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Sempre usar o método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equals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para comparar conteúdo: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Testando a Igualdade Entre Strings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881280" y="2997000"/>
            <a:ext cx="7344000" cy="20480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String 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nome1 = new String(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“Fulano”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String 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nome2 = new String(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“Fulano”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(nome1.equals(nome2))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“IGUAL”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“DIFERENTE”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1"/>
          <p:cNvGraphicFramePr/>
          <p:nvPr/>
        </p:nvGraphicFramePr>
        <p:xfrm>
          <a:off x="457200" y="1600200"/>
          <a:ext cx="8228880" cy="2021040"/>
        </p:xfrm>
        <a:graphic>
          <a:graphicData uri="http://schemas.openxmlformats.org/drawingml/2006/table">
            <a:tbl>
              <a:tblPr/>
              <a:tblGrid>
                <a:gridCol w="2743200"/>
                <a:gridCol w="1155240"/>
                <a:gridCol w="4330440"/>
              </a:tblGrid>
              <a:tr h="6037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</a:rPr>
                        <a:t>Operação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</a:rPr>
                        <a:t>Operador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</a:rPr>
                        <a:t>Exemplo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Se uma condição e outra condição forem verdade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&amp;&amp;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1600">
                          <a:solidFill>
                            <a:srgbClr val="000000"/>
                          </a:solidFill>
                          <a:latin typeface="Consolas"/>
                        </a:rPr>
                        <a:t>int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Consolas"/>
                        </a:rPr>
                        <a:t> i = 2;</a:t>
                      </a:r>
                      <a:r>
                        <a:rPr b="1" lang="en" sz="1600">
                          <a:solidFill>
                            <a:srgbClr val="000000"/>
                          </a:solidFill>
                          <a:latin typeface="Consolas"/>
                        </a:rPr>
                        <a:t>int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Consolas"/>
                        </a:rPr>
                        <a:t> j = 8; ((i &lt; 1) &amp;&amp; (j &gt; 6))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Se uma ou outra condição for verdade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||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b="1" lang="en" sz="1600">
                          <a:solidFill>
                            <a:srgbClr val="000000"/>
                          </a:solidFill>
                          <a:latin typeface="Consolas"/>
                        </a:rPr>
                        <a:t>int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Consolas"/>
                        </a:rPr>
                        <a:t> i = 2;</a:t>
                      </a:r>
                      <a:r>
                        <a:rPr b="1" lang="en" sz="1600">
                          <a:solidFill>
                            <a:srgbClr val="000000"/>
                          </a:solidFill>
                          <a:latin typeface="Consolas"/>
                        </a:rPr>
                        <a:t>int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Consolas"/>
                        </a:rPr>
                        <a:t> j = 8; ((i &lt; 1) || (j &gt; 10))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Negação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1600">
                          <a:solidFill>
                            <a:srgbClr val="000000"/>
                          </a:solidFill>
                          <a:latin typeface="Consolas"/>
                        </a:rPr>
                        <a:t>int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Consolas"/>
                        </a:rPr>
                        <a:t> i = 2; (!(i &lt; 3))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Principais Operadores Condicionais</a:t>
            </a:r>
            <a:endParaRPr/>
          </a:p>
        </p:txBody>
      </p:sp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Bloco </a:t>
            </a:r>
            <a:r>
              <a:rPr lang="en" sz="4400">
                <a:solidFill>
                  <a:srgbClr val="004b97"/>
                </a:solidFill>
                <a:latin typeface="Consolas"/>
              </a:rPr>
              <a:t>if/else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684360" y="2205000"/>
            <a:ext cx="7344000" cy="16146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" sz="2000">
                <a:solidFill>
                  <a:srgbClr val="000000"/>
                </a:solidFill>
                <a:latin typeface="Consolas"/>
              </a:rPr>
              <a:t> </a:t>
            </a:r>
            <a:r>
              <a:rPr lang="en" sz="2000">
                <a:solidFill>
                  <a:srgbClr val="000000"/>
                </a:solidFill>
                <a:latin typeface="Consolas"/>
              </a:rPr>
              <a:t>(boolean_expression) {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3f7f5f"/>
                </a:solidFill>
                <a:latin typeface="Consolas"/>
              </a:rPr>
              <a:t>	</a:t>
            </a:r>
            <a:r>
              <a:rPr lang="en" sz="2000">
                <a:solidFill>
                  <a:srgbClr val="3f7f5f"/>
                </a:solidFill>
                <a:latin typeface="Consolas"/>
              </a:rPr>
              <a:t>//</a:t>
            </a:r>
            <a:r>
              <a:rPr lang="en" sz="2000" u="sng">
                <a:solidFill>
                  <a:srgbClr val="3f7f5f"/>
                </a:solidFill>
                <a:latin typeface="Consolas"/>
              </a:rPr>
              <a:t>executa se condição for verdadeira 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000000"/>
                </a:solidFill>
                <a:latin typeface="Consolas"/>
              </a:rPr>
              <a:t>} </a:t>
            </a:r>
            <a:r>
              <a:rPr b="1" lang="en" sz="2000">
                <a:solidFill>
                  <a:srgbClr val="7f0055"/>
                </a:solidFill>
                <a:latin typeface="Consolas"/>
              </a:rPr>
              <a:t>else </a:t>
            </a:r>
            <a:r>
              <a:rPr lang="en" sz="2000">
                <a:solidFill>
                  <a:srgbClr val="000000"/>
                </a:solidFill>
                <a:latin typeface="Consolas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3f7f5f"/>
                </a:solidFill>
                <a:latin typeface="Consolas"/>
              </a:rPr>
              <a:t>	</a:t>
            </a:r>
            <a:r>
              <a:rPr lang="en" sz="2000">
                <a:solidFill>
                  <a:srgbClr val="3f7f5f"/>
                </a:solidFill>
                <a:latin typeface="Consolas"/>
              </a:rPr>
              <a:t>//</a:t>
            </a:r>
            <a:r>
              <a:rPr lang="en" sz="2000" u="sng">
                <a:solidFill>
                  <a:srgbClr val="3f7f5f"/>
                </a:solidFill>
                <a:latin typeface="Consolas"/>
              </a:rPr>
              <a:t>executa se condição for falsa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684360" y="4005000"/>
            <a:ext cx="7344000" cy="16146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" sz="2000">
                <a:solidFill>
                  <a:srgbClr val="000000"/>
                </a:solidFill>
                <a:latin typeface="Consolas"/>
              </a:rPr>
              <a:t> </a:t>
            </a:r>
            <a:r>
              <a:rPr lang="en" sz="2000">
                <a:solidFill>
                  <a:srgbClr val="000000"/>
                </a:solidFill>
                <a:latin typeface="Consolas"/>
              </a:rPr>
              <a:t>(boolean_expression) 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3f7f5f"/>
                </a:solidFill>
                <a:latin typeface="Consolas"/>
              </a:rPr>
              <a:t>	</a:t>
            </a:r>
            <a:r>
              <a:rPr lang="en" sz="2000">
                <a:solidFill>
                  <a:srgbClr val="3f7f5f"/>
                </a:solidFill>
                <a:latin typeface="Consolas"/>
              </a:rPr>
              <a:t>//</a:t>
            </a:r>
            <a:r>
              <a:rPr lang="en" sz="2000" u="sng">
                <a:solidFill>
                  <a:srgbClr val="3f7f5f"/>
                </a:solidFill>
                <a:latin typeface="Consolas"/>
              </a:rPr>
              <a:t>Comando de linha única </a:t>
            </a:r>
            <a:endParaRPr/>
          </a:p>
          <a:p>
            <a:pPr>
              <a:lnSpc>
                <a:spcPct val="100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</a:rPr>
              <a:t>else</a:t>
            </a:r>
            <a:r>
              <a:rPr lang="en" sz="2000">
                <a:solidFill>
                  <a:srgbClr val="3f7f5f"/>
                </a:solidFill>
                <a:latin typeface="Consola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3f7f5f"/>
                </a:solidFill>
                <a:latin typeface="Consolas"/>
              </a:rPr>
              <a:t>	</a:t>
            </a:r>
            <a:r>
              <a:rPr lang="en" sz="2000">
                <a:solidFill>
                  <a:srgbClr val="3f7f5f"/>
                </a:solidFill>
                <a:latin typeface="Consolas"/>
              </a:rPr>
              <a:t>//</a:t>
            </a:r>
            <a:r>
              <a:rPr lang="en" sz="2000" u="sng">
                <a:solidFill>
                  <a:srgbClr val="3f7f5f"/>
                </a:solidFill>
                <a:latin typeface="Consolas"/>
              </a:rPr>
              <a:t>Comando de linha única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Blocos </a:t>
            </a:r>
            <a:r>
              <a:rPr lang="en" sz="4400">
                <a:solidFill>
                  <a:srgbClr val="004b97"/>
                </a:solidFill>
                <a:latin typeface="Consolas"/>
              </a:rPr>
              <a:t>if/else</a:t>
            </a:r>
            <a:r>
              <a:rPr b="1" lang="en" sz="4400">
                <a:solidFill>
                  <a:srgbClr val="004b97"/>
                </a:solidFill>
                <a:latin typeface="Calibri"/>
              </a:rPr>
              <a:t> aninhados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707040" y="2302560"/>
            <a:ext cx="7344000" cy="22802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" sz="1600">
                <a:solidFill>
                  <a:srgbClr val="000000"/>
                </a:solidFill>
                <a:latin typeface="Consolas"/>
              </a:rPr>
              <a:t>(boolean_expression)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" sz="1600">
                <a:solidFill>
                  <a:srgbClr val="000000"/>
                </a:solidFill>
                <a:latin typeface="Consolas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</a:rPr>
              <a:t>else if</a:t>
            </a:r>
            <a:r>
              <a:rPr lang="en" sz="1600">
                <a:solidFill>
                  <a:srgbClr val="000000"/>
                </a:solidFill>
                <a:latin typeface="Consolas"/>
              </a:rPr>
              <a:t>(boolean_expression){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" sz="1600">
                <a:solidFill>
                  <a:srgbClr val="000000"/>
                </a:solidFill>
                <a:latin typeface="Consolas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</a:rPr>
              <a:t>else if</a:t>
            </a:r>
            <a:r>
              <a:rPr lang="en" sz="1600">
                <a:solidFill>
                  <a:srgbClr val="000000"/>
                </a:solidFill>
                <a:latin typeface="Consolas"/>
              </a:rPr>
              <a:t>(boolean_expression){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" sz="1600">
                <a:solidFill>
                  <a:srgbClr val="000000"/>
                </a:solidFill>
                <a:latin typeface="Consolas"/>
              </a:rPr>
              <a:t>}</a:t>
            </a:r>
            <a:r>
              <a:rPr b="1" lang="en" sz="1600">
                <a:solidFill>
                  <a:srgbClr val="7f0055"/>
                </a:solidFill>
                <a:latin typeface="Consolas"/>
              </a:rPr>
              <a:t>else</a:t>
            </a:r>
            <a:r>
              <a:rPr lang="en" sz="1600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" sz="1600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107640" y="1556640"/>
            <a:ext cx="9000360" cy="42516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IfElseDate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 10;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calculateNumDays()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1 ||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3 ||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5 ||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7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||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8 ||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10 ||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12) 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"There are 31 days in that month."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2)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"There are 28 days in that month."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4 ||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6 ||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9 || 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month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== 11)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"There are 30 days in that month."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4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"Invalid month."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</a:t>
            </a:r>
            <a:endParaRPr/>
          </a:p>
          <a:p>
            <a:pPr>
              <a:lnSpc>
                <a:spcPct val="100000"/>
              </a:lnSpc>
            </a:pPr>
            <a:r>
              <a:rPr lang="en" sz="3200">
                <a:solidFill>
                  <a:srgbClr val="004b97"/>
                </a:solidFill>
                <a:latin typeface="Consolas"/>
              </a:rPr>
              <a:t>switch (variable) {</a:t>
            </a:r>
            <a:endParaRPr/>
          </a:p>
          <a:p>
            <a:pPr>
              <a:lnSpc>
                <a:spcPct val="100000"/>
              </a:lnSpc>
            </a:pP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[default:]</a:t>
            </a:r>
            <a:endParaRPr/>
          </a:p>
          <a:p>
            <a:pPr>
              <a:lnSpc>
                <a:spcPct val="100000"/>
              </a:lnSpc>
            </a:pP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code_block;</a:t>
            </a:r>
            <a:endParaRPr/>
          </a:p>
          <a:p>
            <a:pPr>
              <a:lnSpc>
                <a:spcPct val="100000"/>
              </a:lnSpc>
            </a:pP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case literal_value:</a:t>
            </a:r>
            <a:endParaRPr/>
          </a:p>
          <a:p>
            <a:pPr>
              <a:lnSpc>
                <a:spcPct val="100000"/>
              </a:lnSpc>
            </a:pP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code_block;</a:t>
            </a:r>
            <a:endParaRPr/>
          </a:p>
          <a:p>
            <a:pPr>
              <a:lnSpc>
                <a:spcPct val="100000"/>
              </a:lnSpc>
            </a:pP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[break;]</a:t>
            </a:r>
            <a:endParaRPr/>
          </a:p>
          <a:p>
            <a:pPr>
              <a:lnSpc>
                <a:spcPct val="100000"/>
              </a:lnSpc>
            </a:pP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case another_literal_value:</a:t>
            </a:r>
            <a:endParaRPr/>
          </a:p>
          <a:p>
            <a:pPr>
              <a:lnSpc>
                <a:spcPct val="100000"/>
              </a:lnSpc>
            </a:pP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code_block;</a:t>
            </a:r>
            <a:endParaRPr/>
          </a:p>
          <a:p>
            <a:pPr>
              <a:lnSpc>
                <a:spcPct val="100000"/>
              </a:lnSpc>
            </a:pPr>
            <a:r>
              <a:rPr lang="en" sz="3200">
                <a:solidFill>
                  <a:srgbClr val="004b97"/>
                </a:solidFill>
                <a:latin typeface="Consolas"/>
              </a:rPr>
              <a:t>	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[break;]</a:t>
            </a:r>
            <a:endParaRPr/>
          </a:p>
          <a:p>
            <a:pPr>
              <a:lnSpc>
                <a:spcPct val="100000"/>
              </a:lnSpc>
            </a:pPr>
            <a:r>
              <a:rPr lang="en" sz="3200">
                <a:solidFill>
                  <a:srgbClr val="004b97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Bloco </a:t>
            </a:r>
            <a:r>
              <a:rPr lang="en" sz="4400">
                <a:solidFill>
                  <a:srgbClr val="004b97"/>
                </a:solidFill>
                <a:latin typeface="Consolas"/>
              </a:rPr>
              <a:t>switch</a:t>
            </a:r>
            <a:endParaRPr/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