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CCE20-D9DA-411A-969B-461242A5EC62}">
  <a:tblStyle styleId="{03BCCE20-D9DA-411A-969B-461242A5EC62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5180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800" b="0" i="0" u="none" strike="noStrike" cap="none" baseline="0"/>
              <a:t>http://www.tutorialspoint.com/java/java_overriding.htm 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20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17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89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16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9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409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5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533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883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448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26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957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00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70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15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2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61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7640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03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68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97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pa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34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rgbClr val="CCE6D5"/>
                </a:solidFill>
              </a:defRPr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5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-50800"/>
            <a:ext cx="2095500" cy="622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-50800"/>
            <a:ext cx="6134100" cy="62230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0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386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50800"/>
            <a:ext cx="77724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2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-32658"/>
            <a:ext cx="7772400" cy="965200"/>
          </a:xfr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4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7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5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02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69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o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3813"/>
            <a:ext cx="9182100" cy="690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-50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 estilo do título mestre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46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37000" y="64262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rgbClr val="969696"/>
                </a:solidFill>
                <a:latin typeface="Trebuchet MS" panose="020B0603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 rot="-5400000">
            <a:off x="7519194" y="3601244"/>
            <a:ext cx="3017838" cy="228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900" smtClean="0">
                <a:solidFill>
                  <a:schemeClr val="bg2"/>
                </a:solidFill>
                <a:latin typeface="Trebuchet MS" pitchFamily="34" charset="0"/>
              </a:rPr>
              <a:t>Copyright </a:t>
            </a:r>
            <a:r>
              <a:rPr lang="pt-BR" sz="900" smtClean="0">
                <a:solidFill>
                  <a:schemeClr val="bg2"/>
                </a:solidFill>
                <a:latin typeface="Trebuchet MS" pitchFamily="34" charset="0"/>
                <a:cs typeface="Times New Roman" pitchFamily="18" charset="0"/>
              </a:rPr>
              <a:t>© 2003 Qualiti. Todos os direitos reservados.</a:t>
            </a:r>
            <a:endParaRPr lang="pt-BR" sz="900" smtClean="0">
              <a:solidFill>
                <a:schemeClr val="bg2"/>
              </a:solidFill>
              <a:latin typeface="Trebuchet MS" pitchFamily="34" charset="0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6427788" y="6230938"/>
            <a:ext cx="1925637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pt-BR" sz="1100" b="1" smtClean="0">
                <a:solidFill>
                  <a:srgbClr val="008673"/>
                </a:solidFill>
                <a:latin typeface="Trebuchet MS" pitchFamily="34" charset="0"/>
              </a:rPr>
              <a:t>Qualiti Software Processes</a:t>
            </a:r>
          </a:p>
        </p:txBody>
      </p:sp>
      <p:sp>
        <p:nvSpPr>
          <p:cNvPr id="134657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008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rgbClr val="969696"/>
                </a:solidFill>
                <a:latin typeface="+mn-lt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7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60000"/>
        <a:buChar char="­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115019" y="1901450"/>
            <a:ext cx="3648075" cy="39528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Treinamento JAVA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55575" y="3468287"/>
            <a:ext cx="5544615" cy="1760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Módulo 12 – Programação Orientada a Objetos (Avançada)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 vem do grego </a:t>
            </a:r>
            <a:r>
              <a:rPr lang="en-US" sz="295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 (muitos, muitas), Morphos (Formas)</a:t>
            </a: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Em POO é a capacidade de um objeto tomar várias formas (formas de seus subtipos).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polimorfismo pressupõe um mecanismo de herança.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 significa que diferentes tipos de objetos, abstraídos pelo seu supertipo, podem responder a uma mesma mensagem de maneiras diferentes.</a:t>
            </a: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Permite que o programador generalize o tratamento de classes com um supertipo comum, ao mesmo tempo que executam comportamentos específicos.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Exemplo: Fazer um checkout em um carrinho de compras em um site web.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Será que precisamos de um carrinho de compras para cada tipo de produto?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8974"/>
              <a:buFont typeface="Arial"/>
              <a:buChar char="•"/>
            </a:pPr>
            <a:r>
              <a:rPr lang="en-US" sz="26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Será que temos que decidir dentro da lógica do carrinho qual o tipo de produto que estamos calculando o preço para tratar individualmente?</a:t>
            </a: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 e Sobrescrita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95536" y="1268759"/>
            <a:ext cx="8424935" cy="5047536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TestAnimals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Animal a =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Animal();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Animal b =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Horse();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Animal ref, objeto Horse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a.eat();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eat() de Animal</a:t>
            </a:r>
          </a:p>
          <a:p>
            <a:pPr marL="0" marR="0" lvl="0" indent="0" algn="l" rtl="0">
              <a:lnSpc>
                <a:spcPct val="115000"/>
              </a:lnSpc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b.eat();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eat() de Horse</a:t>
            </a:r>
          </a:p>
          <a:p>
            <a:pPr marL="0" marR="0" lvl="0" indent="0" algn="l" rtl="0">
              <a:lnSpc>
                <a:spcPct val="115000"/>
              </a:lnSpc>
              <a:buSzPct val="25000"/>
              <a:buNone/>
            </a:pP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b.gallop();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b="1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compilação falha! O compilador só vê a referência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eat()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1400" b="0" i="1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400" b="0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"Generic Animal Eating Generically"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Horse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eat()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System.</a:t>
            </a:r>
            <a:r>
              <a:rPr lang="en-US" sz="1400" b="0" i="1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400" b="0" i="0" u="none" strike="noStrike" cap="none" baseline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"Horse eating hay, oats, and horse treats"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lnSpc>
                <a:spcPct val="115000"/>
              </a:lnSpc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gallop() {}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Relembrando: Sobrescrita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lista de argumentos deve corresponder exatamente a do método substituído. Se não coincidem, você terá uma sobrecarga e não uma sobrescrita.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tipo de retorno deve ser o mesmo, ou um subtipo do tipo de retorno declarado</a:t>
            </a:r>
            <a:b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no método original substituído na superclasse. 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nível de acesso não pode ser mais restritivo do que o  método substituído.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Métodos Instância  podem ser substituídos somente se eles são herdados pela subclasse.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Você não pode substituir um método marcado como </a:t>
            </a:r>
            <a:r>
              <a:rPr lang="en-US" sz="225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Você não pode substituir um método marcado como </a:t>
            </a:r>
            <a:r>
              <a:rPr lang="en-US" sz="225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37681"/>
              <a:buFont typeface="Arial"/>
              <a:buChar char="•"/>
            </a:pPr>
            <a:r>
              <a:rPr lang="en-US" sz="22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Não é possível mudar a natureza de um método de sobrescrita (estático  ←→  instância)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Relembrando: Sobrecarga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Métodos sobrecarregados DEVEM mudar sua lista de argumentos (tipo, ordem ou quantidade).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Métodos sobrecarregados PODEM mudar o tipo de retorno (não faz parte da assinatura).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Métodos sobrecarregados PODEM mudar o modificador de acesso.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Um método pode ser sobrecarregado na mesma classe ou em uma subclasse.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Cuidado para não confundir um método sobrescrito com um sobrecarregado</a:t>
            </a: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Cast de Objetos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Use o operador </a:t>
            </a:r>
            <a:r>
              <a:rPr lang="en-US" sz="320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instanceof</a:t>
            </a: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 para testar o tipo do objeto.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Conversões para cima (upcasts) na hierarquia são feitas de forma implícita.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Conversões para um subtipo (downcasts) devem ser checadas pelo compilador.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Conversões passam na compilação podem causar uma exceção em runtime.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Exemplos - Cast de Objetos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395536" y="2204864"/>
            <a:ext cx="8424935" cy="3248582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 {}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Dog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 {}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DogTest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Animal animal = </a:t>
            </a:r>
            <a:r>
              <a:rPr lang="en-US" sz="14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Animal();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Dog d = (Dog) animal;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compila mas falha na execução: 					   //java.lang.ClassCastException</a:t>
            </a:r>
          </a:p>
          <a:p>
            <a:pPr marL="0" marR="0" lvl="0" indent="0" algn="l" rtl="0">
              <a:lnSpc>
                <a:spcPct val="115000"/>
              </a:lnSpc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String s = (String) animal;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//Animal nunca será uma String</a:t>
            </a:r>
          </a:p>
          <a:p>
            <a:pPr marL="0" marR="0" lvl="0" indent="0" algn="l" rtl="0">
              <a:lnSpc>
                <a:spcPct val="115000"/>
              </a:lnSpc>
              <a:buSzPct val="25000"/>
              <a:buNone/>
            </a:pP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					//Erro de compilação</a:t>
            </a:r>
          </a:p>
          <a:p>
            <a:pPr marL="0" marR="0" lvl="0" indent="0" algn="l" rtl="0"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Animal a1 = d;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upcast ok (implícito)</a:t>
            </a:r>
          </a:p>
          <a:p>
            <a:pPr marL="0" marR="0" lvl="0" indent="0" algn="l" rtl="0"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Animal a2 = (Animal) d; </a:t>
            </a:r>
            <a:r>
              <a:rPr lang="en-US" sz="14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upcast ok (explícito)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100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Shape 196"/>
          <p:cNvGraphicFramePr/>
          <p:nvPr/>
        </p:nvGraphicFramePr>
        <p:xfrm>
          <a:off x="395536" y="2780927"/>
          <a:ext cx="8229600" cy="3337650"/>
        </p:xfrm>
        <a:graphic>
          <a:graphicData uri="http://schemas.openxmlformats.org/drawingml/2006/table">
            <a:tbl>
              <a:tblPr firstRow="1" bandRow="1">
                <a:noFill/>
                <a:tableStyleId>{03BCCE20-D9DA-411A-969B-461242A5EC62}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/>
                        <a:t>Tipo Primitivo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buSzPct val="25000"/>
                        <a:buNone/>
                      </a:pPr>
                      <a:r>
                        <a:rPr lang="en-US"/>
                        <a:t>Wrapper class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byte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Byte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short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Short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int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long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Long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float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Float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double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Double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char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Character</a:t>
                      </a:r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boolean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algn="l" rtl="0">
                        <a:buSzPct val="25000"/>
                        <a:buNone/>
                      </a:pPr>
                      <a:r>
                        <a:rPr lang="en-US"/>
                        <a:t>Boolean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Wrapper Classes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57200" y="1600200"/>
            <a:ext cx="8229600" cy="12527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Em java todo tipo primitivo tem uma classe que o representa:</a:t>
            </a: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Wrapper Classes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As wrapper classes são imutáveis e não podem ser superclasses (final)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partir do J2SE 5.0 foi introduzido o conceito de autoboxing, que permite que wrapper classes e seus tipos primitivos sejam transformados implicitamente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As wrapper classes são largamente utilizadas com classes de coleção.</a:t>
            </a: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 (pré J2SE 5):</a:t>
            </a:r>
          </a:p>
          <a:p>
            <a:pPr marL="0" marR="0" lvl="0" indent="0" algn="l" rtl="0">
              <a:spcBef>
                <a:spcPts val="64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pInt = 420;</a:t>
            </a:r>
          </a:p>
          <a:p>
            <a:pPr marL="0" marR="0" lvl="0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20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wInt = 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(pInt); //boxing</a:t>
            </a:r>
          </a:p>
          <a:p>
            <a:pPr marL="0" marR="0" lvl="0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p2 = wInt.intValue(); //unboxing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Outros métodos:</a:t>
            </a:r>
          </a:p>
          <a:p>
            <a:pPr marL="800100" marR="0" lvl="2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.valueOf(str).intValue();</a:t>
            </a:r>
          </a:p>
          <a:p>
            <a:pPr marL="800100" marR="0" lvl="2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0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.parseInt(str);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processo de desenvolvimento de software orientado a objetos é baseado na abstração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 abstração permite que representações complexas sejam simplificadas baseada em um contexto específico, distribuindo a complexidade de um sistema em pequenas partes.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Abstração é essencial para o processo de manutenção e evolução de software orientado a objetos</a:t>
            </a:r>
          </a:p>
          <a:p>
            <a:endParaRPr lang="en-US" sz="2950" b="0" i="0" u="none" strike="noStrike" cap="none" baseline="0">
              <a:solidFill>
                <a:srgbClr val="004B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Autoboxing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</a:p>
          <a:p>
            <a:pPr marL="0" marR="0" lvl="0" indent="0" algn="l" rtl="0">
              <a:spcBef>
                <a:spcPts val="44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185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pInt = 420;</a:t>
            </a:r>
          </a:p>
          <a:p>
            <a:pPr marL="0" marR="0" lvl="0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17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17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wInt = pInt; //autoboxing</a:t>
            </a:r>
          </a:p>
          <a:p>
            <a:pPr marL="0" marR="0" lvl="0" indent="0" algn="l" rtl="0">
              <a:spcBef>
                <a:spcPts val="40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17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p2 = wInt; //autounboxing</a:t>
            </a:r>
          </a:p>
          <a:p>
            <a:pPr marL="400050" marR="0" lvl="1" indent="-6350" algn="l" rtl="0">
              <a:spcBef>
                <a:spcPts val="48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13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5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 y = new </a:t>
            </a:r>
            <a:r>
              <a:rPr lang="en-US" sz="2050" b="1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-US" sz="20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(567); </a:t>
            </a:r>
          </a:p>
          <a:p>
            <a:pPr marL="400050" marR="0" lvl="1" indent="-6350" algn="l" rtl="0">
              <a:spcBef>
                <a:spcPts val="48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y++; // unboxing e incrementa,</a:t>
            </a:r>
          </a:p>
          <a:p>
            <a:pPr marL="400050" marR="0" lvl="1" indent="-6350" algn="l" rtl="0">
              <a:spcBef>
                <a:spcPts val="48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     // boxing</a:t>
            </a:r>
          </a:p>
          <a:p>
            <a:pPr marL="400050" marR="0" lvl="1" indent="-6350" algn="l" rtl="0">
              <a:spcBef>
                <a:spcPts val="480"/>
              </a:spcBef>
              <a:buClr>
                <a:srgbClr val="004B97"/>
              </a:buClr>
              <a:buSzPct val="25000"/>
              <a:buFont typeface="Consolas"/>
              <a:buNone/>
            </a:pPr>
            <a:r>
              <a:rPr lang="en-US" sz="2050" b="0" i="0" u="none" strike="noStrike" cap="none" baseline="0">
                <a:solidFill>
                  <a:srgbClr val="004B97"/>
                </a:solidFill>
                <a:latin typeface="Consolas"/>
                <a:ea typeface="Consolas"/>
                <a:cs typeface="Consolas"/>
                <a:sym typeface="Consolas"/>
              </a:rPr>
              <a:t>	System.out.println("y = " + y);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Wrapper classes podem ser usadas em expressões aritméticas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17283"/>
              <a:buFont typeface="Arial"/>
              <a:buChar char="•"/>
            </a:pPr>
            <a:r>
              <a:rPr lang="en-US" sz="27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Há perda de desempenho ao usar autoboxing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18055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Cuidado com passagem de Wrapper classes com valor </a:t>
            </a:r>
            <a:r>
              <a:rPr lang="en-US" sz="240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</a:p>
          <a:p>
            <a:endParaRPr lang="en-US" sz="2400" b="0" i="1" u="none" strike="noStrike" cap="none" baseline="0">
              <a:solidFill>
                <a:srgbClr val="004B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Passando Wrapper Classes com valor </a:t>
            </a:r>
            <a:r>
              <a:rPr lang="en-US" sz="320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Testando igualdade entre Wrapper classes e tipos primitivos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Tipos de Abstração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Métodos/Funções – Escrever um algoritmo uma única vez e usar em muitas situações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Objetos – Agrupar um conjunto de atributos e comportamentos em uma classe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Frameworks e APIs – Um grande grupo de objetos que deem suporte a operações complexas; Frameworks podem ser usados como foram definidos ou terem suas capacidades estendidas.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POO – Principais Conceitos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Em JAVA, as classes suportam três funcionalidades chaves de POO: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O encapsulamento é uma capacidade essencial de POO que permite que abstrações (em especial objetos) não conheçam detalhes desnecessários de outros objetos ou interfiram neles de maneira não planejada.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Benefícios do Encapsulamento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Manutenbilidade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Distribui a complexidade do programa em partes menores e isoladas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98958"/>
              <a:buFont typeface="Arial"/>
              <a:buChar char="•"/>
            </a:pPr>
            <a:r>
              <a:rPr lang="en-US" sz="32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4B97"/>
              </a:buClr>
              <a:buSzPct val="10119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Permite que mudanças de implementação interna sejam feitas sem que haja impacto direto externamente.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395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Encapsulamento – Recomendações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Mantenha variáveis de instância protegidas (usando um modificador de acesso, comumente </a:t>
            </a:r>
            <a:r>
              <a:rPr lang="en-US" sz="2950" b="0" i="1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Crie métodos acessores públicos, caso necessário acesso externo, para forçar que o código externo use-os e não atribua valores diretamente as variáveis de instância.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04B97"/>
              </a:buClr>
              <a:buSzPct val="105555"/>
              <a:buFont typeface="Arial"/>
              <a:buChar char="•"/>
            </a:pPr>
            <a:r>
              <a:rPr lang="en-US" sz="2950" b="0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Para os métodos acessores, use a convenção de nomenclatura do JavaBeans (set&lt;NomePropriedade&gt; e get&lt;NomePropriedade&gt;)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62981" y="1345654"/>
            <a:ext cx="8267700" cy="48196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4B97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rgbClr val="004B97"/>
                </a:solidFill>
                <a:latin typeface="Calibri"/>
                <a:ea typeface="Calibri"/>
                <a:cs typeface="Calibri"/>
                <a:sym typeface="Calibri"/>
              </a:rPr>
              <a:t>Problema de Encapsulamento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395536" y="1669364"/>
            <a:ext cx="8424935" cy="2623732"/>
          </a:xfrm>
          <a:prstGeom prst="rect">
            <a:avLst/>
          </a:prstGeom>
          <a:solidFill>
            <a:srgbClr val="DAE5F1"/>
          </a:solidFill>
          <a:ln w="952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9;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setLeft(</a:t>
            </a:r>
            <a:r>
              <a:rPr lang="en-US" sz="1600" b="1" i="0" u="none" strike="noStrike" cap="none" baseline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leftNum) {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leftNum;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b="0" i="0" u="none" strike="noStrike" cap="none" baseline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leftNum / 3;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marR="0" lvl="0" indent="0" algn="l" rtl="0">
              <a:lnSpc>
                <a:spcPct val="115000"/>
              </a:lnSpc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 baseline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lots of complex test code here</a:t>
            </a:r>
          </a:p>
          <a:p>
            <a:pPr marL="0" marR="0" lvl="0" indent="0" algn="l" rtl="0">
              <a:lnSpc>
                <a:spcPct val="115000"/>
              </a:lnSpc>
              <a:spcAft>
                <a:spcPts val="1000"/>
              </a:spcAft>
              <a:buSzPct val="25000"/>
              <a:buNone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qualiti_2004">
  <a:themeElements>
    <a:clrScheme name="qualiti_2004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qualiti_200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liti_2004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liti_2004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liti_200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Qualiti</Template>
  <TotalTime>0</TotalTime>
  <Words>672</Words>
  <Application>Microsoft Office PowerPoint</Application>
  <PresentationFormat>Apresentação na tela (4:3)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Trebuchet MS</vt:lpstr>
      <vt:lpstr>qualiti_2004</vt:lpstr>
      <vt:lpstr>Treinamento JAVA</vt:lpstr>
      <vt:lpstr>Abstração</vt:lpstr>
      <vt:lpstr>Tipos de Abstração</vt:lpstr>
      <vt:lpstr>POO – Principais Conceitos</vt:lpstr>
      <vt:lpstr>Encapsulamento</vt:lpstr>
      <vt:lpstr>Benefícios do Encapsulamento</vt:lpstr>
      <vt:lpstr>Encapsulamento – Recomendações</vt:lpstr>
      <vt:lpstr>Exemplo</vt:lpstr>
      <vt:lpstr>Problema de Encapsulamento</vt:lpstr>
      <vt:lpstr>Polimorfismo</vt:lpstr>
      <vt:lpstr>Polimorfismo</vt:lpstr>
      <vt:lpstr>Polimorfismo e Sobrescrita</vt:lpstr>
      <vt:lpstr>Relembrando: Sobrescrita</vt:lpstr>
      <vt:lpstr>Relembrando: Sobrecarga</vt:lpstr>
      <vt:lpstr>Cast de Objetos</vt:lpstr>
      <vt:lpstr>Exemplos - Cast de Objetos</vt:lpstr>
      <vt:lpstr>Wrapper Classes</vt:lpstr>
      <vt:lpstr>Wrapper Classes</vt:lpstr>
      <vt:lpstr>Exemplo</vt:lpstr>
      <vt:lpstr>Autoboxing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cp:lastModifiedBy>gallindo</cp:lastModifiedBy>
  <cp:revision>1</cp:revision>
  <dcterms:modified xsi:type="dcterms:W3CDTF">2013-03-25T15:28:29Z</dcterms:modified>
</cp:coreProperties>
</file>