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4.jpeg" ContentType="image/jpeg"/>
  <Override PartName="/ppt/media/image8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5.png" ContentType="image/png"/>
  <Override PartName="/ppt/media/image9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&lt;header&gt;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"/>
              <a:t>&lt;date/time&gt;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"/>
              <a:t>&lt;footer&gt;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804B492-8108-42C2-83E4-14663138F727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"/>
              <a:t>http://www.tutorialspoint.com/java/java_overriding.htm 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677F94-9FC9-4A76-A013-76F16AD193F1}" type="slidenum">
              <a:rPr lang="e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3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8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160" y="3681360"/>
            <a:ext cx="2378160" cy="1896840"/>
          </a:xfrm>
          <a:prstGeom prst="rect">
            <a:avLst/>
          </a:prstGeom>
          <a:ln>
            <a:noFill/>
          </a:ln>
        </p:spPr>
      </p:pic>
      <p:pic>
        <p:nvPicPr>
          <p:cNvPr descr="" id="12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5840" y="3681360"/>
            <a:ext cx="237816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72F86BF-5D43-4A04-99D9-9937BDE6B033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2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descr="" id="4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004000" y="2205000"/>
            <a:ext cx="3960000" cy="40320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>
                <a:solidFill>
                  <a:srgbClr val="004b97"/>
                </a:solidFill>
                <a:latin typeface="Calibri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>
                <a:solidFill>
                  <a:srgbClr val="004b97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>
                <a:solidFill>
                  <a:srgbClr val="004b97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>
                <a:solidFill>
                  <a:srgbClr val="004b97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>
                <a:solidFill>
                  <a:srgbClr val="004b97"/>
                </a:solidFill>
                <a:latin typeface="Calibri"/>
              </a:rPr>
              <a:t>Click to edit the title text formatClique para editar o título mestre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" sz="1200">
                <a:solidFill>
                  <a:srgbClr val="8b8b8b"/>
                </a:solidFill>
                <a:latin typeface="Calibri"/>
              </a:rPr>
              <a:t>4/3/14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BA401B-AAA1-481E-B47C-D0A5ABD94D5D}" type="slidenum">
              <a:rPr lang="e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15515EEF-9ED9-4243-89AA-5F213AEA654A}" type="slidenum">
              <a:rPr lang="e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14880" y="1901520"/>
            <a:ext cx="3647880" cy="3952440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Treinamento JAVA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755640" y="3468240"/>
            <a:ext cx="5544360" cy="1760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4000">
                <a:solidFill>
                  <a:srgbClr val="558ed5"/>
                </a:solidFill>
                <a:latin typeface="Calibri"/>
              </a:rPr>
              <a:t>Módulo 13 – Funcionalidades Avançadas de Classes</a:t>
            </a:r>
            <a:endParaRPr/>
          </a:p>
        </p:txBody>
      </p:sp>
    </p:spTree>
  </p:cSld>
  <p:transition spd="slow">
    <p:push dir="d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Algumas vantagens são: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São fortemente tipadas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Contém significado claro (namespace)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Mais fáceis de manter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O valores imprimidos são informativos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Pode ser usada nos blocos </a:t>
            </a:r>
            <a:r>
              <a:rPr i="1" lang="en" sz="2800">
                <a:solidFill>
                  <a:srgbClr val="004b97"/>
                </a:solidFill>
                <a:latin typeface="Calibri"/>
              </a:rPr>
              <a:t>switch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Enumerações - Vantagens</a:t>
            </a:r>
            <a:endParaRPr/>
          </a:p>
        </p:txBody>
      </p:sp>
    </p:spTree>
  </p:cSld>
  <p:transition spd="slow">
    <p:push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Tipos enumerados podem conter atributos e métodos (inclusive construtores)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Enumerações – Funcionalidades Avançadas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395640" y="2742120"/>
            <a:ext cx="8424720" cy="31672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 enum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Suit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SPADES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"Spades"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),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HEARTS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"Hearts"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), </a:t>
            </a:r>
            <a:endParaRPr/>
          </a:p>
          <a:p>
            <a:pPr>
              <a:lnSpc>
                <a:spcPct val="115000"/>
              </a:lnSpc>
            </a:pPr>
            <a:r>
              <a:rPr i="1"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CLUBS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"Clubs"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),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DIAMONDS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"Diamonds"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name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Suit(String name)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name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name;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getName()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name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Usam a palavra chave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abstract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na declaracão da classe.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São classe desenhas exclusivamente para serem superclasses.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Em geral não contém toda lógica necessária para representar o objeto, muitas vezes são classes incompletas.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podem ser instanciadas diretamente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Classes abstratas não podem ser marcadas como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final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Classes Abstratas</a:t>
            </a:r>
            <a:endParaRPr/>
          </a:p>
        </p:txBody>
      </p:sp>
    </p:spTree>
  </p:cSld>
  <p:transition spd="slow">
    <p:push dir="d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 abstratos (marcados com a palavra chave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abstract</a:t>
            </a:r>
            <a:r>
              <a:rPr lang="en" sz="3200">
                <a:solidFill>
                  <a:srgbClr val="004b97"/>
                </a:solidFill>
                <a:latin typeface="Calibri"/>
              </a:rPr>
              <a:t>) são métodos sem implementação conhecida e sempre são declarados em classes abstratas.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Esses métodos não contem corpo (bloco de código)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Métodos abstratos não podem ser marcados como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final.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Métodos Abstratos</a:t>
            </a:r>
            <a:endParaRPr/>
          </a:p>
        </p:txBody>
      </p:sp>
    </p:spTree>
  </p:cSld>
  <p:transition spd="slow">
    <p:push dir="d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Diagrama de Caso de Estudo</a:t>
            </a:r>
            <a:endParaRPr/>
          </a:p>
        </p:txBody>
      </p:sp>
      <p:pic>
        <p:nvPicPr>
          <p:cNvPr descr="" id="16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3760" y="1900080"/>
            <a:ext cx="7295760" cy="305712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Solução – Diagrama </a:t>
            </a:r>
            <a:endParaRPr/>
          </a:p>
        </p:txBody>
      </p:sp>
      <p:pic>
        <p:nvPicPr>
          <p:cNvPr descr="" id="16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640" y="2133000"/>
            <a:ext cx="5924160" cy="3276360"/>
          </a:xfrm>
          <a:prstGeom prst="rect">
            <a:avLst/>
          </a:prstGeom>
          <a:ln>
            <a:noFill/>
          </a:ln>
        </p:spPr>
      </p:pic>
    </p:spTree>
  </p:cSld>
  <p:transition spd="slow">
    <p:push dir="d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Solução – Código 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95640" y="1484640"/>
            <a:ext cx="8424720" cy="44960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Vehicle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calcFuelEfficiency();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calcTripDistance();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Truck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extends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Vehicle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Truck(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maxLoad) {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/*...*/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calcFuelEfficiency()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/* calculate the fuel consumption */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 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double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calcTripDistance()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/* calculate the distance of this trip on highway */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ransition spd="slow">
    <p:push dir="d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Classes concretas que herdam de classes abstratas devem implementar todos os métodos abstratos ou deve se tornar abstrata.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é possível instanciar uma classe abstrata diretamente.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Uma classe que contem ao menos um método abstrato deve ser marcada como abstrata.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Classes Abstratas - Observações</a:t>
            </a:r>
            <a:endParaRPr/>
          </a:p>
        </p:txBody>
      </p:sp>
    </p:spTree>
  </p:cSld>
  <p:transition spd="slow">
    <p:push dir="d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Interfaces são estruturas que representam um “contrato” de implementação.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Do ponto de vista semântico a interface estabelece um comportamento a ser implementado por classes que podem, ou não, participar na mesma linha hierárquica.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São essenciais para o processo de abstração e diminuição de acoplamento.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Uma classe pode implementar várias interfaces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Interfaces podem herdar de outras interfaces.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Intefaces</a:t>
            </a:r>
            <a:endParaRPr/>
          </a:p>
        </p:txBody>
      </p:sp>
    </p:spTree>
  </p:cSld>
  <p:transition spd="slow">
    <p:push dir="d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 de definição</a:t>
            </a:r>
            <a:endParaRPr/>
          </a:p>
          <a:p>
            <a:r>
              <a:rPr b="1" i="1" lang="en">
                <a:solidFill>
                  <a:srgbClr val="0000c5"/>
                </a:solidFill>
                <a:latin typeface="Consolas"/>
              </a:rPr>
              <a:t>&lt;modifier&gt; </a:t>
            </a:r>
            <a:r>
              <a:rPr b="1" lang="en">
                <a:solidFill>
                  <a:srgbClr val="000000"/>
                </a:solidFill>
                <a:latin typeface="Consolas"/>
              </a:rPr>
              <a:t>interface 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&lt;name&gt; [</a:t>
            </a:r>
            <a:r>
              <a:rPr b="1" lang="en">
                <a:solidFill>
                  <a:srgbClr val="000000"/>
                </a:solidFill>
                <a:latin typeface="Consolas"/>
              </a:rPr>
              <a:t>extends 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&lt;interface&gt; [,&lt;interface&gt;]* ] </a:t>
            </a:r>
            <a:r>
              <a:rPr b="1" lang="en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r>
              <a:rPr b="1" i="1" lang="en">
                <a:solidFill>
                  <a:srgbClr val="0000c5"/>
                </a:solidFill>
                <a:latin typeface="Consolas"/>
              </a:rPr>
              <a:t>	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&lt;member_declaration&gt;*</a:t>
            </a:r>
            <a:endParaRPr/>
          </a:p>
          <a:p>
            <a:r>
              <a:rPr b="1" lang="en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 de uso</a:t>
            </a:r>
            <a:endParaRPr/>
          </a:p>
          <a:p>
            <a:r>
              <a:rPr b="1" i="1" lang="en">
                <a:solidFill>
                  <a:srgbClr val="0000c5"/>
                </a:solidFill>
                <a:latin typeface="Consolas"/>
              </a:rPr>
              <a:t>&lt;modifier&gt; </a:t>
            </a:r>
            <a:r>
              <a:rPr b="1" lang="en">
                <a:solidFill>
                  <a:srgbClr val="000000"/>
                </a:solidFill>
                <a:latin typeface="Consolas"/>
              </a:rPr>
              <a:t>class 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&lt;name&gt; [</a:t>
            </a:r>
            <a:r>
              <a:rPr b="1" lang="en">
                <a:solidFill>
                  <a:srgbClr val="000000"/>
                </a:solidFill>
                <a:latin typeface="Consolas"/>
              </a:rPr>
              <a:t>extends 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&lt;superclass&gt;]</a:t>
            </a:r>
            <a:endParaRPr/>
          </a:p>
          <a:p>
            <a:r>
              <a:rPr b="1" i="1" lang="en">
                <a:solidFill>
                  <a:srgbClr val="0000c5"/>
                </a:solidFill>
                <a:latin typeface="Consolas"/>
              </a:rPr>
              <a:t>	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[</a:t>
            </a:r>
            <a:r>
              <a:rPr b="1" lang="en">
                <a:solidFill>
                  <a:srgbClr val="000000"/>
                </a:solidFill>
                <a:latin typeface="Consolas"/>
              </a:rPr>
              <a:t>implements 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&lt;interface&gt; [,&lt;interface&gt;]* ] </a:t>
            </a:r>
            <a:r>
              <a:rPr b="1" lang="en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r>
              <a:rPr b="1" i="1" lang="en">
                <a:solidFill>
                  <a:srgbClr val="0000c5"/>
                </a:solidFill>
                <a:latin typeface="Consolas"/>
              </a:rPr>
              <a:t>	</a:t>
            </a:r>
            <a:r>
              <a:rPr b="1" i="1" lang="en">
                <a:solidFill>
                  <a:srgbClr val="0000c5"/>
                </a:solidFill>
                <a:latin typeface="Consolas"/>
              </a:rPr>
              <a:t>&lt;member_declaration&gt;*</a:t>
            </a:r>
            <a:endParaRPr/>
          </a:p>
          <a:p>
            <a:r>
              <a:rPr b="1" lang="en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Interfaces</a:t>
            </a:r>
            <a:endParaRPr/>
          </a:p>
        </p:txBody>
      </p:sp>
    </p:spTree>
  </p:cSld>
  <p:transition spd="slow"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Sabemos que uma variável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final</a:t>
            </a:r>
            <a:r>
              <a:rPr lang="en" sz="3200">
                <a:solidFill>
                  <a:srgbClr val="004b97"/>
                </a:solidFill>
                <a:latin typeface="Calibri"/>
              </a:rPr>
              <a:t> é uma constante (inclusive variáveis locais).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Podemos marcar um método como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final,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nesse caso teremos um método que não pode ser sobrescrito.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Podemos marcar classes como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final,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nesse caso teremos classe que não poderão ser herdadas.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Parâmetros de métodos podem ser marcados como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final.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Palavra chave </a:t>
            </a:r>
            <a:r>
              <a:rPr lang="en" sz="4000">
                <a:solidFill>
                  <a:srgbClr val="004b97"/>
                </a:solidFill>
                <a:latin typeface="Consolas"/>
              </a:rPr>
              <a:t>final</a:t>
            </a:r>
            <a:endParaRPr/>
          </a:p>
        </p:txBody>
      </p:sp>
    </p:spTree>
  </p:cSld>
  <p:transition spd="slow">
    <p:push dir="d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Uma interface pode ser vista como uma classe 100% abstrata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As interfaces contém somente métodos abstratos.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Todos os métodos definidos em uma interface são implicitamente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public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e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abstract.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Todas as variáveis definidas em uma interface devem ser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public, static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e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 final.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Os métodos não podem ser estáticos (static).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Os métodos não podem ser marcados como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final, strictfp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ou </a:t>
            </a:r>
            <a:r>
              <a:rPr i="1" lang="en" sz="3200">
                <a:solidFill>
                  <a:srgbClr val="004b97"/>
                </a:solidFill>
                <a:latin typeface="Calibri"/>
              </a:rPr>
              <a:t>native.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Interfaces – Definindo Membros</a:t>
            </a:r>
            <a:endParaRPr/>
          </a:p>
        </p:txBody>
      </p:sp>
    </p:spTree>
  </p:cSld>
  <p:transition spd="slow">
    <p:push dir="d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Uma interface pode estender uma ou mais interfaces (somente interfaces).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Uma interface NÃO pode implementar outra interface (ou classe).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Tipos definidos por interfaces podem ser instanciados de maneira polimórfica. 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Interfaces – Definindo Membros</a:t>
            </a:r>
            <a:endParaRPr/>
          </a:p>
        </p:txBody>
      </p:sp>
    </p:spTree>
  </p:cSld>
  <p:transition spd="slow">
    <p:push dir="d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Exemplos de Declarações I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395640" y="1484640"/>
            <a:ext cx="8424720" cy="8373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interface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Comparable{ }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interface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Comparable { }</a:t>
            </a:r>
            <a:endParaRPr/>
          </a:p>
        </p:txBody>
      </p:sp>
      <p:sp>
        <p:nvSpPr>
          <p:cNvPr id="183" name="CustomShape 4"/>
          <p:cNvSpPr/>
          <p:nvPr/>
        </p:nvSpPr>
        <p:spPr>
          <a:xfrm>
            <a:off x="388080" y="2565000"/>
            <a:ext cx="8424720" cy="14922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interface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Bounceable {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setBounceFactor(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bf);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184" name="CustomShape 5"/>
          <p:cNvSpPr/>
          <p:nvPr/>
        </p:nvSpPr>
        <p:spPr>
          <a:xfrm>
            <a:off x="362160" y="4293000"/>
            <a:ext cx="8424720" cy="14929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interface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Bounceable {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 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Sem modificadores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setBounceFactor(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bf);</a:t>
            </a:r>
            <a:endParaRPr/>
          </a:p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Funciona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Funciona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Exemplos de Declarações II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539640" y="2143080"/>
            <a:ext cx="8424720" cy="184356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abstract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539640" y="4437000"/>
            <a:ext cx="8424720" cy="14929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 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protected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bounce();</a:t>
            </a:r>
            <a:endParaRPr/>
          </a:p>
        </p:txBody>
      </p:sp>
    </p:spTree>
  </p:cSld>
  <p:transition spd="slow">
    <p:push dir="d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Interfaces não podem conter variáveis de instância (até porque elas não geram instâncias diretamente)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No entanto, podem conter constantes, garantindo que qualquer classe que implemente aquela interface possa ter acessos a essas constantes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A regra é: Qualquer variável declarada em uma interface é </a:t>
            </a:r>
            <a:r>
              <a:rPr b="1" lang="en" sz="2400">
                <a:solidFill>
                  <a:srgbClr val="004b97"/>
                </a:solidFill>
                <a:latin typeface="Consolas"/>
              </a:rPr>
              <a:t>public static final </a:t>
            </a:r>
            <a:r>
              <a:rPr lang="en" sz="3200">
                <a:solidFill>
                  <a:srgbClr val="004b97"/>
                </a:solidFill>
                <a:latin typeface="Calibri"/>
              </a:rPr>
              <a:t>(implícita ou explicitamente)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Declarando Constantes nas Interfaces</a:t>
            </a:r>
            <a:endParaRPr/>
          </a:p>
        </p:txBody>
      </p:sp>
    </p:spTree>
  </p:cSld>
  <p:transition spd="slow">
    <p:push dir="d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Declarações válidas e idênticas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Interfaces: Declaração de Constantes 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179640" y="2349000"/>
            <a:ext cx="8712720" cy="35960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2000">
                <a:solidFill>
                  <a:srgbClr val="0000c0"/>
                </a:solidFill>
                <a:latin typeface="Consolas"/>
                <a:ea typeface="Calibri"/>
              </a:rPr>
              <a:t>x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= 1; 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//parece non-static e non-final, mas não é!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x = 1;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parece default,non-final,non-static,mas não é!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x = 1; 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Não mostra final ou public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x = 1; 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Não mostra static ou public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x = 1; 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Não mostra o final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x = 1; 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Não mostra o static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x = 1 </a:t>
            </a:r>
            <a:r>
              <a:rPr lang="en" sz="2000">
                <a:solidFill>
                  <a:srgbClr val="3f7f5f"/>
                </a:solidFill>
                <a:latin typeface="Consolas"/>
                <a:ea typeface="Calibri"/>
              </a:rPr>
              <a:t>// Não mostra o public</a:t>
            </a:r>
            <a:endParaRPr/>
          </a:p>
          <a:p>
            <a:pPr>
              <a:lnSpc>
                <a:spcPct val="115000"/>
              </a:lnSpc>
            </a:pP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20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 x = 1;</a:t>
            </a:r>
            <a:endParaRPr/>
          </a:p>
        </p:txBody>
      </p:sp>
    </p:spTree>
  </p:cSld>
  <p:transition spd="slow">
    <p:push dir="d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Classes anônimas não tem nome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Geralmente tem uma implementação pequena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Não permite definição de construtores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Tem o intuito de ser usada logo depois de criada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É possível criar uma instância anônima que implemente uma determinada interface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Classes Anônimas e Interfaces</a:t>
            </a:r>
            <a:endParaRPr/>
          </a:p>
        </p:txBody>
      </p:sp>
    </p:spTree>
  </p:cSld>
  <p:transition spd="slow">
    <p:push dir="d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Exemplo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Classes Anônimas e Interfaces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179640" y="2349000"/>
            <a:ext cx="8712720" cy="25776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Runnable r =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Runnable()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>
                <a:solidFill>
                  <a:srgbClr val="646464"/>
                </a:solidFill>
                <a:latin typeface="Consolas"/>
                <a:ea typeface="Calibri"/>
              </a:rPr>
              <a:t>@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Override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run()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{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   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System.out.print(getClass().getName());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};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r.run();</a:t>
            </a:r>
            <a:endParaRPr/>
          </a:p>
        </p:txBody>
      </p:sp>
    </p:spTree>
  </p:cSld>
  <p:transition spd="slow">
    <p:push dir="d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Enums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Classes e Métodos abstratos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Interfaces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Exercícios de Certificação</a:t>
            </a:r>
            <a:endParaRPr/>
          </a:p>
        </p:txBody>
      </p:sp>
    </p:spTree>
  </p:cSld>
  <p:transition spd="slow"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JAVA (a partir da versão J2SE 5.0) permite criar um tipo específico para representar listas enumeradas, ou seja, um conjunto pré-fixado de valores constantes.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" sz="2800">
                <a:solidFill>
                  <a:srgbClr val="004b97"/>
                </a:solidFill>
                <a:latin typeface="Calibri"/>
              </a:rPr>
              <a:t>Valores como os dias da semana, meses do ano, planetas do sistema solar, etc.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Enumerações</a:t>
            </a:r>
            <a:endParaRPr/>
          </a:p>
        </p:txBody>
      </p:sp>
    </p:spTree>
  </p:cSld>
  <p:transition spd="slow"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Representávamos tipos enumerados usando atributos constantes e estáticos: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Exemplo: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Enumerações – Representação Antiga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95640" y="3412080"/>
            <a:ext cx="8424720" cy="344700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pseudo enumerated type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SUIT_SPADES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0;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SUIT_HEARTS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1;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SUIT_CLUBS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2;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final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SUIT_DIAMONDS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3;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rank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PlayingCard(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suit,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rank)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suit;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rank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rank;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395640" y="-29880"/>
            <a:ext cx="8424720" cy="65239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getSuitName()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String 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switch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SUIT_SPADES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"Spades"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SUIT_HEARTS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"Hearts"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SUIT_CLUBS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"Clubs"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SUIT_DIAMONDS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"Diamonds"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default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err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"Invalid suit."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name;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getSuit()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getRank()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rank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Exemplo – Testes 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388800" y="1772640"/>
            <a:ext cx="8424720" cy="34462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PlayingCardTest{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PlayingCard card1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PlayingCard(PlayingCard.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SUIT_SPADES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, 2);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"card1 is the 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+ card1.getRank() +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 of 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+ card1.getSuitName());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You can create a playing card with a bogus suit.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PlayingCard card2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PlayingCard(47, 2);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"card2 is the 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+ card2.getRank() +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 of 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+ card2.getSuitName());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200">
                <a:solidFill>
                  <a:srgbClr val="004b97"/>
                </a:solidFill>
                <a:latin typeface="Calibri"/>
              </a:rPr>
              <a:t>Sintaxe:</a:t>
            </a:r>
            <a:endParaRPr/>
          </a:p>
          <a:p>
            <a:r>
              <a:rPr lang="en" sz="2000">
                <a:solidFill>
                  <a:srgbClr val="004b97"/>
                </a:solidFill>
                <a:latin typeface="Consolas"/>
              </a:rPr>
              <a:t>[modifiers] </a:t>
            </a:r>
            <a:r>
              <a:rPr b="1" lang="en" sz="2000">
                <a:solidFill>
                  <a:srgbClr val="004b97"/>
                </a:solidFill>
                <a:latin typeface="Consolas"/>
              </a:rPr>
              <a:t>enum</a:t>
            </a:r>
            <a:r>
              <a:rPr lang="en" sz="2000">
                <a:solidFill>
                  <a:srgbClr val="004b97"/>
                </a:solidFill>
                <a:latin typeface="Consolas"/>
              </a:rPr>
              <a:t> [enum_identifier]{</a:t>
            </a:r>
            <a:endParaRPr/>
          </a:p>
          <a:p>
            <a:r>
              <a:rPr lang="en" sz="2000">
                <a:solidFill>
                  <a:srgbClr val="004b97"/>
                </a:solidFill>
                <a:latin typeface="Consolas"/>
              </a:rPr>
              <a:t>	</a:t>
            </a:r>
            <a:r>
              <a:rPr lang="en" sz="2000">
                <a:solidFill>
                  <a:srgbClr val="004b97"/>
                </a:solidFill>
                <a:latin typeface="Consolas"/>
              </a:rPr>
              <a:t>[enumerated_1],[enumerated_2]... [enumerated_n]</a:t>
            </a:r>
            <a:endParaRPr/>
          </a:p>
          <a:p>
            <a:r>
              <a:rPr lang="en" sz="2000">
                <a:solidFill>
                  <a:srgbClr val="004b97"/>
                </a:solidFill>
                <a:latin typeface="Consolas"/>
              </a:rPr>
              <a:t>}[;]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" sz="3600">
                <a:solidFill>
                  <a:srgbClr val="004b97"/>
                </a:solidFill>
                <a:latin typeface="Calibri"/>
              </a:rPr>
              <a:t>Pode ser declarada sozinha </a:t>
            </a:r>
            <a:endParaRPr/>
          </a:p>
          <a:p>
            <a:pPr>
              <a:lnSpc>
                <a:spcPct val="100000"/>
              </a:lnSpc>
            </a:pPr>
            <a:r>
              <a:rPr lang="en" sz="3600">
                <a:solidFill>
                  <a:srgbClr val="004b97"/>
                </a:solidFill>
                <a:latin typeface="Calibri"/>
              </a:rPr>
              <a:t>ou interna da uma classe, se </a:t>
            </a:r>
            <a:endParaRPr/>
          </a:p>
          <a:p>
            <a:pPr>
              <a:lnSpc>
                <a:spcPct val="100000"/>
              </a:lnSpc>
            </a:pPr>
            <a:r>
              <a:rPr lang="en" sz="3600">
                <a:solidFill>
                  <a:srgbClr val="004b97"/>
                </a:solidFill>
                <a:latin typeface="Calibri"/>
              </a:rPr>
              <a:t>declarada interna, o acesso fica: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Enumerações – Nova Maneira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6372360" y="3006000"/>
            <a:ext cx="2592000" cy="176868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enum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Suit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SPADES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,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HEARTS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,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CLUBS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,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DIAMONDS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179640" y="5373360"/>
            <a:ext cx="8712720" cy="7909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 sz="2000">
                <a:solidFill>
                  <a:srgbClr val="000000"/>
                </a:solidFill>
                <a:latin typeface="Consolas"/>
                <a:ea typeface="Calibri"/>
              </a:rPr>
              <a:t>&lt;nomeClasse&gt;.&lt;nomeEnum&gt; var = &lt;nomeClasse&gt;.&lt;nomeEnum&gt;.&lt;item&gt;;</a:t>
            </a:r>
            <a:endParaRPr/>
          </a:p>
        </p:txBody>
      </p:sp>
    </p:spTree>
  </p:cSld>
  <p:transition spd="slow"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" sz="4400">
                <a:solidFill>
                  <a:srgbClr val="004b97"/>
                </a:solidFill>
                <a:latin typeface="Calibri"/>
              </a:rPr>
              <a:t>Enumerações – Nova Maneira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395640" y="1448640"/>
            <a:ext cx="8424720" cy="537084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class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private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rank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PlayingCard(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Suit</a:t>
            </a:r>
            <a:r>
              <a:rPr lang="en" sz="14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suit,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rank)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suit;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this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rank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= rank;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getSuit()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int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getRank() {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rank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String getSuitName()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String 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switch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(</a:t>
            </a:r>
            <a:r>
              <a:rPr lang="en" sz="1600">
                <a:solidFill>
                  <a:srgbClr val="0000c0"/>
                </a:solidFill>
                <a:latin typeface="Consolas"/>
                <a:ea typeface="Calibri"/>
              </a:rPr>
              <a:t>suit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SPADES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"Spades"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HEARTS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"Hearts"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</p:txBody>
      </p:sp>
    </p:spTree>
  </p:cSld>
  <p:transition spd="slow">
    <p:push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95640" y="-29880"/>
            <a:ext cx="8424720" cy="5811120"/>
          </a:xfrm>
          <a:prstGeom prst="rect">
            <a:avLst/>
          </a:prstGeom>
          <a:solidFill>
            <a:srgbClr val="dce6f2"/>
          </a:solidFill>
          <a:ln>
            <a:solidFill>
              <a:srgbClr val="4f81bd"/>
            </a:solidFill>
          </a:ln>
        </p:spPr>
        <p:txBody>
          <a:bodyPr bIns="45000" lIns="90000" rIns="90000" tIns="45000"/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CLUBS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"Clubs"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case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DIAMONDS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name =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"Diamonds"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break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default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: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não precisamos mais checar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//a enum tem valores finitos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return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name;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public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static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void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main(String[] args) {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PlayingCard card1 = </a:t>
            </a:r>
            <a:r>
              <a:rPr b="1" lang="en" sz="1600">
                <a:solidFill>
                  <a:srgbClr val="7f0055"/>
                </a:solidFill>
                <a:latin typeface="Consolas"/>
                <a:ea typeface="Calibri"/>
              </a:rPr>
              <a:t>new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PlayingCard(Suit.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SPADES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, 2);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System.</a:t>
            </a:r>
            <a:r>
              <a:rPr i="1" lang="en" sz="1600">
                <a:solidFill>
                  <a:srgbClr val="0000c0"/>
                </a:solidFill>
                <a:latin typeface="Consolas"/>
                <a:ea typeface="Calibri"/>
              </a:rPr>
              <a:t>out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.println(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"card1 is the "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+ card1.getRank() + </a:t>
            </a:r>
            <a:r>
              <a:rPr lang="en" sz="1600">
                <a:solidFill>
                  <a:srgbClr val="2a00ff"/>
                </a:solidFill>
                <a:latin typeface="Consolas"/>
                <a:ea typeface="Calibri"/>
              </a:rPr>
              <a:t>" of "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+ card1.getSuitName());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PlayingCard card2 = new PlayingCard(47, 2);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    </a:t>
            </a:r>
            <a:r>
              <a:rPr lang="en" sz="1600">
                <a:solidFill>
                  <a:srgbClr val="3f7f5f"/>
                </a:solidFill>
                <a:latin typeface="Consolas"/>
                <a:ea typeface="Calibri"/>
              </a:rPr>
              <a:t>// This will not compile.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</p:txBody>
      </p:sp>
    </p:spTree>
  </p:cSld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