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notesSlide55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_rels/notesSlide53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8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6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8.xml.rels" ContentType="application/vnd.openxmlformats-package.relationships+xml"/>
  <Override PartName="/ppt/notesSlides/notesSlide5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46.xml" ContentType="application/vnd.openxmlformats-officedocument.presentationml.notesSlide+xml"/>
  <Override PartName="/ppt/_rels/presentation.xml.rels" ContentType="application/vnd.openxmlformats-package.relationships+xml"/>
  <Override PartName="/ppt/media/image57.png" ContentType="image/png"/>
  <Override PartName="/ppt/media/image21.png" ContentType="image/png"/>
  <Override PartName="/ppt/media/image65.png" ContentType="image/png"/>
  <Override PartName="/ppt/media/image36.png" ContentType="image/png"/>
  <Override PartName="/ppt/media/image73.png" ContentType="image/png"/>
  <Override PartName="/ppt/media/image44.png" ContentType="image/png"/>
  <Override PartName="/ppt/media/image29.gif" ContentType="image/gif"/>
  <Override PartName="/ppt/media/image15.png" ContentType="image/png"/>
  <Override PartName="/ppt/media/image52.png" ContentType="image/png"/>
  <Override PartName="/ppt/media/image59.png" ContentType="image/png"/>
  <Override PartName="/ppt/media/image5.png" ContentType="image/png"/>
  <Override PartName="/ppt/media/image23.png" ContentType="image/png"/>
  <Override PartName="/ppt/media/image60.png" ContentType="image/png"/>
  <Override PartName="/ppt/media/image67.png" ContentType="image/png"/>
  <Override PartName="/ppt/media/image31.png" ContentType="image/png"/>
  <Override PartName="/ppt/media/image61.jpeg" ContentType="image/jpeg"/>
  <Override PartName="/ppt/media/image38.png" ContentType="image/png"/>
  <Override PartName="/ppt/media/image75.png" ContentType="image/png"/>
  <Override PartName="/ppt/media/image46.png" ContentType="image/png"/>
  <Override PartName="/ppt/media/image10.png" ContentType="image/png"/>
  <Override PartName="/ppt/media/image17.png" ContentType="image/png"/>
  <Override PartName="/ppt/media/image54.png" ContentType="image/png"/>
  <Override PartName="/ppt/media/image25.png" ContentType="image/png"/>
  <Override PartName="/ppt/media/image62.png" ContentType="image/png"/>
  <Override PartName="/ppt/media/image69.png" ContentType="image/png"/>
  <Override PartName="/ppt/media/image33.png" ContentType="image/png"/>
  <Override PartName="/ppt/media/image40.jpeg" ContentType="image/jpeg"/>
  <Override PartName="/ppt/media/image70.png" ContentType="image/png"/>
  <Override PartName="/ppt/media/image77.png" ContentType="image/png"/>
  <Override PartName="/ppt/media/image41.png" ContentType="image/png"/>
  <Override PartName="/ppt/media/image48.png" ContentType="image/png"/>
  <Override PartName="/ppt/media/image12.png" ContentType="image/png"/>
  <Override PartName="/ppt/media/image19.png" ContentType="image/png"/>
  <Override PartName="/ppt/media/image1.jpeg" ContentType="image/jpeg"/>
  <Override PartName="/ppt/media/image2.png" ContentType="image/png"/>
  <Override PartName="/ppt/media/image56.png" ContentType="image/png"/>
  <Override PartName="/ppt/media/image9.png" ContentType="image/png"/>
  <Override PartName="/ppt/media/image20.png" ContentType="image/png"/>
  <Override PartName="/ppt/media/image27.png" ContentType="image/png"/>
  <Override PartName="/ppt/media/image64.png" ContentType="image/png"/>
  <Override PartName="/ppt/media/image35.png" ContentType="image/png"/>
  <Override PartName="/ppt/media/image72.png" ContentType="image/png"/>
  <Override PartName="/ppt/media/image43.png" ContentType="image/png"/>
  <Override PartName="/ppt/media/image79.jpeg" ContentType="image/jpeg"/>
  <Override PartName="/ppt/media/image14.png" ContentType="image/png"/>
  <Override PartName="/ppt/media/image28.gif" ContentType="image/gif"/>
  <Override PartName="/ppt/media/image51.png" ContentType="image/png"/>
  <Override PartName="/ppt/media/image4.png" ContentType="image/png"/>
  <Override PartName="/ppt/media/image58.png" ContentType="image/png"/>
  <Override PartName="/ppt/media/image22.png" ContentType="image/png"/>
  <Override PartName="/ppt/media/image66.png" ContentType="image/png"/>
  <Override PartName="/ppt/media/image30.png" ContentType="image/png"/>
  <Override PartName="/ppt/media/image37.png" ContentType="image/png"/>
  <Override PartName="/ppt/media/image74.png" ContentType="image/png"/>
  <Override PartName="/ppt/media/image45.png" ContentType="image/png"/>
  <Override PartName="/ppt/media/image16.png" ContentType="image/png"/>
  <Override PartName="/ppt/media/image53.png" ContentType="image/png"/>
  <Override PartName="/ppt/media/image6.png" ContentType="image/png"/>
  <Override PartName="/ppt/media/image24.png" ContentType="image/png"/>
  <Override PartName="/ppt/media/image68.png" ContentType="image/png"/>
  <Override PartName="/ppt/media/image32.png" ContentType="image/png"/>
  <Override PartName="/ppt/media/image39.png" ContentType="image/png"/>
  <Override PartName="/ppt/media/image3.jpeg" ContentType="image/jpeg"/>
  <Override PartName="/ppt/media/image76.png" ContentType="image/png"/>
  <Override PartName="/ppt/media/image47.png" ContentType="image/png"/>
  <Override PartName="/ppt/media/image7.gif" ContentType="image/gif"/>
  <Override PartName="/ppt/media/image11.png" ContentType="image/png"/>
  <Override PartName="/ppt/media/image18.png" ContentType="image/png"/>
  <Override PartName="/ppt/media/image55.png" ContentType="image/png"/>
  <Override PartName="/ppt/media/image8.png" ContentType="image/png"/>
  <Override PartName="/ppt/media/image26.png" ContentType="image/png"/>
  <Override PartName="/ppt/media/image63.png" ContentType="image/png"/>
  <Override PartName="/ppt/media/image34.png" ContentType="image/png"/>
  <Override PartName="/ppt/media/image71.png" ContentType="image/png"/>
  <Override PartName="/ppt/media/image78.png" ContentType="image/png"/>
  <Override PartName="/ppt/media/image42.png" ContentType="image/png"/>
  <Override PartName="/ppt/media/image49.png" ContentType="image/png"/>
  <Override PartName="/ppt/media/image13.png" ContentType="image/png"/>
  <Override PartName="/ppt/media/image50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s/slide43.xml" ContentType="application/vnd.openxmlformats-officedocument.presentationml.slide+xml"/>
  <Override PartName="/ppt/slides/slide27.xml" ContentType="application/vnd.openxmlformats-officedocument.presentationml.slide+xml"/>
  <Override PartName="/ppt/slides/slide52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7.xml" ContentType="application/vnd.openxmlformats-officedocument.presentationml.slide+xml"/>
  <Override PartName="/ppt/slides/slide20.xml" ContentType="application/vnd.openxmlformats-officedocument.presentationml.slide+xml"/>
  <Override PartName="/ppt/slides/slide45.xml" ContentType="application/vnd.openxmlformats-officedocument.presentationml.slide+xml"/>
  <Override PartName="/ppt/slides/slide29.xml" ContentType="application/vnd.openxmlformats-officedocument.presentationml.slide+xml"/>
  <Override PartName="/ppt/slides/slide54.xml" ContentType="application/vnd.openxmlformats-officedocument.presentationml.slide+xml"/>
  <Override PartName="/ppt/slides/slide13.xml" ContentType="application/vnd.openxmlformats-officedocument.presentationml.slide+xml"/>
  <Override PartName="/ppt/slides/slide38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31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40.xml" ContentType="application/vnd.openxmlformats-officedocument.presentationml.slide+xml"/>
  <Override PartName="/ppt/slides/slide24.xml" ContentType="application/vnd.openxmlformats-officedocument.presentationml.slide+xml"/>
  <Override PartName="/ppt/slides/slide49.xml" ContentType="application/vnd.openxmlformats-officedocument.presentationml.slide+xml"/>
  <Override PartName="/ppt/slides/slide33.xml" ContentType="application/vnd.openxmlformats-officedocument.presentationml.slide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48.xml.rels" ContentType="application/vnd.openxmlformats-package.relationships+xml"/>
  <Override PartName="/ppt/slides/_rels/slide55.xml.rels" ContentType="application/vnd.openxmlformats-package.relationships+xml"/>
  <Override PartName="/ppt/slides/_rels/slide27.xml.rels" ContentType="application/vnd.openxmlformats-package.relationships+xml"/>
  <Override PartName="/ppt/slides/_rels/slide39.xml.rels" ContentType="application/vnd.openxmlformats-package.relationships+xml"/>
  <Override PartName="/ppt/slides/_rels/slide5.xml.rels" ContentType="application/vnd.openxmlformats-package.relationships+xml"/>
  <Override PartName="/ppt/slides/_rels/slide46.xml.rels" ContentType="application/vnd.openxmlformats-package.relationships+xml"/>
  <Override PartName="/ppt/slides/_rels/slide18.xml.rels" ContentType="application/vnd.openxmlformats-package.relationships+xml"/>
  <Override PartName="/ppt/slides/_rels/slide53.xml.rels" ContentType="application/vnd.openxmlformats-package.relationships+xml"/>
  <Override PartName="/ppt/slides/_rels/slide37.xml.rels" ContentType="application/vnd.openxmlformats-package.relationships+xml"/>
  <Override PartName="/ppt/slides/_rels/slide44.xml.rels" ContentType="application/vnd.openxmlformats-package.relationships+xml"/>
  <Override PartName="/ppt/slides/_rels/slide16.xml.rels" ContentType="application/vnd.openxmlformats-package.relationships+xml"/>
  <Override PartName="/ppt/slides/_rels/slide35.xml.rels" ContentType="application/vnd.openxmlformats-package.relationships+xml"/>
  <Override PartName="/ppt/slides/_rels/slide42.xml.rels" ContentType="application/vnd.openxmlformats-package.relationships+xml"/>
  <Override PartName="/ppt/slides/_rels/slide26.xml.rels" ContentType="application/vnd.openxmlformats-package.relationships+xml"/>
  <Override PartName="/ppt/slides/_rels/slide14.xml.rels" ContentType="application/vnd.openxmlformats-package.relationships+xml"/>
  <Override PartName="/ppt/slides/_rels/slide33.xml.rels" ContentType="application/vnd.openxmlformats-package.relationships+xml"/>
  <Override PartName="/ppt/slides/_rels/slide40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31.xml.rels" ContentType="application/vnd.openxmlformats-package.relationships+xml"/>
  <Override PartName="/ppt/slides/_rels/slide50.xml.rels" ContentType="application/vnd.openxmlformats-package.relationships+xml"/>
  <Override PartName="/ppt/slides/_rels/slide22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1.xml.rels" ContentType="application/vnd.openxmlformats-package.relationships+xml"/>
  <Override PartName="/ppt/slides/_rels/slide49.xml.rels" ContentType="application/vnd.openxmlformats-package.relationships+xml"/>
  <Override PartName="/ppt/slides/_rels/slide8.xml.rels" ContentType="application/vnd.openxmlformats-package.relationships+xml"/>
  <Override PartName="/ppt/slides/_rels/slide56.xml.rels" ContentType="application/vnd.openxmlformats-package.relationships+xml"/>
  <Override PartName="/ppt/slides/_rels/slide28.xml.rels" ContentType="application/vnd.openxmlformats-package.relationships+xml"/>
  <Override PartName="/ppt/slides/_rels/slide47.xml.rels" ContentType="application/vnd.openxmlformats-package.relationships+xml"/>
  <Override PartName="/ppt/slides/_rels/slide6.xml.rels" ContentType="application/vnd.openxmlformats-package.relationships+xml"/>
  <Override PartName="/ppt/slides/_rels/slide19.xml.rels" ContentType="application/vnd.openxmlformats-package.relationships+xml"/>
  <Override PartName="/ppt/slides/_rels/slide54.xml.rels" ContentType="application/vnd.openxmlformats-package.relationships+xml"/>
  <Override PartName="/ppt/slides/_rels/slide38.xml.rels" ContentType="application/vnd.openxmlformats-package.relationships+xml"/>
  <Override PartName="/ppt/slides/_rels/slide45.xml.rels" ContentType="application/vnd.openxmlformats-package.relationships+xml"/>
  <Override PartName="/ppt/slides/_rels/slide4.xml.rels" ContentType="application/vnd.openxmlformats-package.relationships+xml"/>
  <Override PartName="/ppt/slides/_rels/slide17.xml.rels" ContentType="application/vnd.openxmlformats-package.relationships+xml"/>
  <Override PartName="/ppt/slides/_rels/slide52.xml.rels" ContentType="application/vnd.openxmlformats-package.relationships+xml"/>
  <Override PartName="/ppt/slides/_rels/slide36.xml.rels" ContentType="application/vnd.openxmlformats-package.relationships+xml"/>
  <Override PartName="/ppt/slides/_rels/slide43.xml.rels" ContentType="application/vnd.openxmlformats-package.relationships+xml"/>
  <Override PartName="/ppt/slides/_rels/slide15.xml.rels" ContentType="application/vnd.openxmlformats-package.relationships+xml"/>
  <Override PartName="/ppt/slides/_rels/slide34.xml.rels" ContentType="application/vnd.openxmlformats-package.relationships+xml"/>
  <Override PartName="/ppt/slides/_rels/slide41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32.xml.rels" ContentType="application/vnd.openxmlformats-package.relationships+xml"/>
  <Override PartName="/ppt/slides/_rels/slide51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30.xml.rels" ContentType="application/vnd.openxmlformats-package.relationships+xml"/>
  <Override PartName="/ppt/slides/_rels/slide21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42.xml" ContentType="application/vnd.openxmlformats-officedocument.presentationml.slide+xml"/>
  <Override PartName="/ppt/slides/slide26.xml" ContentType="application/vnd.openxmlformats-officedocument.presentationml.slide+xml"/>
  <Override PartName="/ppt/slides/slide51.xml" ContentType="application/vnd.openxmlformats-officedocument.presentationml.slide+xml"/>
  <Override PartName="/ppt/slides/slide35.xml" ContentType="application/vnd.openxmlformats-officedocument.presentationml.slide+xml"/>
  <Override PartName="/ppt/slides/slide10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  <Override PartName="/ppt/slides/slide44.xml" ContentType="application/vnd.openxmlformats-officedocument.presentationml.slide+xml"/>
  <Override PartName="/ppt/slides/slide28.xml" ContentType="application/vnd.openxmlformats-officedocument.presentationml.slide+xml"/>
  <Override PartName="/ppt/slides/slide5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46.xml" ContentType="application/vnd.openxmlformats-officedocument.presentationml.slide+xml"/>
  <Override PartName="/ppt/slides/slide21.xml" ContentType="application/vnd.openxmlformats-officedocument.presentationml.slide+xml"/>
  <Override PartName="/ppt/slides/slide55.xml" ContentType="application/vnd.openxmlformats-officedocument.presentationml.slide+xml"/>
  <Override PartName="/ppt/slides/slide30.xml" ContentType="application/vnd.openxmlformats-officedocument.presentationml.slide+xml"/>
  <Override PartName="/ppt/slides/slide39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48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slide41.xml" ContentType="application/vnd.openxmlformats-officedocument.presentationml.slide+xml"/>
  <Override PartName="/ppt/slides/slide25.xml" ContentType="application/vnd.openxmlformats-officedocument.presentationml.slide+xml"/>
  <Override PartName="/ppt/slides/slide50.xml" ContentType="application/vnd.openxmlformats-officedocument.presentationml.slide+xml"/>
  <Override PartName="/ppt/slides/slide3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slide" Target="slides/slide5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bIns="0" lIns="0" rIns="0" tIns="0" wrap="none"/>
          <a:p>
            <a:r>
              <a:rPr lang="pt-BR"/>
              <a:t>Clique para editar o formato de notas</a:t>
            </a:r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bIns="0" lIns="0" rIns="0" tIns="0" wrap="none"/>
          <a:p>
            <a:r>
              <a:rPr lang="pt-BR"/>
              <a:t>&lt;cabeçalho&gt;</a:t>
            </a:r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pt-BR"/>
              <a:t>&lt;data/hora&gt;</a:t>
            </a:r>
            <a:endParaRPr/>
          </a:p>
        </p:txBody>
      </p:sp>
      <p:sp>
        <p:nvSpPr>
          <p:cNvPr id="8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pt-BR"/>
              <a:t>&lt;rodapé&gt;</a:t>
            </a:r>
            <a:endParaRPr/>
          </a:p>
        </p:txBody>
      </p:sp>
      <p:sp>
        <p:nvSpPr>
          <p:cNvPr id="81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C86CCC39-30CE-4F04-9DA3-E02CDFE65AA4}" type="slidenum">
              <a:rPr lang="pt-BR"/>
              <a:t>&lt;número&gt;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2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AD598AB1-2A9F-4192-9FA5-5A291E45C162}" type="slidenum">
              <a:rPr lang="pt-BR" sz="1200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4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7C4A0F93-C913-4BF5-9847-2BFC8F32B154}" type="slidenum">
              <a:rPr lang="pt-BR" sz="1200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4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CD9B09E6-0F96-4577-8A9B-E9126B9C8B36}" type="slidenum">
              <a:rPr lang="pt-BR" sz="1200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4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F52E2117-D844-4D3A-91A8-1D1B9C45F81D}" type="slidenum">
              <a:rPr lang="pt-BR" sz="1200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4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2E1646AC-AC74-4B95-BA05-ACBC4FBB1CA4}" type="slidenum">
              <a:rPr lang="pt-BR" sz="1200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5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2A1491CE-A4F3-4AD8-914B-1B7AE8D4FD72}" type="slidenum">
              <a:rPr lang="pt-BR" sz="1200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5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6F127090-2153-47F3-AE20-55EBC572A7F9}" type="slidenum">
              <a:rPr lang="pt-BR" sz="1200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5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6B5C13A8-EA36-4CEF-BE18-89296C4226DB}" type="slidenum">
              <a:rPr lang="pt-BR" sz="1200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5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5A76BF76-FB35-4229-B387-CF338D30A945}" type="slidenum">
              <a:rPr lang="pt-BR" sz="1200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5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74EEC57B-8ADB-4789-98A3-D84BE9BAA373}" type="slidenum">
              <a:rPr lang="pt-BR" sz="1200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2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B64A120E-85FF-4E48-A0B5-BA5DA02980AC}" type="slidenum">
              <a:rPr lang="pt-BR" sz="1200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6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1701559F-3146-4D5C-B30F-2379C8BC1EC9}" type="slidenum">
              <a:rPr lang="pt-BR" sz="1200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6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F5162DD3-6397-4220-AE09-F203838436C2}" type="slidenum">
              <a:rPr lang="pt-BR" sz="1200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6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F36FF3D1-24AD-4114-B795-72991FF9E978}" type="slidenum">
              <a:rPr lang="pt-BR" sz="1200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6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50D730B1-66E7-4F3F-8C49-1B89DA921351}" type="slidenum">
              <a:rPr lang="pt-BR" sz="1200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6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F66A37F2-53DC-4234-8C20-9723FCE8A659}" type="slidenum">
              <a:rPr lang="pt-BR" sz="1200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7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368B80C6-BE7B-456C-88E5-26F6AAAF8E3C}" type="slidenum">
              <a:rPr lang="pt-BR" sz="1200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7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F9CDC7AA-A243-4B92-A267-5B75B889C871}" type="slidenum">
              <a:rPr lang="pt-BR" sz="1200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7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D808D69F-C25F-4021-8F04-04A4A7876CDE}" type="slidenum">
              <a:rPr lang="pt-BR" sz="1200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7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4A87DA6C-33F2-4A1E-AF7C-64B1CF1B6503}" type="slidenum">
              <a:rPr lang="pt-BR" sz="1200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7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8A328886-E109-402D-8B5D-AAB119D962A3}" type="slidenum">
              <a:rPr lang="pt-BR" sz="1200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2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E58EF105-42A5-425C-9A87-F39248310BDB}" type="slidenum">
              <a:rPr lang="pt-BR" sz="1200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8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FF170B34-FA5F-4B35-BC70-165B9FCABCCE}" type="slidenum">
              <a:rPr lang="pt-BR" sz="1200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8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616078E9-EC19-4425-8024-7B45E9BDC8C4}" type="slidenum">
              <a:rPr lang="pt-BR" sz="1200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8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32CBE0FB-13A2-4B7A-A961-F5431BD0772F}" type="slidenum">
              <a:rPr lang="pt-BR" sz="1200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8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3A967AB6-1860-43DD-B629-E32C1BDE27B3}" type="slidenum">
              <a:rPr lang="pt-BR" sz="1200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8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C0E89A7C-6606-49E7-9E1D-D506DB368098}" type="slidenum">
              <a:rPr lang="pt-BR" sz="1200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9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BB2E8F45-226E-41D1-975B-CDFD8C06C077}" type="slidenum">
              <a:rPr lang="pt-BR" sz="1200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9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9769E0B6-CD07-4381-8EC3-653ED48D96D1}" type="slidenum">
              <a:rPr lang="pt-BR" sz="1200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9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495B5FF2-C582-4D9C-A108-65F01A36A19E}" type="slidenum">
              <a:rPr lang="pt-BR" sz="1200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9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C42E507A-EA94-4DEA-8EE5-299C970C7E5F}" type="slidenum">
              <a:rPr lang="pt-BR" sz="1200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9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8DF7A2DC-EEF8-4086-94A3-0E20BEA3FA67}" type="slidenum">
              <a:rPr lang="pt-BR" sz="1200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3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755CC51A-953C-41F8-87F5-6126F6318A02}" type="slidenum">
              <a:rPr lang="pt-BR" sz="1200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30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762E87E0-90F4-48D9-9D75-450F4A680BFB}" type="slidenum">
              <a:rPr lang="pt-BR" sz="1200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30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81C51B0A-D750-42C0-9039-F696A4416245}" type="slidenum">
              <a:rPr lang="pt-BR" sz="1200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30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FDCAD9B6-013F-4FEB-873A-5C326D7CC274}" type="slidenum">
              <a:rPr lang="pt-BR" sz="1200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30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2B28A875-ECA5-4DB7-B74B-32D0F7FE4B4D}" type="slidenum">
              <a:rPr lang="pt-BR" sz="1200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30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B42A103C-ED1C-4F97-B4C1-40B98E3777DB}" type="slidenum">
              <a:rPr lang="pt-BR" sz="1200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31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950E0EF1-8027-40C7-B933-2648032CFE94}" type="slidenum">
              <a:rPr lang="pt-BR" sz="1200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31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3A93F268-5991-4867-A04E-990DE4333687}" type="slidenum">
              <a:rPr lang="pt-BR" sz="1200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31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2E46EF9D-B507-45D1-9EF1-9FB3AC4AC613}" type="slidenum">
              <a:rPr lang="pt-BR" sz="1200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31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0B82D1EF-D4EC-4D7A-A14A-1C8C00F6D334}" type="slidenum">
              <a:rPr lang="pt-BR" sz="1200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31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D54E7E28-A479-41B7-ACD4-B0430FFFAF14}" type="slidenum">
              <a:rPr lang="pt-BR" sz="1200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3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1AB1C0BC-0F0E-4073-B7A1-E3BA913981D6}" type="slidenum">
              <a:rPr lang="pt-BR" sz="1200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32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9B124BF6-AB6E-43E3-B548-471E431CFA0D}" type="slidenum">
              <a:rPr lang="pt-BR" sz="1200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32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31FF756C-6A91-4487-AC9E-483D74449350}" type="slidenum">
              <a:rPr lang="pt-BR" sz="1200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32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62227A80-D316-4FA6-AD6C-96287785BA9B}" type="slidenum">
              <a:rPr lang="pt-BR" sz="1200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32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91D04D76-B512-4553-A09F-6A7785B7C823}" type="slidenum">
              <a:rPr lang="pt-BR" sz="1200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32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517AF4C9-FA05-442F-9CFB-DA800BB8EB8B}" type="slidenum">
              <a:rPr lang="pt-BR" sz="1200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33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3DA2C912-F7C0-4A00-927B-B7409B2B6640}" type="slidenum">
              <a:rPr lang="pt-BR" sz="1200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33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A8879795-655D-45C0-B095-03ACDB93D8DB}" type="slidenum">
              <a:rPr lang="pt-BR" sz="1200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3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581B59F8-F098-46E6-A482-83EA4B006994}" type="slidenum">
              <a:rPr lang="pt-BR" sz="1200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3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9B007B05-3AED-4130-BDF0-4587800628C7}" type="slidenum">
              <a:rPr lang="pt-BR" sz="1200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3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F4CD00A0-9C1D-4C52-B1BB-AE46167DA50C}" type="slidenum">
              <a:rPr lang="pt-BR" sz="1200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4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1F9B4C29-E180-406D-93DB-0E876DAB5B0D}" type="slidenum">
              <a:rPr lang="pt-BR" sz="1200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295280" y="-32760"/>
            <a:ext cx="7772040" cy="96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85800" y="1447920"/>
            <a:ext cx="7772040" cy="2252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85800" y="3915000"/>
            <a:ext cx="7772040" cy="2252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295280" y="-32760"/>
            <a:ext cx="7772040" cy="96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85800" y="1447920"/>
            <a:ext cx="3792240" cy="2252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67760" y="1447920"/>
            <a:ext cx="3792240" cy="2252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67760" y="3915000"/>
            <a:ext cx="3792240" cy="2252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85800" y="3915000"/>
            <a:ext cx="3792240" cy="2252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295280" y="-32760"/>
            <a:ext cx="7772040" cy="96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85800" y="1447920"/>
            <a:ext cx="3792240" cy="2252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67760" y="1447920"/>
            <a:ext cx="3792240" cy="2252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295280" y="-32760"/>
            <a:ext cx="7772040" cy="96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85800" y="1447920"/>
            <a:ext cx="7772040" cy="4724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295280" y="-32760"/>
            <a:ext cx="7772040" cy="96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85800" y="1447920"/>
            <a:ext cx="7772040" cy="4723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295280" y="-32760"/>
            <a:ext cx="7772040" cy="96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85800" y="1447920"/>
            <a:ext cx="3792240" cy="4723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67760" y="1447920"/>
            <a:ext cx="3792240" cy="4723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295280" y="-32760"/>
            <a:ext cx="7772040" cy="96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1295280" y="-32760"/>
            <a:ext cx="7772040" cy="6204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295280" y="-32760"/>
            <a:ext cx="7772040" cy="96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85800" y="1447920"/>
            <a:ext cx="3792240" cy="2252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85800" y="3915000"/>
            <a:ext cx="3792240" cy="2252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67760" y="1447920"/>
            <a:ext cx="3792240" cy="4723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295280" y="-32760"/>
            <a:ext cx="7772040" cy="96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85800" y="1447920"/>
            <a:ext cx="7772040" cy="4724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295280" y="-32760"/>
            <a:ext cx="7772040" cy="96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85800" y="1447920"/>
            <a:ext cx="3792240" cy="4723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67760" y="1447920"/>
            <a:ext cx="3792240" cy="2252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67760" y="3915000"/>
            <a:ext cx="3792240" cy="2252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295280" y="-32760"/>
            <a:ext cx="7772040" cy="96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85800" y="1447920"/>
            <a:ext cx="3792240" cy="2252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67760" y="1447920"/>
            <a:ext cx="3792240" cy="2252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85800" y="3915000"/>
            <a:ext cx="7771320" cy="2252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295280" y="-32760"/>
            <a:ext cx="7772040" cy="96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85800" y="1447920"/>
            <a:ext cx="7772040" cy="2252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85800" y="3915000"/>
            <a:ext cx="7772040" cy="2252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295280" y="-32760"/>
            <a:ext cx="7772040" cy="96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85800" y="1447920"/>
            <a:ext cx="3792240" cy="2252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67760" y="1447920"/>
            <a:ext cx="3792240" cy="2252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67760" y="3915000"/>
            <a:ext cx="3792240" cy="2252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85800" y="3915000"/>
            <a:ext cx="3792240" cy="2252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295280" y="-32760"/>
            <a:ext cx="7772040" cy="96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85800" y="1447920"/>
            <a:ext cx="3792240" cy="2252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67760" y="1447920"/>
            <a:ext cx="3792240" cy="2252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295280" y="-32760"/>
            <a:ext cx="7772040" cy="96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85800" y="1447920"/>
            <a:ext cx="7772040" cy="4723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295280" y="-32760"/>
            <a:ext cx="7772040" cy="96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85800" y="1447920"/>
            <a:ext cx="3792240" cy="4723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67760" y="1447920"/>
            <a:ext cx="3792240" cy="4723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295280" y="-32760"/>
            <a:ext cx="7772040" cy="96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295280" y="-32760"/>
            <a:ext cx="7772040" cy="6204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295280" y="-32760"/>
            <a:ext cx="7772040" cy="96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85800" y="1447920"/>
            <a:ext cx="3792240" cy="2252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85800" y="3915000"/>
            <a:ext cx="3792240" cy="2252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67760" y="1447920"/>
            <a:ext cx="3792240" cy="4723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295280" y="-32760"/>
            <a:ext cx="7772040" cy="96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85800" y="1447920"/>
            <a:ext cx="3792240" cy="4723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67760" y="1447920"/>
            <a:ext cx="3792240" cy="2252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67760" y="3915000"/>
            <a:ext cx="3792240" cy="2252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295280" y="-32760"/>
            <a:ext cx="7772040" cy="96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85800" y="1447920"/>
            <a:ext cx="3792240" cy="2252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67760" y="1447920"/>
            <a:ext cx="3792240" cy="2252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85800" y="3915000"/>
            <a:ext cx="7771320" cy="2252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0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-38160" y="-23760"/>
            <a:ext cx="9181800" cy="6905160"/>
          </a:xfrm>
          <a:prstGeom prst="rect">
            <a:avLst/>
          </a:prstGeom>
        </p:spPr>
      </p:pic>
      <p:sp>
        <p:nvSpPr>
          <p:cNvPr id="1" name="CustomShape 1"/>
          <p:cNvSpPr/>
          <p:nvPr/>
        </p:nvSpPr>
        <p:spPr>
          <a:xfrm rot="16200000">
            <a:off x="7533360" y="3602160"/>
            <a:ext cx="2988000" cy="22716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pt-BR" sz="900">
                <a:solidFill>
                  <a:srgbClr val="808080"/>
                </a:solidFill>
                <a:latin typeface="Trebuchet MS"/>
              </a:rPr>
              <a:t>Copyright </a:t>
            </a:r>
            <a:r>
              <a:rPr lang="pt-BR" sz="900">
                <a:solidFill>
                  <a:srgbClr val="808080"/>
                </a:solidFill>
                <a:latin typeface="Trebuchet MS"/>
              </a:rPr>
              <a:t>© 2003 Qualiti. Todos os direitos reservados.</a:t>
            </a:r>
            <a:endParaRPr/>
          </a:p>
        </p:txBody>
      </p:sp>
      <p:sp>
        <p:nvSpPr>
          <p:cNvPr id="2" name="CustomShape 2"/>
          <p:cNvSpPr/>
          <p:nvPr/>
        </p:nvSpPr>
        <p:spPr>
          <a:xfrm>
            <a:off x="6430320" y="6230880"/>
            <a:ext cx="1919880" cy="25776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pt-BR" sz="1100">
                <a:solidFill>
                  <a:srgbClr val="008673"/>
                </a:solidFill>
                <a:latin typeface="Trebuchet MS"/>
              </a:rPr>
              <a:t>Qualiti Software Processes</a:t>
            </a:r>
            <a:endParaRPr/>
          </a:p>
        </p:txBody>
      </p:sp>
      <p:pic>
        <p:nvPicPr>
          <p:cNvPr descr="" id="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3640" cy="6859080"/>
          </a:xfrm>
          <a:prstGeom prst="rect">
            <a:avLst/>
          </a:prstGeom>
        </p:spPr>
      </p:pic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685800" y="2286000"/>
            <a:ext cx="7772040" cy="114264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1" lang="pt-BR" sz="4200">
                <a:solidFill>
                  <a:srgbClr val="ffffff"/>
                </a:solidFill>
                <a:latin typeface="Trebuchet MS"/>
              </a:rPr>
              <a:t>Clique para editar o formato do texto do títuloClique para editar o título mestre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pt-BR"/>
              <a:t>Clique para editar o formato do texto da estrutura de tópicos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pt-BR"/>
              <a:t>2.º Nível da estrutura de tópicos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pt-BR"/>
              <a:t>3.º Nível da estrutura de tópicos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pt-BR"/>
              <a:t>4.º Nível da estrutura de tópicos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pt-BR"/>
              <a:t>5.º Nível da estrutura de tópicos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pt-BR"/>
              <a:t>6.º Nível da estrutura de tópicos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pt-BR"/>
              <a:t>7.º Nível da estrutura de tópicos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38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-38160" y="-23760"/>
            <a:ext cx="9181800" cy="6905160"/>
          </a:xfrm>
          <a:prstGeom prst="rect">
            <a:avLst/>
          </a:prstGeom>
        </p:spPr>
      </p:pic>
      <p:sp>
        <p:nvSpPr>
          <p:cNvPr id="39" name="CustomShape 1"/>
          <p:cNvSpPr/>
          <p:nvPr/>
        </p:nvSpPr>
        <p:spPr>
          <a:xfrm rot="16200000">
            <a:off x="7533360" y="3602160"/>
            <a:ext cx="2988000" cy="22716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pt-BR" sz="900">
                <a:solidFill>
                  <a:srgbClr val="808080"/>
                </a:solidFill>
                <a:latin typeface="Trebuchet MS"/>
              </a:rPr>
              <a:t>Copyright </a:t>
            </a:r>
            <a:r>
              <a:rPr lang="pt-BR" sz="900">
                <a:solidFill>
                  <a:srgbClr val="808080"/>
                </a:solidFill>
                <a:latin typeface="Trebuchet MS"/>
              </a:rPr>
              <a:t>© 2003 Qualiti. Todos os direitos reservados.</a:t>
            </a:r>
            <a:endParaRPr/>
          </a:p>
        </p:txBody>
      </p:sp>
      <p:sp>
        <p:nvSpPr>
          <p:cNvPr id="40" name="CustomShape 2"/>
          <p:cNvSpPr/>
          <p:nvPr/>
        </p:nvSpPr>
        <p:spPr>
          <a:xfrm>
            <a:off x="6430320" y="6230880"/>
            <a:ext cx="1919880" cy="25776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pt-BR" sz="1100">
                <a:solidFill>
                  <a:srgbClr val="008673"/>
                </a:solidFill>
                <a:latin typeface="Trebuchet MS"/>
              </a:rPr>
              <a:t>Qualiti Software Processes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1295280" y="-32760"/>
            <a:ext cx="7772040" cy="9648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664d"/>
                </a:solidFill>
                <a:latin typeface="Trebuchet MS"/>
              </a:rPr>
              <a:t>Clique para editar o formato do texto do títuloClique para editar o título mestre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85800" y="1447920"/>
            <a:ext cx="7772040" cy="4723920"/>
          </a:xfrm>
          <a:prstGeom prst="rect">
            <a:avLst/>
          </a:prstGeom>
        </p:spPr>
        <p:txBody>
          <a:bodyPr/>
          <a:p>
            <a:pPr>
              <a:buSzPct val="25000"/>
              <a:buFont typeface="StarSymbol"/>
              <a:buChar char=""/>
            </a:pPr>
            <a:r>
              <a:rPr lang="pt-BR" sz="2800">
                <a:solidFill>
                  <a:srgbClr val="000000"/>
                </a:solidFill>
                <a:latin typeface="Trebuchet MS"/>
              </a:rPr>
              <a:t>Clique para editar o formato do texto da estrutura de tópicos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pt-BR" sz="2800">
                <a:solidFill>
                  <a:srgbClr val="000000"/>
                </a:solidFill>
                <a:latin typeface="Trebuchet MS"/>
              </a:rPr>
              <a:t>2.º Nível da estrutura de tópicos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pt-BR" sz="2800">
                <a:solidFill>
                  <a:srgbClr val="000000"/>
                </a:solidFill>
                <a:latin typeface="Trebuchet MS"/>
              </a:rPr>
              <a:t>3.º Nível da estrutura de tópicos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pt-BR" sz="2800">
                <a:solidFill>
                  <a:srgbClr val="000000"/>
                </a:solidFill>
                <a:latin typeface="Trebuchet MS"/>
              </a:rPr>
              <a:t>4.º Nível da estrutura de tópicos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pt-BR" sz="2800">
                <a:solidFill>
                  <a:srgbClr val="000000"/>
                </a:solidFill>
                <a:latin typeface="Trebuchet MS"/>
              </a:rPr>
              <a:t>5.º Nível da estrutura de tópicos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pt-BR" sz="2800">
                <a:solidFill>
                  <a:srgbClr val="000000"/>
                </a:solidFill>
                <a:latin typeface="Trebuchet MS"/>
              </a:rPr>
              <a:t>6.º Nível da estrutura de tópicos</a:t>
            </a: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pt-BR" sz="2800">
                <a:solidFill>
                  <a:srgbClr val="000000"/>
                </a:solidFill>
                <a:latin typeface="Trebuchet MS"/>
              </a:rPr>
              <a:t>7.º Nível da estrutura de tópicosClique para editar o texto mestre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pt-BR" sz="2400">
                <a:solidFill>
                  <a:srgbClr val="000000"/>
                </a:solidFill>
                <a:latin typeface="Trebuchet MS"/>
              </a:rPr>
              <a:t>Segundo nível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pt-BR" sz="2000">
                <a:solidFill>
                  <a:srgbClr val="000000"/>
                </a:solidFill>
                <a:latin typeface="Trebuchet MS"/>
              </a:rPr>
              <a:t>Terceiro nível</a:t>
            </a:r>
            <a:endParaRPr/>
          </a:p>
          <a:p>
            <a:pPr lvl="3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pt-BR">
                <a:solidFill>
                  <a:srgbClr val="000000"/>
                </a:solidFill>
                <a:latin typeface="Trebuchet MS"/>
              </a:rPr>
              <a:t>Quarto nível</a:t>
            </a:r>
            <a:endParaRPr/>
          </a:p>
          <a:p>
            <a:pPr lvl="4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pt-BR">
                <a:solidFill>
                  <a:srgbClr val="000000"/>
                </a:solidFill>
                <a:latin typeface="Trebuchet MS"/>
              </a:rPr>
              <a:t>Quinto nível</a:t>
            </a: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3936960" y="6426360"/>
            <a:ext cx="4419360" cy="304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9129D95E-3430-495A-B0EF-53C237F41437}" type="slidenum">
              <a:rPr b="1" lang="pt-BR" sz="1300">
                <a:solidFill>
                  <a:srgbClr val="969696"/>
                </a:solidFill>
                <a:latin typeface="Trebuchet MS"/>
              </a:rPr>
              <a:t>&lt;número&gt;</a:t>
            </a:fld>
            <a:endParaRPr/>
          </a:p>
        </p:txBody>
      </p:sp>
      <p:sp>
        <p:nvSpPr>
          <p:cNvPr id="44" name="PlaceHolder 6"/>
          <p:cNvSpPr>
            <a:spLocks noGrp="1"/>
          </p:cNvSpPr>
          <p:nvPr>
            <p:ph type="ftr"/>
          </p:nvPr>
        </p:nvSpPr>
        <p:spPr>
          <a:xfrm>
            <a:off x="2286000" y="6400800"/>
            <a:ext cx="5409720" cy="30456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gif"/><Relationship Id="rId3" Type="http://schemas.openxmlformats.org/officeDocument/2006/relationships/image" Target="../media/image29.gif"/><Relationship Id="rId4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40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gi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6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61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67.png"/><Relationship Id="rId2" Type="http://schemas.openxmlformats.org/officeDocument/2006/relationships/image" Target="../media/image68.png"/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71.png"/><Relationship Id="rId2" Type="http://schemas.openxmlformats.org/officeDocument/2006/relationships/image" Target="../media/image72.png"/><Relationship Id="rId3" Type="http://schemas.openxmlformats.org/officeDocument/2006/relationships/image" Target="../media/image73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77.png"/><Relationship Id="rId2" Type="http://schemas.openxmlformats.org/officeDocument/2006/relationships/image" Target="../media/image7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7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82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6012000" y="2873520"/>
            <a:ext cx="2750400" cy="2980440"/>
          </a:xfrm>
          <a:prstGeom prst="rect">
            <a:avLst/>
          </a:prstGeom>
        </p:spPr>
      </p:pic>
      <p:sp>
        <p:nvSpPr>
          <p:cNvPr id="83" name="TextShape 1"/>
          <p:cNvSpPr txBox="1"/>
          <p:nvPr/>
        </p:nvSpPr>
        <p:spPr>
          <a:xfrm>
            <a:off x="685800" y="2286000"/>
            <a:ext cx="777204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4200">
                <a:solidFill>
                  <a:srgbClr val="ffffff"/>
                </a:solidFill>
                <a:latin typeface="Trebuchet MS"/>
              </a:rPr>
              <a:t>Treinamento Certificação JAVA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755640" y="3468240"/>
            <a:ext cx="5544360" cy="1760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pt-BR" sz="4000">
                <a:solidFill>
                  <a:srgbClr val="cce6d5"/>
                </a:solidFill>
                <a:latin typeface="Trebuchet MS"/>
              </a:rPr>
              <a:t>Usando Strings e IO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0" y="274680"/>
            <a:ext cx="868644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664d"/>
                </a:solidFill>
                <a:latin typeface="Trebuchet MS"/>
              </a:rPr>
              <a:t>Métodos Importantes de StringBuilder</a:t>
            </a:r>
            <a:endParaRPr/>
          </a:p>
        </p:txBody>
      </p:sp>
      <p:graphicFrame>
        <p:nvGraphicFramePr>
          <p:cNvPr id="104" name="Table 2"/>
          <p:cNvGraphicFramePr/>
          <p:nvPr/>
        </p:nvGraphicFramePr>
        <p:xfrm>
          <a:off x="107640" y="1268640"/>
          <a:ext cx="8964000" cy="4579920"/>
        </p:xfrm>
        <a:graphic>
          <a:graphicData uri="http://schemas.openxmlformats.org/drawingml/2006/table">
            <a:tbl>
              <a:tblPr/>
              <a:tblGrid>
                <a:gridCol w="2364120"/>
                <a:gridCol w="2196000"/>
                <a:gridCol w="4403880"/>
              </a:tblGrid>
              <a:tr h="41436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>
                          <a:solidFill>
                            <a:srgbClr val="ffffff"/>
                          </a:solidFill>
                          <a:latin typeface="Trebuchet MS"/>
                        </a:rPr>
                        <a:t>Método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>
                          <a:solidFill>
                            <a:srgbClr val="ffffff"/>
                          </a:solidFill>
                          <a:latin typeface="Trebuchet MS"/>
                        </a:rPr>
                        <a:t>Tipo de Retorno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>
                          <a:solidFill>
                            <a:srgbClr val="ffffff"/>
                          </a:solidFill>
                          <a:latin typeface="Trebuchet MS"/>
                        </a:rPr>
                        <a:t>Descrição</a:t>
                      </a:r>
                      <a:endParaRPr/>
                    </a:p>
                  </a:txBody>
                  <a:tcPr/>
                </a:tc>
              </a:tr>
              <a:tr h="66204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Trebuchet MS"/>
                        </a:rPr>
                        <a:t>append(String s)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Trebuchet MS"/>
                        </a:rPr>
                        <a:t>StringBuilder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Trebuchet MS"/>
                        </a:rPr>
                        <a:t>Retorna  o mesmo objeto StringBuilder concatenando a String s</a:t>
                      </a:r>
                      <a:endParaRPr/>
                    </a:p>
                  </a:txBody>
                  <a:tcPr/>
                </a:tc>
              </a:tr>
              <a:tr h="94716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Trebuchet MS"/>
                        </a:rPr>
                        <a:t>delete(int a, int b)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Trebuchet MS"/>
                        </a:rPr>
                        <a:t>StringBuilder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Trebuchet MS"/>
                        </a:rPr>
                        <a:t>Retorna  o mesmo objeto StringBuilder sem a substring de a até b-1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</a:tr>
              <a:tr h="94716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Trebuchet MS"/>
                        </a:rPr>
                        <a:t>insert(int a, String b)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Trebuchet MS"/>
                        </a:rPr>
                        <a:t>StringBuilder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Trebuchet MS"/>
                        </a:rPr>
                        <a:t>Retorna  o mesmo objeto StringBuilder concatenando a String b a patir de a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</a:tr>
              <a:tr h="94716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Trebuchet MS"/>
                        </a:rPr>
                        <a:t>reverse()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Trebuchet MS"/>
                        </a:rPr>
                        <a:t>StringBuilder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Trebuchet MS"/>
                        </a:rPr>
                        <a:t>Retorna  o mesmo objeto StringBuilder invertido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</a:tr>
              <a:tr h="66204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Trebuchet MS"/>
                        </a:rPr>
                        <a:t>toString()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Trebuchet MS"/>
                        </a:rPr>
                        <a:t>String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Trebuchet MS"/>
                        </a:rPr>
                        <a:t>Retorna  o valor da String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1295280" y="-32760"/>
            <a:ext cx="7772040" cy="9648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664d"/>
                </a:solidFill>
                <a:latin typeface="Trebuchet MS"/>
              </a:rPr>
              <a:t>Method chaining</a:t>
            </a:r>
            <a:endParaRPr/>
          </a:p>
        </p:txBody>
      </p:sp>
      <p:sp>
        <p:nvSpPr>
          <p:cNvPr id="106" name="TextShape 2"/>
          <p:cNvSpPr txBox="1"/>
          <p:nvPr/>
        </p:nvSpPr>
        <p:spPr>
          <a:xfrm>
            <a:off x="685800" y="1447920"/>
            <a:ext cx="7772040" cy="4723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pt-BR" sz="2800">
                <a:solidFill>
                  <a:srgbClr val="000000"/>
                </a:solidFill>
                <a:latin typeface="Trebuchet MS"/>
              </a:rPr>
              <a:t>É o encadeamento de métodos em que o resultado de um método é usado para invocar outro método e assim por diante</a:t>
            </a: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pt-BR" sz="2800">
                <a:solidFill>
                  <a:srgbClr val="000000"/>
                </a:solidFill>
                <a:latin typeface="Trebuchet MS"/>
              </a:rPr>
              <a:t>Pode cair no exame por ofuscar o código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1295280" y="-32760"/>
            <a:ext cx="7772040" cy="9648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664d"/>
                </a:solidFill>
                <a:latin typeface="Trebuchet MS"/>
              </a:rPr>
              <a:t>Exemplo</a:t>
            </a:r>
            <a:endParaRPr/>
          </a:p>
        </p:txBody>
      </p:sp>
      <p:sp>
        <p:nvSpPr>
          <p:cNvPr id="108" name="TextShape 2"/>
          <p:cNvSpPr txBox="1"/>
          <p:nvPr/>
        </p:nvSpPr>
        <p:spPr>
          <a:xfrm>
            <a:off x="685800" y="1447920"/>
            <a:ext cx="7772040" cy="4723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09" name="CustomShape 3"/>
          <p:cNvSpPr/>
          <p:nvPr/>
        </p:nvSpPr>
        <p:spPr>
          <a:xfrm>
            <a:off x="0" y="1556640"/>
            <a:ext cx="9143640" cy="2613240"/>
          </a:xfrm>
          <a:prstGeom prst="rect">
            <a:avLst/>
          </a:prstGeom>
          <a:solidFill>
            <a:srgbClr val="c2fff0"/>
          </a:solidFill>
          <a:ln>
            <a:solidFill>
              <a:srgbClr val="00cc99"/>
            </a:solidFill>
          </a:ln>
        </p:spPr>
        <p:txBody>
          <a:bodyPr bIns="45000" lIns="90000" rIns="90000" tIns="45000"/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public static void main(String[] args) {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String str = "abc".concat("def").toUpperCase().replace('C','x');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StringBuilder builder = new StringBuilder("abc").append("def").replace(1,4,"TTT") 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.reverse().delete(0,2);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System.out.println(str);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System.out.println(builder);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}</a:t>
            </a:r>
            <a:endParaRPr/>
          </a:p>
        </p:txBody>
      </p:sp>
      <p:sp>
        <p:nvSpPr>
          <p:cNvPr id="110" name="CustomShape 4"/>
          <p:cNvSpPr/>
          <p:nvPr/>
        </p:nvSpPr>
        <p:spPr>
          <a:xfrm>
            <a:off x="-36360" y="4437000"/>
            <a:ext cx="9143640" cy="720360"/>
          </a:xfrm>
          <a:prstGeom prst="rect">
            <a:avLst/>
          </a:prstGeom>
          <a:solidFill>
            <a:srgbClr val="c2fff0"/>
          </a:solidFill>
          <a:ln>
            <a:solidFill>
              <a:srgbClr val="00cc99"/>
            </a:solidFill>
          </a:ln>
        </p:spPr>
        <p:txBody>
          <a:bodyPr bIns="45000" lIns="90000" rIns="90000" tIns="45000"/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ABxDEF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TTTa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1295280" y="-32760"/>
            <a:ext cx="7772040" cy="9648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664d"/>
                </a:solidFill>
                <a:latin typeface="Trebuchet MS"/>
              </a:rPr>
              <a:t>Manipulação de Arquivos</a:t>
            </a:r>
            <a:endParaRPr/>
          </a:p>
        </p:txBody>
      </p:sp>
      <p:sp>
        <p:nvSpPr>
          <p:cNvPr id="112" name="TextShape 2"/>
          <p:cNvSpPr txBox="1"/>
          <p:nvPr/>
        </p:nvSpPr>
        <p:spPr>
          <a:xfrm>
            <a:off x="685800" y="1447920"/>
            <a:ext cx="7772040" cy="4723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pt-BR" sz="2800">
                <a:solidFill>
                  <a:srgbClr val="000000"/>
                </a:solidFill>
                <a:latin typeface="Trebuchet MS"/>
              </a:rPr>
              <a:t>Existem dois grupos de manipulação de arquivos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pt-BR" sz="2400">
                <a:solidFill>
                  <a:srgbClr val="000000"/>
                </a:solidFill>
                <a:latin typeface="Trebuchet MS"/>
              </a:rPr>
              <a:t>Manipula o arquivo em si(A classe File)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pt-BR" sz="2400">
                <a:solidFill>
                  <a:srgbClr val="000000"/>
                </a:solidFill>
                <a:latin typeface="Trebuchet MS"/>
              </a:rPr>
              <a:t>Manipula o conteúdo do arquivo(Classes de entrada e saída)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1295280" y="-32760"/>
            <a:ext cx="7772040" cy="9648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664d"/>
                </a:solidFill>
                <a:latin typeface="Trebuchet MS"/>
              </a:rPr>
              <a:t>Classes para manipulação de arquivo ou diretório</a:t>
            </a:r>
            <a:endParaRPr/>
          </a:p>
        </p:txBody>
      </p:sp>
      <p:sp>
        <p:nvSpPr>
          <p:cNvPr id="114" name="TextShape 2"/>
          <p:cNvSpPr txBox="1"/>
          <p:nvPr/>
        </p:nvSpPr>
        <p:spPr>
          <a:xfrm>
            <a:off x="685800" y="1447920"/>
            <a:ext cx="7772040" cy="4723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pt-BR" sz="2800">
                <a:solidFill>
                  <a:srgbClr val="000000"/>
                </a:solidFill>
                <a:latin typeface="Trebuchet MS"/>
              </a:rPr>
              <a:t>File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pt-BR" sz="2400">
                <a:solidFill>
                  <a:srgbClr val="000000"/>
                </a:solidFill>
                <a:latin typeface="Trebuchet MS"/>
              </a:rPr>
              <a:t>Representação abstrata de um caminho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pt-BR" sz="2400">
                <a:solidFill>
                  <a:srgbClr val="000000"/>
                </a:solidFill>
                <a:latin typeface="Trebuchet MS"/>
              </a:rPr>
              <a:t>Não é usado para escrever ou ler dados de arquivos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pt-BR" sz="2400">
                <a:solidFill>
                  <a:srgbClr val="000000"/>
                </a:solidFill>
                <a:latin typeface="Trebuchet MS"/>
              </a:rPr>
              <a:t>É usado para realizar operações como criar, buscar e remover arquivos ou diretórios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pt-BR" sz="2400">
                <a:solidFill>
                  <a:srgbClr val="000000"/>
                </a:solidFill>
                <a:latin typeface="Trebuchet MS"/>
              </a:rPr>
              <a:t>Ou seja, manipula o próprio arquivo ou diretório e não o conteúdo</a:t>
            </a: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1295280" y="-32760"/>
            <a:ext cx="7772040" cy="9648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664d"/>
                </a:solidFill>
                <a:latin typeface="Trebuchet MS"/>
              </a:rPr>
              <a:t>Classes de manipulação de conteúdo</a:t>
            </a:r>
            <a:endParaRPr/>
          </a:p>
        </p:txBody>
      </p:sp>
      <p:sp>
        <p:nvSpPr>
          <p:cNvPr id="116" name="TextShape 2"/>
          <p:cNvSpPr txBox="1"/>
          <p:nvPr/>
        </p:nvSpPr>
        <p:spPr>
          <a:xfrm>
            <a:off x="685800" y="1447920"/>
            <a:ext cx="7772040" cy="4723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pt-BR" sz="2800">
                <a:solidFill>
                  <a:srgbClr val="000000"/>
                </a:solidFill>
                <a:latin typeface="Trebuchet MS"/>
              </a:rPr>
              <a:t>Possuem diversos formatos mas subdividem-se em basicamente dois tipos básicos mais relevantes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pt-BR" sz="2400">
                <a:solidFill>
                  <a:srgbClr val="000000"/>
                </a:solidFill>
                <a:latin typeface="Trebuchet MS"/>
              </a:rPr>
              <a:t>Leitura e escrita de bytes(Classes InputStream e OutputStream)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pt-BR" sz="2400">
                <a:solidFill>
                  <a:srgbClr val="000000"/>
                </a:solidFill>
                <a:latin typeface="Trebuchet MS"/>
              </a:rPr>
              <a:t>Leitura e escrita de characteres(Classes Reader e Writer)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1115640" y="443880"/>
            <a:ext cx="5832360" cy="824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pt-BR" sz="2800">
                <a:solidFill>
                  <a:srgbClr val="000000"/>
                </a:solidFill>
                <a:latin typeface="Trebuchet MS"/>
              </a:rPr>
              <a:t>OutputStream</a:t>
            </a:r>
            <a:endParaRPr/>
          </a:p>
        </p:txBody>
      </p:sp>
      <p:pic>
        <p:nvPicPr>
          <p:cNvPr descr="" id="118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354320" y="4149000"/>
            <a:ext cx="6435360" cy="2043720"/>
          </a:xfrm>
          <a:prstGeom prst="rect">
            <a:avLst/>
          </a:prstGeom>
        </p:spPr>
      </p:pic>
      <p:pic>
        <p:nvPicPr>
          <p:cNvPr descr="" id="119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314720" y="1124640"/>
            <a:ext cx="6514200" cy="2070000"/>
          </a:xfrm>
          <a:prstGeom prst="rect">
            <a:avLst/>
          </a:prstGeom>
        </p:spPr>
      </p:pic>
      <p:sp>
        <p:nvSpPr>
          <p:cNvPr id="120" name="CustomShape 2"/>
          <p:cNvSpPr/>
          <p:nvPr/>
        </p:nvSpPr>
        <p:spPr>
          <a:xfrm>
            <a:off x="1115640" y="3324240"/>
            <a:ext cx="5832360" cy="824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>
                <a:solidFill>
                  <a:srgbClr val="004b97"/>
                </a:solidFill>
                <a:latin typeface="Trebuchet MS"/>
              </a:rPr>
              <a:t>InputStream</a:t>
            </a:r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1295280" y="-32760"/>
            <a:ext cx="7772040" cy="9648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664d"/>
                </a:solidFill>
                <a:latin typeface="Trebuchet MS"/>
              </a:rPr>
              <a:t>Classes leitores de conteúdo</a:t>
            </a:r>
            <a:endParaRPr/>
          </a:p>
        </p:txBody>
      </p:sp>
      <p:sp>
        <p:nvSpPr>
          <p:cNvPr id="122" name="TextShape 2"/>
          <p:cNvSpPr txBox="1"/>
          <p:nvPr/>
        </p:nvSpPr>
        <p:spPr>
          <a:xfrm>
            <a:off x="685800" y="1447920"/>
            <a:ext cx="7772040" cy="4723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pt-BR" sz="2800">
                <a:solidFill>
                  <a:srgbClr val="000000"/>
                </a:solidFill>
                <a:latin typeface="Trebuchet MS"/>
              </a:rPr>
              <a:t>FileReader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pt-BR" sz="2400">
                <a:solidFill>
                  <a:srgbClr val="000000"/>
                </a:solidFill>
                <a:latin typeface="Trebuchet MS"/>
              </a:rPr>
              <a:t>Utilizado para ler o conteúdo de arquivos com caracteres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pt-BR" sz="2400">
                <a:solidFill>
                  <a:srgbClr val="000000"/>
                </a:solidFill>
                <a:latin typeface="Trebuchet MS"/>
              </a:rPr>
              <a:t>Em geral se utilizam wrappers</a:t>
            </a: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pt-BR" sz="2800">
                <a:solidFill>
                  <a:srgbClr val="000000"/>
                </a:solidFill>
                <a:latin typeface="Trebuchet MS"/>
              </a:rPr>
              <a:t>BufferedReader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pt-BR" sz="2400">
                <a:solidFill>
                  <a:srgbClr val="000000"/>
                </a:solidFill>
                <a:latin typeface="Trebuchet MS"/>
              </a:rPr>
              <a:t>Um wrapper de nível superior que utiliza buffers para aumentar a eficiência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pt-BR" sz="2400">
                <a:solidFill>
                  <a:srgbClr val="000000"/>
                </a:solidFill>
                <a:latin typeface="Trebuchet MS"/>
              </a:rPr>
              <a:t>Possui métodos mais fáceis de usar</a:t>
            </a:r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323640" y="44640"/>
            <a:ext cx="842472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664d"/>
                </a:solidFill>
                <a:latin typeface="Trebuchet MS"/>
              </a:rPr>
              <a:t>Classes para escrita de conteúdo</a:t>
            </a:r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457200" y="1052640"/>
            <a:ext cx="8229240" cy="51843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pt-BR" sz="2800">
                <a:solidFill>
                  <a:srgbClr val="000000"/>
                </a:solidFill>
                <a:latin typeface="Trebuchet MS"/>
              </a:rPr>
              <a:t>FileWriter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pt-BR" sz="2400">
                <a:solidFill>
                  <a:srgbClr val="000000"/>
                </a:solidFill>
                <a:latin typeface="Trebuchet MS"/>
              </a:rPr>
              <a:t>Utilizada para escrever caracteres em um arquivo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pt-BR" sz="2400">
                <a:solidFill>
                  <a:srgbClr val="000000"/>
                </a:solidFill>
                <a:latin typeface="Trebuchet MS"/>
              </a:rPr>
              <a:t>São geralmente empacotadas com outras classes</a:t>
            </a: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pt-BR" sz="2800">
                <a:solidFill>
                  <a:srgbClr val="000000"/>
                </a:solidFill>
                <a:latin typeface="Trebuchet MS"/>
              </a:rPr>
              <a:t>BufferedWriter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pt-BR" sz="2400">
                <a:solidFill>
                  <a:srgbClr val="000000"/>
                </a:solidFill>
                <a:latin typeface="Trebuchet MS"/>
              </a:rPr>
              <a:t>Aumenta a eficiência na escrita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pt-BR" sz="2400">
                <a:solidFill>
                  <a:srgbClr val="000000"/>
                </a:solidFill>
                <a:latin typeface="Trebuchet MS"/>
              </a:rPr>
              <a:t>Geralmete é um wrapper superior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pt-BR" sz="2400">
                <a:solidFill>
                  <a:srgbClr val="000000"/>
                </a:solidFill>
                <a:latin typeface="Trebuchet MS"/>
              </a:rPr>
              <a:t>Possui métodos melhores de escrita</a:t>
            </a: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pt-BR" sz="2800">
                <a:solidFill>
                  <a:srgbClr val="000000"/>
                </a:solidFill>
                <a:latin typeface="Trebuchet MS"/>
              </a:rPr>
              <a:t>PrintWriter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pt-BR" sz="2400">
                <a:solidFill>
                  <a:srgbClr val="000000"/>
                </a:solidFill>
                <a:latin typeface="Trebuchet MS"/>
              </a:rPr>
              <a:t>Um writer com vários métodos que são mais flexíveis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pt-BR" sz="2400">
                <a:solidFill>
                  <a:srgbClr val="000000"/>
                </a:solidFill>
                <a:latin typeface="Trebuchet MS"/>
              </a:rPr>
              <a:t>A partir de java 1.5 não necessita de outros writers</a:t>
            </a:r>
            <a:endParaRPr/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1295280" y="-32760"/>
            <a:ext cx="7772040" cy="9648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664d"/>
                </a:solidFill>
                <a:latin typeface="Trebuchet MS"/>
              </a:rPr>
              <a:t>Classe Console</a:t>
            </a:r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685800" y="1447920"/>
            <a:ext cx="7772040" cy="4723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pt-BR" sz="2800">
                <a:solidFill>
                  <a:srgbClr val="000000"/>
                </a:solidFill>
                <a:latin typeface="Trebuchet MS"/>
              </a:rPr>
              <a:t>Usado para ler e escrever no console</a:t>
            </a: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pt-BR" sz="2800">
                <a:solidFill>
                  <a:srgbClr val="000000"/>
                </a:solidFill>
                <a:latin typeface="Trebuchet MS"/>
              </a:rPr>
              <a:t>Possui formatação especial em console</a:t>
            </a: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pt-BR" sz="2800">
                <a:solidFill>
                  <a:srgbClr val="000000"/>
                </a:solidFill>
                <a:latin typeface="Trebuchet MS"/>
              </a:rPr>
              <a:t>Possui métodos diferenciados para manipulação de senhas via console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1295280" y="-32760"/>
            <a:ext cx="7772040" cy="9648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664d"/>
                </a:solidFill>
                <a:latin typeface="Trebuchet MS"/>
              </a:rPr>
              <a:t>Usando a Classe String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685800" y="1447920"/>
            <a:ext cx="7772040" cy="4723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pt-BR" sz="2800">
                <a:solidFill>
                  <a:srgbClr val="000000"/>
                </a:solidFill>
                <a:latin typeface="Trebuchet MS"/>
              </a:rPr>
              <a:t>Existem duas maneiras de criar uma string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pt-BR" sz="2400">
                <a:solidFill>
                  <a:srgbClr val="000000"/>
                </a:solidFill>
                <a:latin typeface="Trebuchet MS"/>
              </a:rPr>
              <a:t>Através do operador </a:t>
            </a:r>
            <a:r>
              <a:rPr b="1" lang="pt-BR" sz="2400">
                <a:solidFill>
                  <a:srgbClr val="000000"/>
                </a:solidFill>
                <a:latin typeface="Consolas"/>
              </a:rPr>
              <a:t>new</a:t>
            </a:r>
            <a:endParaRPr/>
          </a:p>
          <a:p>
            <a:r>
              <a:rPr lang="pt-BR" sz="2000">
                <a:solidFill>
                  <a:srgbClr val="000000"/>
                </a:solidFill>
                <a:latin typeface="Courier New"/>
              </a:rPr>
              <a:t>String myName = </a:t>
            </a:r>
            <a:r>
              <a:rPr b="1" lang="pt-BR" sz="2000">
                <a:solidFill>
                  <a:srgbClr val="7f0055"/>
                </a:solidFill>
                <a:latin typeface="Courier New"/>
              </a:rPr>
              <a:t>new</a:t>
            </a:r>
            <a:r>
              <a:rPr b="1" lang="pt-BR" sz="2000">
                <a:solidFill>
                  <a:srgbClr val="000000"/>
                </a:solidFill>
                <a:latin typeface="Courier New"/>
              </a:rPr>
              <a:t> String(</a:t>
            </a:r>
            <a:r>
              <a:rPr b="1" lang="pt-BR" sz="2000">
                <a:solidFill>
                  <a:srgbClr val="2a00ff"/>
                </a:solidFill>
                <a:latin typeface="Courier New"/>
              </a:rPr>
              <a:t>"Fred Smith"</a:t>
            </a:r>
            <a:r>
              <a:rPr b="1" lang="pt-BR" sz="2000">
                <a:solidFill>
                  <a:srgbClr val="000000"/>
                </a:solidFill>
                <a:latin typeface="Courier New"/>
              </a:rPr>
              <a:t>);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pt-BR" sz="2400">
                <a:solidFill>
                  <a:srgbClr val="000000"/>
                </a:solidFill>
                <a:latin typeface="Trebuchet MS"/>
              </a:rPr>
              <a:t>Declarando os valores literais limitados por </a:t>
            </a:r>
            <a:r>
              <a:rPr b="1" i="1" lang="pt-BR" sz="2400">
                <a:solidFill>
                  <a:srgbClr val="000000"/>
                </a:solidFill>
                <a:latin typeface="Trebuchet MS"/>
              </a:rPr>
              <a:t>“aspas duplas”</a:t>
            </a:r>
            <a:endParaRPr/>
          </a:p>
          <a:p>
            <a:r>
              <a:rPr lang="pt-BR" sz="2000">
                <a:solidFill>
                  <a:srgbClr val="000000"/>
                </a:solidFill>
                <a:latin typeface="Courier New"/>
              </a:rPr>
              <a:t>String myName = </a:t>
            </a:r>
            <a:r>
              <a:rPr lang="pt-BR" sz="2000">
                <a:solidFill>
                  <a:srgbClr val="2a00ff"/>
                </a:solidFill>
                <a:latin typeface="Courier New"/>
              </a:rPr>
              <a:t>"Fred Smith"</a:t>
            </a:r>
            <a:r>
              <a:rPr lang="pt-BR" sz="2000">
                <a:solidFill>
                  <a:srgbClr val="000000"/>
                </a:solidFill>
                <a:latin typeface="Courier New"/>
              </a:rPr>
              <a:t>;</a:t>
            </a:r>
            <a:endParaRPr/>
          </a:p>
          <a:p>
            <a:endParaRPr/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1295280" y="-32760"/>
            <a:ext cx="7772040" cy="9648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664d"/>
                </a:solidFill>
                <a:latin typeface="Trebuchet MS"/>
              </a:rPr>
              <a:t>Exemplo de criação de arquivos</a:t>
            </a:r>
            <a:endParaRPr/>
          </a:p>
        </p:txBody>
      </p:sp>
      <p:sp>
        <p:nvSpPr>
          <p:cNvPr id="128" name="TextShape 2"/>
          <p:cNvSpPr txBox="1"/>
          <p:nvPr/>
        </p:nvSpPr>
        <p:spPr>
          <a:xfrm>
            <a:off x="685800" y="1447920"/>
            <a:ext cx="7772040" cy="4723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29" name="CustomShape 3"/>
          <p:cNvSpPr/>
          <p:nvPr/>
        </p:nvSpPr>
        <p:spPr>
          <a:xfrm>
            <a:off x="0" y="1556640"/>
            <a:ext cx="9143640" cy="4190040"/>
          </a:xfrm>
          <a:prstGeom prst="rect">
            <a:avLst/>
          </a:prstGeom>
          <a:solidFill>
            <a:srgbClr val="c2fff0"/>
          </a:solidFill>
          <a:ln>
            <a:solidFill>
              <a:srgbClr val="00cc99"/>
            </a:solidFill>
          </a:ln>
        </p:spPr>
        <p:txBody>
          <a:bodyPr bIns="45000" lIns="90000" rIns="90000" tIns="45000"/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import java.io.*;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class Writer1 {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public static void main(String [] args) {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try { // warning: exceptions possible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boolean newFile = false;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File file = new File("fileWrite1.txt"); // it's only an object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System.out.println(file.exists()); // look for a real file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newFile = file.createNewFile(); // maybe create a file!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System.out.println(newFile); // already there?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System.out.println(file.exists()); // look again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} catch(IOException e) { }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}</a:t>
            </a:r>
            <a:endParaRPr/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1295280" y="-32760"/>
            <a:ext cx="7772040" cy="9648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664d"/>
                </a:solidFill>
                <a:latin typeface="Trebuchet MS"/>
              </a:rPr>
              <a:t>O que aconteceu no exemplo?</a:t>
            </a:r>
            <a:endParaRPr/>
          </a:p>
        </p:txBody>
      </p:sp>
      <p:sp>
        <p:nvSpPr>
          <p:cNvPr id="131" name="TextShape 2"/>
          <p:cNvSpPr txBox="1"/>
          <p:nvPr/>
        </p:nvSpPr>
        <p:spPr>
          <a:xfrm>
            <a:off x="685800" y="1447920"/>
            <a:ext cx="7772040" cy="4723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pt-BR" sz="2800">
                <a:solidFill>
                  <a:srgbClr val="000000"/>
                </a:solidFill>
                <a:latin typeface="Trebuchet MS"/>
              </a:rPr>
              <a:t>Primeira execução 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pt-BR" sz="2400">
                <a:solidFill>
                  <a:srgbClr val="000000"/>
                </a:solidFill>
                <a:latin typeface="Trebuchet MS"/>
              </a:rPr>
              <a:t>exists retorna false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pt-BR" sz="2400">
                <a:solidFill>
                  <a:srgbClr val="000000"/>
                </a:solidFill>
                <a:latin typeface="Trebuchet MS"/>
              </a:rPr>
              <a:t>createNewFile retorna true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pt-BR" sz="2400">
                <a:solidFill>
                  <a:srgbClr val="000000"/>
                </a:solidFill>
                <a:latin typeface="Trebuchet MS"/>
              </a:rPr>
              <a:t>Segundo exists retorna true</a:t>
            </a: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pt-BR" sz="2800">
                <a:solidFill>
                  <a:srgbClr val="000000"/>
                </a:solidFill>
                <a:latin typeface="Trebuchet MS"/>
              </a:rPr>
              <a:t>Secunda execução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pt-BR" sz="2400">
                <a:solidFill>
                  <a:srgbClr val="000000"/>
                </a:solidFill>
                <a:latin typeface="Trebuchet MS"/>
              </a:rPr>
              <a:t>exists retorna true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pt-BR" sz="2400">
                <a:solidFill>
                  <a:srgbClr val="000000"/>
                </a:solidFill>
                <a:latin typeface="Trebuchet MS"/>
              </a:rPr>
              <a:t>createNewFile retorna false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pt-BR" sz="2400">
                <a:solidFill>
                  <a:srgbClr val="000000"/>
                </a:solidFill>
                <a:latin typeface="Trebuchet MS"/>
              </a:rPr>
              <a:t>Segundo exists retorna true denovo</a:t>
            </a:r>
            <a:endParaRPr/>
          </a:p>
          <a:p>
            <a:endParaRPr/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-171360"/>
            <a:ext cx="822924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664d"/>
                </a:solidFill>
                <a:latin typeface="Trebuchet MS"/>
              </a:rPr>
              <a:t>Exemplo apenas com FileWriter</a:t>
            </a:r>
            <a:endParaRPr/>
          </a:p>
        </p:txBody>
      </p:sp>
      <p:sp>
        <p:nvSpPr>
          <p:cNvPr id="133" name="TextShape 2"/>
          <p:cNvSpPr txBox="1"/>
          <p:nvPr/>
        </p:nvSpPr>
        <p:spPr>
          <a:xfrm>
            <a:off x="685800" y="1447920"/>
            <a:ext cx="7772040" cy="4723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34" name="CustomShape 3"/>
          <p:cNvSpPr/>
          <p:nvPr/>
        </p:nvSpPr>
        <p:spPr>
          <a:xfrm>
            <a:off x="0" y="980640"/>
            <a:ext cx="9143640" cy="4505400"/>
          </a:xfrm>
          <a:prstGeom prst="rect">
            <a:avLst/>
          </a:prstGeom>
          <a:solidFill>
            <a:srgbClr val="c2fff0"/>
          </a:solidFill>
          <a:ln>
            <a:solidFill>
              <a:srgbClr val="00cc99"/>
            </a:solidFill>
          </a:ln>
        </p:spPr>
        <p:txBody>
          <a:bodyPr bIns="45000" lIns="90000" rIns="90000" tIns="45000"/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class Writer2 {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public static void main(String [] args) {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try {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File file = new File("fileWrite2.txt"); // just an object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FileWriter fw = new FileWriter(file); // create an actual file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        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// &amp; a FileWriter obj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fw.write("howdy\nfolks\n"); // write characters to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// the file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fw.flush(); // flush before closing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fw.close(); // close file when done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} catch(IOException e) { }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}</a:t>
            </a:r>
            <a:endParaRPr/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457200" y="-315360"/>
            <a:ext cx="822924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664d"/>
                </a:solidFill>
                <a:latin typeface="Trebuchet MS"/>
              </a:rPr>
              <a:t>Exemplo apenas com FileReader</a:t>
            </a:r>
            <a:endParaRPr/>
          </a:p>
        </p:txBody>
      </p:sp>
      <p:sp>
        <p:nvSpPr>
          <p:cNvPr id="136" name="TextShape 2"/>
          <p:cNvSpPr txBox="1"/>
          <p:nvPr/>
        </p:nvSpPr>
        <p:spPr>
          <a:xfrm>
            <a:off x="685800" y="1447920"/>
            <a:ext cx="7772040" cy="4723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37" name="CustomShape 3"/>
          <p:cNvSpPr/>
          <p:nvPr/>
        </p:nvSpPr>
        <p:spPr>
          <a:xfrm>
            <a:off x="0" y="548640"/>
            <a:ext cx="9143640" cy="6397560"/>
          </a:xfrm>
          <a:prstGeom prst="rect">
            <a:avLst/>
          </a:prstGeom>
          <a:solidFill>
            <a:srgbClr val="c2fff0"/>
          </a:solidFill>
          <a:ln>
            <a:solidFill>
              <a:srgbClr val="00cc99"/>
            </a:solidFill>
          </a:ln>
        </p:spPr>
        <p:txBody>
          <a:bodyPr bIns="45000" lIns="90000" rIns="90000" tIns="45000"/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class Reader {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public static void main(String [] args) {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char[] in = new char[50]; // to store input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int size = 0;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try {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File file = new File("fileWrite2.txt"); // finds again</a:t>
            </a:r>
            <a:endParaRPr/>
          </a:p>
          <a:p>
            <a:pPr>
              <a:lnSpc>
                <a:spcPct val="115000"/>
              </a:lnSpc>
            </a:pP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FileReader fr =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new FileReader(file);// create a FileReader object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size = fr.read(in); // read the whole file!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System.out.print(size + " "); // how many bytes read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for(char c : in) // print the array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System.out.print(c);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fr.close(); // again, always close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} catch(IOException e) { }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}</a:t>
            </a:r>
            <a:endParaRPr/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1295280" y="-32760"/>
            <a:ext cx="7772040" cy="964800"/>
          </a:xfrm>
          <a:prstGeom prst="rect">
            <a:avLst/>
          </a:prstGeom>
        </p:spPr>
        <p:txBody>
          <a:bodyPr anchor="b"/>
          <a:p>
            <a:endParaRPr/>
          </a:p>
        </p:txBody>
      </p:sp>
      <p:pic>
        <p:nvPicPr>
          <p:cNvPr descr="" id="139" name="Espaço Reservado para Conteúdo 3"/>
          <p:cNvPicPr/>
          <p:nvPr/>
        </p:nvPicPr>
        <p:blipFill>
          <a:blip r:embed="rId1"/>
          <a:stretch>
            <a:fillRect/>
          </a:stretch>
        </p:blipFill>
        <p:spPr>
          <a:xfrm>
            <a:off x="395640" y="42480"/>
            <a:ext cx="8352720" cy="6482520"/>
          </a:xfrm>
          <a:prstGeom prst="rect">
            <a:avLst/>
          </a:prstGeom>
        </p:spPr>
      </p:pic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57200" y="-171360"/>
            <a:ext cx="822924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664d"/>
                </a:solidFill>
                <a:latin typeface="Trebuchet MS"/>
              </a:rPr>
              <a:t>Exemplo com PrintWriter</a:t>
            </a:r>
            <a:endParaRPr/>
          </a:p>
        </p:txBody>
      </p:sp>
      <p:sp>
        <p:nvSpPr>
          <p:cNvPr id="141" name="TextShape 2"/>
          <p:cNvSpPr txBox="1"/>
          <p:nvPr/>
        </p:nvSpPr>
        <p:spPr>
          <a:xfrm>
            <a:off x="685800" y="1447920"/>
            <a:ext cx="7772040" cy="4723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42" name="CustomShape 3"/>
          <p:cNvSpPr/>
          <p:nvPr/>
        </p:nvSpPr>
        <p:spPr>
          <a:xfrm>
            <a:off x="0" y="980640"/>
            <a:ext cx="9143640" cy="5451480"/>
          </a:xfrm>
          <a:prstGeom prst="rect">
            <a:avLst/>
          </a:prstGeom>
          <a:solidFill>
            <a:srgbClr val="c2fff0"/>
          </a:solidFill>
          <a:ln>
            <a:solidFill>
              <a:srgbClr val="00cc99"/>
            </a:solidFill>
          </a:ln>
        </p:spPr>
        <p:txBody>
          <a:bodyPr bIns="45000" lIns="90000" rIns="90000" tIns="45000"/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class Writer2 {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public static void main(String [] args) {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try {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File file = new File("fileWrite2.txt"); // just an object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FileWriter fw = new FileWriter(file); // create an actual file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        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// &amp; a FileWriter obj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PrintWriter pw = new PrintWriter(fw); // create a PrintWriter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// that will send its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// output to a Writer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pw.println("howdy"); // write the data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pw.println("folks");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pw.flush(); // flush before closing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pw.close(); // close file when done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} catch(IOException e) { }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}</a:t>
            </a:r>
            <a:endParaRPr/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457200" y="-315360"/>
            <a:ext cx="822924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664d"/>
                </a:solidFill>
                <a:latin typeface="Trebuchet MS"/>
              </a:rPr>
              <a:t>Exemplo com BufferedReader</a:t>
            </a:r>
            <a:endParaRPr/>
          </a:p>
        </p:txBody>
      </p:sp>
      <p:sp>
        <p:nvSpPr>
          <p:cNvPr id="144" name="TextShape 2"/>
          <p:cNvSpPr txBox="1"/>
          <p:nvPr/>
        </p:nvSpPr>
        <p:spPr>
          <a:xfrm>
            <a:off x="685800" y="1447920"/>
            <a:ext cx="7772040" cy="4723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45" name="CustomShape 3"/>
          <p:cNvSpPr/>
          <p:nvPr/>
        </p:nvSpPr>
        <p:spPr>
          <a:xfrm>
            <a:off x="0" y="548640"/>
            <a:ext cx="9143640" cy="6082200"/>
          </a:xfrm>
          <a:prstGeom prst="rect">
            <a:avLst/>
          </a:prstGeom>
          <a:solidFill>
            <a:srgbClr val="c2fff0"/>
          </a:solidFill>
          <a:ln>
            <a:solidFill>
              <a:srgbClr val="00cc99"/>
            </a:solidFill>
          </a:ln>
        </p:spPr>
        <p:txBody>
          <a:bodyPr bIns="45000" lIns="90000" rIns="90000" tIns="45000"/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class Reader {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public static void main(String [] args) {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try {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File file = new File("fileWrite2.txt"); // finds again</a:t>
            </a:r>
            <a:endParaRPr/>
          </a:p>
          <a:p>
            <a:pPr>
              <a:lnSpc>
                <a:spcPct val="115000"/>
              </a:lnSpc>
            </a:pP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FileReader fr =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new FileReader(file);// create a FileReader object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BufferedReader br =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new BufferedReader(fr); // create a BufferReader to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// get its data from a Reader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String data = null;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while((data = br.readLine())!=null){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System.out.println(data);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fr.close(); // again, always close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} catch(IOException e) { }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}</a:t>
            </a:r>
            <a:endParaRPr/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1295280" y="-32760"/>
            <a:ext cx="7772040" cy="9648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664d"/>
                </a:solidFill>
                <a:latin typeface="Trebuchet MS"/>
              </a:rPr>
              <a:t>Trabalhando com Arquivos e Diretórios</a:t>
            </a:r>
            <a:endParaRPr/>
          </a:p>
        </p:txBody>
      </p:sp>
      <p:sp>
        <p:nvSpPr>
          <p:cNvPr id="147" name="TextShape 2"/>
          <p:cNvSpPr txBox="1"/>
          <p:nvPr/>
        </p:nvSpPr>
        <p:spPr>
          <a:xfrm>
            <a:off x="323640" y="1600200"/>
            <a:ext cx="836280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pt-BR" sz="2800">
                <a:solidFill>
                  <a:srgbClr val="000000"/>
                </a:solidFill>
                <a:latin typeface="Trebuchet MS"/>
              </a:rPr>
              <a:t>File file = new File(“foo”);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pt-BR" sz="2400">
                <a:solidFill>
                  <a:srgbClr val="000000"/>
                </a:solidFill>
                <a:latin typeface="Trebuchet MS"/>
              </a:rPr>
              <a:t>Se “foo” não existe, nada é criado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pt-BR" sz="2400">
                <a:solidFill>
                  <a:srgbClr val="000000"/>
                </a:solidFill>
                <a:latin typeface="Trebuchet MS"/>
              </a:rPr>
              <a:t>Se “foo” existe, o objeto file já se refere a esse arquivo ou diretório</a:t>
            </a:r>
            <a:endParaRPr/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1295280" y="-32760"/>
            <a:ext cx="7772040" cy="9648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664d"/>
                </a:solidFill>
                <a:latin typeface="Trebuchet MS"/>
              </a:rPr>
              <a:t>Trabalhando com Arquivos e Diretórios(cont)</a:t>
            </a:r>
            <a:endParaRPr/>
          </a:p>
        </p:txBody>
      </p:sp>
      <p:sp>
        <p:nvSpPr>
          <p:cNvPr id="149" name="TextShape 2"/>
          <p:cNvSpPr txBox="1"/>
          <p:nvPr/>
        </p:nvSpPr>
        <p:spPr>
          <a:xfrm>
            <a:off x="323640" y="1600200"/>
            <a:ext cx="836280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pt-BR" sz="2800">
                <a:solidFill>
                  <a:srgbClr val="000000"/>
                </a:solidFill>
                <a:latin typeface="Trebuchet MS"/>
              </a:rPr>
              <a:t>Para criar um arquivo vazio precisamos: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pt-BR" sz="2400">
                <a:solidFill>
                  <a:srgbClr val="000000"/>
                </a:solidFill>
                <a:latin typeface="Trebuchet MS"/>
              </a:rPr>
              <a:t>Chamar o método file.createNewFile();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pt-BR" sz="2400">
                <a:solidFill>
                  <a:srgbClr val="000000"/>
                </a:solidFill>
                <a:latin typeface="Trebuchet MS"/>
              </a:rPr>
              <a:t>Passar o arquivo file por meio de construtor para um FileWriter ou PrintWriter</a:t>
            </a: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pt-BR" sz="2800">
                <a:solidFill>
                  <a:srgbClr val="000000"/>
                </a:solidFill>
                <a:latin typeface="Trebuchet MS"/>
              </a:rPr>
              <a:t>Para criar um diretório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pt-BR" sz="2400">
                <a:solidFill>
                  <a:srgbClr val="000000"/>
                </a:solidFill>
                <a:latin typeface="Trebuchet MS"/>
              </a:rPr>
              <a:t>Chamamos o método file.mkdir();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pt-BR" sz="2400">
                <a:solidFill>
                  <a:srgbClr val="000000"/>
                </a:solidFill>
                <a:latin typeface="Trebuchet MS"/>
              </a:rPr>
              <a:t>Com o construtor File(file, “foo2”), criamos um arquivo “foo2” nesse diretório</a:t>
            </a: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pt-BR" sz="2800">
                <a:solidFill>
                  <a:srgbClr val="000000"/>
                </a:solidFill>
                <a:latin typeface="Trebuchet MS"/>
              </a:rPr>
              <a:t>Obs: Um diretório não pode ser criado por um writer, apenas mkdir()</a:t>
            </a:r>
            <a:endParaRPr/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457200" y="53640"/>
            <a:ext cx="822924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664d"/>
                </a:solidFill>
                <a:latin typeface="Trebuchet MS"/>
              </a:rPr>
              <a:t>Exemplos</a:t>
            </a:r>
            <a:endParaRPr/>
          </a:p>
        </p:txBody>
      </p:sp>
      <p:sp>
        <p:nvSpPr>
          <p:cNvPr id="151" name="TextShape 2"/>
          <p:cNvSpPr txBox="1"/>
          <p:nvPr/>
        </p:nvSpPr>
        <p:spPr>
          <a:xfrm>
            <a:off x="685800" y="1447920"/>
            <a:ext cx="7772040" cy="4723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52" name="CustomShape 3"/>
          <p:cNvSpPr/>
          <p:nvPr/>
        </p:nvSpPr>
        <p:spPr>
          <a:xfrm>
            <a:off x="539640" y="1628640"/>
            <a:ext cx="8064360" cy="4505400"/>
          </a:xfrm>
          <a:prstGeom prst="rect">
            <a:avLst/>
          </a:prstGeom>
          <a:solidFill>
            <a:srgbClr val="c2fff0"/>
          </a:solidFill>
          <a:ln>
            <a:solidFill>
              <a:srgbClr val="00cc99"/>
            </a:solidFill>
          </a:ln>
        </p:spPr>
        <p:txBody>
          <a:bodyPr bIns="45000" lIns="90000" rIns="90000" tIns="45000"/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// criamos um diretório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File delDir = new File("deldir");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delDir.mkdir();</a:t>
            </a:r>
            <a:endParaRPr/>
          </a:p>
          <a:p>
            <a:pPr>
              <a:lnSpc>
                <a:spcPct val="115000"/>
              </a:lnSpc>
            </a:pP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// adicionamos um arquivo ao diretório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File delFile1 = new File(delDir, "delFile1.txt");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delFile1.createNewFile();</a:t>
            </a:r>
            <a:endParaRPr/>
          </a:p>
          <a:p>
            <a:pPr>
              <a:lnSpc>
                <a:spcPct val="115000"/>
              </a:lnSpc>
            </a:pP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// adicionamos outro arquivo ao diretório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File delFile2 = new File(delDir, "delFile2.txt");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delFile2.createNewFile();</a:t>
            </a:r>
            <a:endParaRPr/>
          </a:p>
          <a:p>
            <a:pPr>
              <a:lnSpc>
                <a:spcPct val="115000"/>
              </a:lnSpc>
            </a:pP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// removemos delFile1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delFile1.delete();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1295280" y="-32760"/>
            <a:ext cx="7772040" cy="9648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664d"/>
                </a:solidFill>
                <a:latin typeface="Trebuchet MS"/>
              </a:rPr>
              <a:t>Comportamento das Strings em Memória</a:t>
            </a:r>
            <a:endParaRPr/>
          </a:p>
        </p:txBody>
      </p:sp>
      <p:sp>
        <p:nvSpPr>
          <p:cNvPr id="88" name="CustomShape 2"/>
          <p:cNvSpPr/>
          <p:nvPr/>
        </p:nvSpPr>
        <p:spPr>
          <a:xfrm>
            <a:off x="2555640" y="2025720"/>
            <a:ext cx="3744000" cy="1314360"/>
          </a:xfrm>
          <a:prstGeom prst="rect">
            <a:avLst/>
          </a:prstGeom>
          <a:solidFill>
            <a:srgbClr val="c2fff0"/>
          </a:solidFill>
          <a:ln>
            <a:solidFill>
              <a:srgbClr val="00cc99"/>
            </a:solidFill>
          </a:ln>
        </p:spPr>
        <p:txBody>
          <a:bodyPr bIns="45000" lIns="90000" rIns="90000" tIns="45000"/>
          <a:p>
            <a:pPr>
              <a:lnSpc>
                <a:spcPct val="115000"/>
              </a:lnSpc>
            </a:pPr>
            <a:r>
              <a:rPr lang="pt-BR" sz="1400">
                <a:solidFill>
                  <a:srgbClr val="000000"/>
                </a:solidFill>
                <a:latin typeface="Courier New"/>
                <a:ea typeface="Calibri"/>
              </a:rPr>
              <a:t>String s1 = </a:t>
            </a:r>
            <a:r>
              <a:rPr lang="pt-BR" sz="1400">
                <a:solidFill>
                  <a:srgbClr val="2a00ff"/>
                </a:solidFill>
                <a:latin typeface="Courier New"/>
                <a:ea typeface="Calibri"/>
              </a:rPr>
              <a:t>"Hello"</a:t>
            </a:r>
            <a:r>
              <a:rPr lang="pt-BR" sz="1400">
                <a:solidFill>
                  <a:srgbClr val="000000"/>
                </a:solidFill>
                <a:latin typeface="Courier New"/>
                <a:ea typeface="Calibri"/>
              </a:rPr>
              <a:t>;</a:t>
            </a:r>
            <a:endParaRPr/>
          </a:p>
          <a:p>
            <a:pPr>
              <a:lnSpc>
                <a:spcPct val="115000"/>
              </a:lnSpc>
            </a:pPr>
            <a:r>
              <a:rPr lang="pt-BR" sz="1400">
                <a:solidFill>
                  <a:srgbClr val="000000"/>
                </a:solidFill>
                <a:latin typeface="Courier New"/>
                <a:ea typeface="Calibri"/>
              </a:rPr>
              <a:t>String s2 = </a:t>
            </a:r>
            <a:r>
              <a:rPr lang="pt-BR" sz="1400">
                <a:solidFill>
                  <a:srgbClr val="2a00ff"/>
                </a:solidFill>
                <a:latin typeface="Courier New"/>
                <a:ea typeface="Calibri"/>
              </a:rPr>
              <a:t>"Hello"</a:t>
            </a:r>
            <a:r>
              <a:rPr lang="pt-BR" sz="1400">
                <a:solidFill>
                  <a:srgbClr val="000000"/>
                </a:solidFill>
                <a:latin typeface="Courier New"/>
                <a:ea typeface="Calibri"/>
              </a:rPr>
              <a:t>;</a:t>
            </a:r>
            <a:endParaRPr/>
          </a:p>
          <a:p>
            <a:pPr>
              <a:lnSpc>
                <a:spcPct val="115000"/>
              </a:lnSpc>
            </a:pPr>
            <a:r>
              <a:rPr lang="pt-BR" sz="1400">
                <a:solidFill>
                  <a:srgbClr val="000000"/>
                </a:solidFill>
                <a:latin typeface="Courier New"/>
                <a:ea typeface="Calibri"/>
              </a:rPr>
              <a:t>String s3 = </a:t>
            </a:r>
            <a:r>
              <a:rPr lang="pt-BR" sz="1400">
                <a:solidFill>
                  <a:srgbClr val="2a00ff"/>
                </a:solidFill>
                <a:latin typeface="Courier New"/>
                <a:ea typeface="Calibri"/>
              </a:rPr>
              <a:t>"Hello"</a:t>
            </a:r>
            <a:r>
              <a:rPr lang="pt-BR" sz="1400">
                <a:solidFill>
                  <a:srgbClr val="000000"/>
                </a:solidFill>
                <a:latin typeface="Courier New"/>
                <a:ea typeface="Calibri"/>
              </a:rPr>
              <a:t>;</a:t>
            </a:r>
            <a:endParaRPr/>
          </a:p>
          <a:p>
            <a:pPr>
              <a:lnSpc>
                <a:spcPct val="115000"/>
              </a:lnSpc>
            </a:pPr>
            <a:r>
              <a:rPr lang="pt-BR" sz="1400">
                <a:solidFill>
                  <a:srgbClr val="000000"/>
                </a:solidFill>
                <a:latin typeface="Courier New"/>
                <a:ea typeface="Calibri"/>
              </a:rPr>
              <a:t>String s4 = </a:t>
            </a:r>
            <a:r>
              <a:rPr b="1" lang="pt-BR" sz="1400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lang="pt-BR" sz="1400">
                <a:solidFill>
                  <a:srgbClr val="000000"/>
                </a:solidFill>
                <a:latin typeface="Courier New"/>
                <a:ea typeface="Calibri"/>
              </a:rPr>
              <a:t> String(</a:t>
            </a:r>
            <a:r>
              <a:rPr lang="pt-BR" sz="1400">
                <a:solidFill>
                  <a:srgbClr val="2a00ff"/>
                </a:solidFill>
                <a:latin typeface="Courier New"/>
                <a:ea typeface="Calibri"/>
              </a:rPr>
              <a:t>"Hello"</a:t>
            </a:r>
            <a:r>
              <a:rPr lang="pt-BR" sz="1400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/>
          </a:p>
          <a:p>
            <a:pPr>
              <a:lnSpc>
                <a:spcPct val="115000"/>
              </a:lnSpc>
            </a:pPr>
            <a:r>
              <a:rPr lang="pt-BR" sz="1400">
                <a:solidFill>
                  <a:srgbClr val="000000"/>
                </a:solidFill>
                <a:latin typeface="Courier New"/>
                <a:ea typeface="Calibri"/>
              </a:rPr>
              <a:t>String s5 = </a:t>
            </a:r>
            <a:r>
              <a:rPr b="1" lang="pt-BR" sz="1400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lang="pt-BR" sz="1400">
                <a:solidFill>
                  <a:srgbClr val="000000"/>
                </a:solidFill>
                <a:latin typeface="Courier New"/>
                <a:ea typeface="Calibri"/>
              </a:rPr>
              <a:t> String(</a:t>
            </a:r>
            <a:r>
              <a:rPr lang="pt-BR" sz="1400">
                <a:solidFill>
                  <a:srgbClr val="2a00ff"/>
                </a:solidFill>
                <a:latin typeface="Courier New"/>
                <a:ea typeface="Calibri"/>
              </a:rPr>
              <a:t>"Hello"</a:t>
            </a:r>
            <a:r>
              <a:rPr lang="pt-BR" sz="1400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/>
          </a:p>
        </p:txBody>
      </p:sp>
      <p:pic>
        <p:nvPicPr>
          <p:cNvPr descr="" id="89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1547640" y="3429000"/>
            <a:ext cx="6009840" cy="2580840"/>
          </a:xfrm>
          <a:prstGeom prst="rect">
            <a:avLst/>
          </a:prstGeom>
        </p:spPr>
      </p:pic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457200" y="53640"/>
            <a:ext cx="822924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664d"/>
                </a:solidFill>
                <a:latin typeface="Trebuchet MS"/>
              </a:rPr>
              <a:t>Exemplos(cont)</a:t>
            </a:r>
            <a:endParaRPr/>
          </a:p>
        </p:txBody>
      </p:sp>
      <p:sp>
        <p:nvSpPr>
          <p:cNvPr id="154" name="TextShape 2"/>
          <p:cNvSpPr txBox="1"/>
          <p:nvPr/>
        </p:nvSpPr>
        <p:spPr>
          <a:xfrm>
            <a:off x="685800" y="1447920"/>
            <a:ext cx="7772040" cy="4723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55" name="CustomShape 3"/>
          <p:cNvSpPr/>
          <p:nvPr/>
        </p:nvSpPr>
        <p:spPr>
          <a:xfrm>
            <a:off x="504000" y="1674360"/>
            <a:ext cx="8100000" cy="3874680"/>
          </a:xfrm>
          <a:prstGeom prst="rect">
            <a:avLst/>
          </a:prstGeom>
          <a:solidFill>
            <a:srgbClr val="c2fff0"/>
          </a:solidFill>
          <a:ln>
            <a:solidFill>
              <a:srgbClr val="00cc99"/>
            </a:solidFill>
          </a:ln>
        </p:spPr>
        <p:txBody>
          <a:bodyPr bIns="45000" lIns="90000" rIns="90000" tIns="45000"/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// tentamos remover o diretório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System.out.println(“delDir is” + delDir.delete());</a:t>
            </a:r>
            <a:endParaRPr/>
          </a:p>
          <a:p>
            <a:pPr>
              <a:lnSpc>
                <a:spcPct val="115000"/>
              </a:lnSpc>
            </a:pP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// criamos um novo objeto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File newName = new File(delDir, "newName.txt");</a:t>
            </a:r>
            <a:endParaRPr/>
          </a:p>
          <a:p>
            <a:pPr>
              <a:lnSpc>
                <a:spcPct val="115000"/>
              </a:lnSpc>
            </a:pP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// renomeamos o arquivo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delFile2.renameTo(newName);</a:t>
            </a:r>
            <a:endParaRPr/>
          </a:p>
          <a:p>
            <a:pPr>
              <a:lnSpc>
                <a:spcPct val="115000"/>
              </a:lnSpc>
            </a:pP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// renomeamos um diretório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File newDir = new File("newDir");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delDir.renameTo(newDir);</a:t>
            </a:r>
            <a:endParaRPr/>
          </a:p>
        </p:txBody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1295280" y="-32760"/>
            <a:ext cx="7772040" cy="9648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664d"/>
                </a:solidFill>
                <a:latin typeface="Trebuchet MS"/>
              </a:rPr>
              <a:t>Cuidados com File</a:t>
            </a:r>
            <a:endParaRPr/>
          </a:p>
        </p:txBody>
      </p:sp>
      <p:sp>
        <p:nvSpPr>
          <p:cNvPr id="157" name="TextShape 2"/>
          <p:cNvSpPr txBox="1"/>
          <p:nvPr/>
        </p:nvSpPr>
        <p:spPr>
          <a:xfrm>
            <a:off x="685800" y="1447920"/>
            <a:ext cx="7772040" cy="4723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pt-BR" sz="2800">
                <a:solidFill>
                  <a:srgbClr val="000000"/>
                </a:solidFill>
                <a:latin typeface="Trebuchet MS"/>
              </a:rPr>
              <a:t>O método delete() não remove um diretório que não está vazio</a:t>
            </a: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pt-BR" sz="2800">
                <a:solidFill>
                  <a:srgbClr val="000000"/>
                </a:solidFill>
                <a:latin typeface="Trebuchet MS"/>
              </a:rPr>
              <a:t>renameTo() recebe um objeto File válido do qual recuperará o nome</a:t>
            </a: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pt-BR" sz="2800">
                <a:solidFill>
                  <a:srgbClr val="000000"/>
                </a:solidFill>
                <a:latin typeface="Trebuchet MS"/>
              </a:rPr>
              <a:t>renameTo() pode renomear um diretório que não está vazio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1295280" y="-32760"/>
            <a:ext cx="7772040" cy="9648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664d"/>
                </a:solidFill>
                <a:latin typeface="Trebuchet MS"/>
              </a:rPr>
              <a:t>Buscando um arquivo</a:t>
            </a:r>
            <a:endParaRPr/>
          </a:p>
        </p:txBody>
      </p:sp>
      <p:sp>
        <p:nvSpPr>
          <p:cNvPr id="159" name="TextShape 2"/>
          <p:cNvSpPr txBox="1"/>
          <p:nvPr/>
        </p:nvSpPr>
        <p:spPr>
          <a:xfrm>
            <a:off x="685800" y="1447920"/>
            <a:ext cx="7772040" cy="4723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pt-BR" sz="2800">
                <a:solidFill>
                  <a:srgbClr val="000000"/>
                </a:solidFill>
                <a:latin typeface="Trebuchet MS"/>
              </a:rPr>
              <a:t>Assumindo que temos um diretorio chamado searchThis, podemos iterar pelos  arquivos e diretorios com o método list()</a:t>
            </a:r>
            <a:endParaRPr/>
          </a:p>
        </p:txBody>
      </p:sp>
      <p:sp>
        <p:nvSpPr>
          <p:cNvPr id="160" name="CustomShape 3"/>
          <p:cNvSpPr/>
          <p:nvPr/>
        </p:nvSpPr>
        <p:spPr>
          <a:xfrm>
            <a:off x="576000" y="3357000"/>
            <a:ext cx="8100000" cy="2297880"/>
          </a:xfrm>
          <a:prstGeom prst="rect">
            <a:avLst/>
          </a:prstGeom>
          <a:solidFill>
            <a:srgbClr val="c2fff0"/>
          </a:solidFill>
          <a:ln>
            <a:solidFill>
              <a:srgbClr val="00cc99"/>
            </a:solidFill>
          </a:ln>
        </p:spPr>
        <p:txBody>
          <a:bodyPr bIns="45000" lIns="90000" rIns="90000" tIns="45000"/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String[] files = new String[100];</a:t>
            </a:r>
            <a:endParaRPr/>
          </a:p>
          <a:p>
            <a:pPr>
              <a:lnSpc>
                <a:spcPct val="115000"/>
              </a:lnSpc>
            </a:pP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File search = new File("searchThis");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files = search.list(); // create the list</a:t>
            </a:r>
            <a:endParaRPr/>
          </a:p>
          <a:p>
            <a:pPr>
              <a:lnSpc>
                <a:spcPct val="115000"/>
              </a:lnSpc>
            </a:pP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for(String fn : files) // iterate through it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System.out.println("found " + fn);</a:t>
            </a:r>
            <a:endParaRPr/>
          </a:p>
        </p:txBody>
      </p:sp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1295280" y="-32760"/>
            <a:ext cx="7772040" cy="9648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664d"/>
                </a:solidFill>
                <a:latin typeface="Trebuchet MS"/>
              </a:rPr>
              <a:t>Exemplo</a:t>
            </a:r>
            <a:endParaRPr/>
          </a:p>
        </p:txBody>
      </p:sp>
      <p:sp>
        <p:nvSpPr>
          <p:cNvPr id="162" name="TextShape 2"/>
          <p:cNvSpPr txBox="1"/>
          <p:nvPr/>
        </p:nvSpPr>
        <p:spPr>
          <a:xfrm>
            <a:off x="685800" y="1447920"/>
            <a:ext cx="7772040" cy="4723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pt-BR" sz="2800">
                <a:solidFill>
                  <a:srgbClr val="000000"/>
                </a:solidFill>
                <a:latin typeface="Trebuchet MS"/>
              </a:rPr>
              <a:t>Partindo do cominho atual</a:t>
            </a:r>
            <a:endParaRPr/>
          </a:p>
        </p:txBody>
      </p:sp>
      <p:sp>
        <p:nvSpPr>
          <p:cNvPr id="163" name="CustomShape 3"/>
          <p:cNvSpPr/>
          <p:nvPr/>
        </p:nvSpPr>
        <p:spPr>
          <a:xfrm>
            <a:off x="539640" y="2236320"/>
            <a:ext cx="8100000" cy="2297880"/>
          </a:xfrm>
          <a:prstGeom prst="rect">
            <a:avLst/>
          </a:prstGeom>
          <a:solidFill>
            <a:srgbClr val="c2fff0"/>
          </a:solidFill>
          <a:ln>
            <a:solidFill>
              <a:srgbClr val="00cc99"/>
            </a:solidFill>
          </a:ln>
        </p:spPr>
        <p:txBody>
          <a:bodyPr bIns="45000" lIns="90000" rIns="90000" tIns="45000"/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File searchDir = new File(".");</a:t>
            </a:r>
            <a:endParaRPr/>
          </a:p>
          <a:p>
            <a:pPr>
              <a:lnSpc>
                <a:spcPct val="115000"/>
              </a:lnSpc>
            </a:pP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for (String value : searchDir.list()) {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File file = new File(value);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System.out.println(file.getAbsolutePath()+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" isFile:"+file.isFile()+" isDirectory:"+file.isDirectory());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}</a:t>
            </a:r>
            <a:endParaRPr/>
          </a:p>
        </p:txBody>
      </p:sp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1295280" y="-32760"/>
            <a:ext cx="7772040" cy="9648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664d"/>
                </a:solidFill>
                <a:latin typeface="Trebuchet MS"/>
              </a:rPr>
              <a:t>A classe Console </a:t>
            </a:r>
            <a:endParaRPr/>
          </a:p>
        </p:txBody>
      </p:sp>
      <p:sp>
        <p:nvSpPr>
          <p:cNvPr id="165" name="TextShape 2"/>
          <p:cNvSpPr txBox="1"/>
          <p:nvPr/>
        </p:nvSpPr>
        <p:spPr>
          <a:xfrm>
            <a:off x="685800" y="1447920"/>
            <a:ext cx="7772040" cy="4723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pt-BR" sz="2800">
                <a:solidFill>
                  <a:srgbClr val="000000"/>
                </a:solidFill>
                <a:latin typeface="Trebuchet MS"/>
              </a:rPr>
              <a:t>Representa a iteração entre uma linha de comando e um teclado físico</a:t>
            </a: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pt-BR" sz="2800">
                <a:solidFill>
                  <a:srgbClr val="000000"/>
                </a:solidFill>
                <a:latin typeface="Trebuchet MS"/>
              </a:rPr>
              <a:t>Recupera-se através de System.console()</a:t>
            </a: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pt-BR" sz="2800">
                <a:solidFill>
                  <a:srgbClr val="000000"/>
                </a:solidFill>
                <a:latin typeface="Trebuchet MS"/>
              </a:rPr>
              <a:t>Pode-se estar executando em um lugar que não tenha console, por isso deve-se testar se ele  é nulo</a:t>
            </a:r>
            <a:endParaRPr/>
          </a:p>
          <a:p>
            <a:pPr>
              <a:lnSpc>
                <a:spcPct val="100000"/>
              </a:lnSpc>
              <a:buBlip>
                <a:blip r:embed="rId4"/>
              </a:buBlip>
            </a:pPr>
            <a:r>
              <a:rPr lang="pt-BR" sz="2800">
                <a:solidFill>
                  <a:srgbClr val="000000"/>
                </a:solidFill>
                <a:latin typeface="Trebuchet MS"/>
              </a:rPr>
              <a:t>É nova, adicionada ao java 6</a:t>
            </a:r>
            <a:endParaRPr/>
          </a:p>
        </p:txBody>
      </p:sp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1295280" y="-32760"/>
            <a:ext cx="7772040" cy="9648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664d"/>
                </a:solidFill>
                <a:latin typeface="Trebuchet MS"/>
              </a:rPr>
              <a:t>Funcionalidade da classe Console </a:t>
            </a:r>
            <a:endParaRPr/>
          </a:p>
        </p:txBody>
      </p:sp>
      <p:sp>
        <p:nvSpPr>
          <p:cNvPr id="167" name="TextShape 2"/>
          <p:cNvSpPr txBox="1"/>
          <p:nvPr/>
        </p:nvSpPr>
        <p:spPr>
          <a:xfrm>
            <a:off x="685800" y="1447920"/>
            <a:ext cx="7772040" cy="4723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pt-BR" sz="2800">
                <a:solidFill>
                  <a:srgbClr val="000000"/>
                </a:solidFill>
                <a:latin typeface="Trebuchet MS"/>
              </a:rPr>
              <a:t>A classe facilita receber input da linha de comando, seja explícito ou não(password)</a:t>
            </a: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pt-BR" sz="2800">
                <a:solidFill>
                  <a:srgbClr val="000000"/>
                </a:solidFill>
                <a:latin typeface="Trebuchet MS"/>
              </a:rPr>
              <a:t>Facilita a escrita formatada no console</a:t>
            </a: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pt-BR" sz="2800">
                <a:solidFill>
                  <a:srgbClr val="000000"/>
                </a:solidFill>
                <a:latin typeface="Trebuchet MS"/>
              </a:rPr>
              <a:t>Facilita a escrita de testes e senhas sem uma GUI</a:t>
            </a:r>
            <a:endParaRPr/>
          </a:p>
          <a:p>
            <a:pPr>
              <a:lnSpc>
                <a:spcPct val="100000"/>
              </a:lnSpc>
              <a:buBlip>
                <a:blip r:embed="rId4"/>
              </a:buBlip>
            </a:pPr>
            <a:r>
              <a:rPr lang="pt-BR" sz="2800">
                <a:solidFill>
                  <a:srgbClr val="000000"/>
                </a:solidFill>
                <a:latin typeface="Trebuchet MS"/>
              </a:rPr>
              <a:t>Para leitura possui os métodos readLine() e readPassword()</a:t>
            </a:r>
            <a:endParaRPr/>
          </a:p>
        </p:txBody>
      </p:sp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1295280" y="-32760"/>
            <a:ext cx="7772040" cy="9648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664d"/>
                </a:solidFill>
                <a:latin typeface="Trebuchet MS"/>
              </a:rPr>
              <a:t>Funcionalidade da classe Console(cont) </a:t>
            </a:r>
            <a:endParaRPr/>
          </a:p>
        </p:txBody>
      </p:sp>
      <p:sp>
        <p:nvSpPr>
          <p:cNvPr id="169" name="TextShape 2"/>
          <p:cNvSpPr txBox="1"/>
          <p:nvPr/>
        </p:nvSpPr>
        <p:spPr>
          <a:xfrm>
            <a:off x="685800" y="1447920"/>
            <a:ext cx="7772040" cy="4723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pt-BR" sz="2800">
                <a:solidFill>
                  <a:srgbClr val="000000"/>
                </a:solidFill>
                <a:latin typeface="Trebuchet MS"/>
              </a:rPr>
              <a:t>O método readPassword() retorna um array de caracteres, porque uma string pode ficar no pool de strings por mais tempo que o desejado</a:t>
            </a:r>
            <a:endParaRPr/>
          </a:p>
        </p:txBody>
      </p:sp>
    </p:spTree>
  </p:cSld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457200" y="-243360"/>
            <a:ext cx="822924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664d"/>
                </a:solidFill>
                <a:latin typeface="Trebuchet MS"/>
              </a:rPr>
              <a:t>Exemplo</a:t>
            </a:r>
            <a:endParaRPr/>
          </a:p>
        </p:txBody>
      </p:sp>
      <p:sp>
        <p:nvSpPr>
          <p:cNvPr id="171" name="TextShape 2"/>
          <p:cNvSpPr txBox="1"/>
          <p:nvPr/>
        </p:nvSpPr>
        <p:spPr>
          <a:xfrm>
            <a:off x="685800" y="1447920"/>
            <a:ext cx="7772040" cy="4723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72" name="CustomShape 3"/>
          <p:cNvSpPr/>
          <p:nvPr/>
        </p:nvSpPr>
        <p:spPr>
          <a:xfrm>
            <a:off x="504000" y="620640"/>
            <a:ext cx="8100000" cy="5451480"/>
          </a:xfrm>
          <a:prstGeom prst="rect">
            <a:avLst/>
          </a:prstGeom>
          <a:solidFill>
            <a:srgbClr val="c2fff0"/>
          </a:solidFill>
          <a:ln>
            <a:solidFill>
              <a:srgbClr val="00cc99"/>
            </a:solidFill>
          </a:ln>
        </p:spPr>
        <p:txBody>
          <a:bodyPr bIns="45000" lIns="90000" rIns="90000" tIns="45000"/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public class NewConsole {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public static void main(String[] args) {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Console console = System.console(); // #1: get a Console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if (console == null) {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System.out.println("Não possui console");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System.exit(0);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String login = console.readLine("%s", "Digite o login: ");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char[] pw = console.readPassword("%s", "Digite a senha: ");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console.format("Login: %s \n", login);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console.format("Senha: ");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for (char ch : pw)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console.format("%c", ch);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}</a:t>
            </a:r>
            <a:endParaRPr/>
          </a:p>
        </p:txBody>
      </p:sp>
    </p:spTree>
  </p:cSld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1295280" y="-32760"/>
            <a:ext cx="7772040" cy="9648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664d"/>
                </a:solidFill>
                <a:latin typeface="Trebuchet MS"/>
              </a:rPr>
              <a:t>Trabalhando com Datas e Números</a:t>
            </a:r>
            <a:endParaRPr/>
          </a:p>
        </p:txBody>
      </p:sp>
      <p:sp>
        <p:nvSpPr>
          <p:cNvPr id="174" name="TextShape 2"/>
          <p:cNvSpPr txBox="1"/>
          <p:nvPr/>
        </p:nvSpPr>
        <p:spPr>
          <a:xfrm>
            <a:off x="685800" y="1447920"/>
            <a:ext cx="7772040" cy="4723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pt-BR" sz="2800">
                <a:solidFill>
                  <a:srgbClr val="000000"/>
                </a:solidFill>
                <a:latin typeface="Trebuchet MS"/>
              </a:rPr>
              <a:t>Classes mais importantes 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pt-BR" sz="2400">
                <a:solidFill>
                  <a:srgbClr val="000000"/>
                </a:solidFill>
                <a:latin typeface="Trebuchet MS"/>
              </a:rPr>
              <a:t>java.util.Date: A maioria dos métodos da classe foram deprecados, mas funciona muito bem como uma ponte entre Calendar e DateFormat. Representa um tempo milisegundos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pt-BR" sz="2400">
                <a:solidFill>
                  <a:srgbClr val="000000"/>
                </a:solidFill>
                <a:latin typeface="Trebuchet MS"/>
              </a:rPr>
              <a:t>java.util.Calendar: Possui uma grande variedade de métodos que ajuda a converter e manipular data e hora. Possui métodos para adicionar um mês ou uma hora e etc.</a:t>
            </a:r>
            <a:endParaRPr/>
          </a:p>
        </p:txBody>
      </p:sp>
    </p:spTree>
  </p:cSld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1295280" y="-32760"/>
            <a:ext cx="7772040" cy="9648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664d"/>
                </a:solidFill>
                <a:latin typeface="Trebuchet MS"/>
              </a:rPr>
              <a:t>Trabalhando com Datas e Números(cont)</a:t>
            </a:r>
            <a:endParaRPr/>
          </a:p>
        </p:txBody>
      </p:sp>
      <p:sp>
        <p:nvSpPr>
          <p:cNvPr id="176" name="TextShape 2"/>
          <p:cNvSpPr txBox="1"/>
          <p:nvPr/>
        </p:nvSpPr>
        <p:spPr>
          <a:xfrm>
            <a:off x="685800" y="1447920"/>
            <a:ext cx="7772040" cy="4723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pt-BR" sz="2800">
                <a:solidFill>
                  <a:srgbClr val="000000"/>
                </a:solidFill>
                <a:latin typeface="Trebuchet MS"/>
              </a:rPr>
              <a:t>Classes mais importantes (cont)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pt-BR" sz="2400">
                <a:solidFill>
                  <a:srgbClr val="ff0000"/>
                </a:solidFill>
                <a:latin typeface="Trebuchet MS"/>
              </a:rPr>
              <a:t>java.text.DateFormat</a:t>
            </a:r>
            <a:r>
              <a:rPr lang="pt-BR" sz="2400">
                <a:solidFill>
                  <a:srgbClr val="000000"/>
                </a:solidFill>
                <a:latin typeface="Trebuchet MS"/>
              </a:rPr>
              <a:t>: É usada para formatar datas em estilos diferentes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pt-BR" sz="2400">
                <a:solidFill>
                  <a:srgbClr val="ff0000"/>
                </a:solidFill>
              </a:rPr>
              <a:t>java.text.NumberFormat</a:t>
            </a:r>
            <a:r>
              <a:rPr lang="pt-BR" sz="2400">
                <a:solidFill>
                  <a:srgbClr val="000000"/>
                </a:solidFill>
                <a:latin typeface="Trebuchet MS"/>
              </a:rPr>
              <a:t>: Classe usada para formatar números e valores monetários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pt-BR" sz="2400">
                <a:solidFill>
                  <a:srgbClr val="ff0000"/>
                </a:solidFill>
              </a:rPr>
              <a:t>java.util.Locale</a:t>
            </a:r>
            <a:r>
              <a:rPr lang="pt-BR" sz="2400">
                <a:solidFill>
                  <a:srgbClr val="000000"/>
                </a:solidFill>
                <a:latin typeface="Trebuchet MS"/>
              </a:rPr>
              <a:t>: É a classe que representa uma certa localidade. Funciona em conjunto com DateFormat e NumberFormat auxiliando a conversão de datas e números de acordo com uma localidade</a:t>
            </a:r>
            <a:endParaRPr/>
          </a:p>
          <a:p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1295280" y="-32760"/>
            <a:ext cx="7772040" cy="9648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664d"/>
                </a:solidFill>
                <a:latin typeface="Trebuchet MS"/>
              </a:rPr>
              <a:t>Strings são imutáveis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457200" y="128592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pt-BR" sz="2800">
                <a:solidFill>
                  <a:srgbClr val="000000"/>
                </a:solidFill>
                <a:latin typeface="Trebuchet MS"/>
              </a:rPr>
              <a:t>Strings são tipos de referência, no entanto são imutáveis</a:t>
            </a: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pt-BR" sz="2800">
                <a:solidFill>
                  <a:srgbClr val="000000"/>
                </a:solidFill>
                <a:latin typeface="Trebuchet MS"/>
              </a:rPr>
              <a:t>Ex:</a:t>
            </a:r>
            <a:endParaRPr/>
          </a:p>
          <a:p>
            <a:endParaRPr/>
          </a:p>
        </p:txBody>
      </p:sp>
      <p:sp>
        <p:nvSpPr>
          <p:cNvPr id="92" name="CustomShape 3"/>
          <p:cNvSpPr/>
          <p:nvPr/>
        </p:nvSpPr>
        <p:spPr>
          <a:xfrm>
            <a:off x="285840" y="2928960"/>
            <a:ext cx="8634600" cy="2328120"/>
          </a:xfrm>
          <a:prstGeom prst="rect">
            <a:avLst/>
          </a:prstGeom>
          <a:solidFill>
            <a:srgbClr val="c2fff0"/>
          </a:solidFill>
          <a:ln>
            <a:solidFill>
              <a:srgbClr val="00cc99"/>
            </a:solidFill>
          </a:ln>
        </p:spPr>
        <p:txBody>
          <a:bodyPr bIns="45000" lIns="90000" rIns="90000" tIns="45000"/>
          <a:p>
            <a:pPr>
              <a:lnSpc>
                <a:spcPct val="115000"/>
              </a:lnSpc>
            </a:pPr>
            <a:r>
              <a:rPr lang="pt-BR" sz="1600">
                <a:solidFill>
                  <a:srgbClr val="000000"/>
                </a:solidFill>
                <a:latin typeface="Trebuchet MS"/>
                <a:ea typeface="Calibri"/>
              </a:rPr>
              <a:t>public static void main(String[] args) {</a:t>
            </a:r>
            <a:endParaRPr/>
          </a:p>
          <a:p>
            <a:pPr>
              <a:lnSpc>
                <a:spcPct val="115000"/>
              </a:lnSpc>
            </a:pPr>
            <a:r>
              <a:rPr lang="pt-BR" sz="1600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 sz="1600">
                <a:solidFill>
                  <a:srgbClr val="000000"/>
                </a:solidFill>
                <a:latin typeface="Trebuchet MS"/>
                <a:ea typeface="Calibri"/>
              </a:rPr>
              <a:t>String s = "abcdef"; // create a new String object</a:t>
            </a:r>
            <a:endParaRPr/>
          </a:p>
          <a:p>
            <a:pPr>
              <a:lnSpc>
                <a:spcPct val="115000"/>
              </a:lnSpc>
            </a:pPr>
            <a:r>
              <a:rPr lang="pt-BR" sz="1600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 sz="1600">
                <a:solidFill>
                  <a:srgbClr val="000000"/>
                </a:solidFill>
                <a:latin typeface="Trebuchet MS"/>
                <a:ea typeface="Calibri"/>
              </a:rPr>
              <a:t>String s2 = s; // create a 2nd reference variable</a:t>
            </a:r>
            <a:endParaRPr/>
          </a:p>
          <a:p>
            <a:pPr>
              <a:lnSpc>
                <a:spcPct val="115000"/>
              </a:lnSpc>
            </a:pPr>
            <a:r>
              <a:rPr lang="pt-BR" sz="1600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 sz="1600">
                <a:solidFill>
                  <a:srgbClr val="000000"/>
                </a:solidFill>
                <a:latin typeface="Trebuchet MS"/>
                <a:ea typeface="Calibri"/>
              </a:rPr>
              <a:t>s = s.concat(" more stuff");</a:t>
            </a:r>
            <a:endParaRPr/>
          </a:p>
          <a:p>
            <a:pPr>
              <a:lnSpc>
                <a:spcPct val="115000"/>
              </a:lnSpc>
            </a:pPr>
            <a:endParaRPr/>
          </a:p>
          <a:p>
            <a:pPr>
              <a:lnSpc>
                <a:spcPct val="115000"/>
              </a:lnSpc>
            </a:pPr>
            <a:r>
              <a:rPr lang="pt-BR" sz="1600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 sz="1600">
                <a:solidFill>
                  <a:srgbClr val="000000"/>
                </a:solidFill>
                <a:latin typeface="Trebuchet MS"/>
                <a:ea typeface="Calibri"/>
              </a:rPr>
              <a:t>System.out.println(s);</a:t>
            </a:r>
            <a:endParaRPr/>
          </a:p>
          <a:p>
            <a:pPr>
              <a:lnSpc>
                <a:spcPct val="115000"/>
              </a:lnSpc>
            </a:pPr>
            <a:r>
              <a:rPr lang="pt-BR" sz="1600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 sz="1600">
                <a:solidFill>
                  <a:srgbClr val="000000"/>
                </a:solidFill>
                <a:latin typeface="Trebuchet MS"/>
                <a:ea typeface="Calibri"/>
              </a:rPr>
              <a:t>System.out.println(s2);</a:t>
            </a:r>
            <a:endParaRPr/>
          </a:p>
          <a:p>
            <a:pPr>
              <a:lnSpc>
                <a:spcPct val="115000"/>
              </a:lnSpc>
            </a:pPr>
            <a:r>
              <a:rPr lang="pt-BR" sz="1600">
                <a:solidFill>
                  <a:srgbClr val="000000"/>
                </a:solidFill>
                <a:latin typeface="Trebuchet MS"/>
                <a:ea typeface="Calibri"/>
              </a:rPr>
              <a:t>}</a:t>
            </a:r>
            <a:endParaRPr/>
          </a:p>
        </p:txBody>
      </p:sp>
    </p:spTree>
  </p:cSld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1295280" y="-32760"/>
            <a:ext cx="7772040" cy="964800"/>
          </a:xfrm>
          <a:prstGeom prst="rect">
            <a:avLst/>
          </a:prstGeom>
        </p:spPr>
        <p:txBody>
          <a:bodyPr anchor="b"/>
          <a:p>
            <a:endParaRPr/>
          </a:p>
        </p:txBody>
      </p:sp>
      <p:pic>
        <p:nvPicPr>
          <p:cNvPr descr="" id="178" name="Espaço Reservado para Conteúdo 3"/>
          <p:cNvPicPr/>
          <p:nvPr/>
        </p:nvPicPr>
        <p:blipFill>
          <a:blip r:embed="rId1"/>
          <a:stretch>
            <a:fillRect/>
          </a:stretch>
        </p:blipFill>
        <p:spPr>
          <a:xfrm>
            <a:off x="1396440" y="0"/>
            <a:ext cx="6127560" cy="6695280"/>
          </a:xfrm>
          <a:prstGeom prst="rect">
            <a:avLst/>
          </a:prstGeom>
        </p:spPr>
      </p:pic>
    </p:spTree>
  </p:cSld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1295280" y="-32760"/>
            <a:ext cx="7772040" cy="9648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664d"/>
                </a:solidFill>
                <a:latin typeface="Trebuchet MS"/>
              </a:rPr>
              <a:t>Histórico da classe Date</a:t>
            </a:r>
            <a:endParaRPr/>
          </a:p>
        </p:txBody>
      </p:sp>
      <p:sp>
        <p:nvSpPr>
          <p:cNvPr id="180" name="TextShape 2"/>
          <p:cNvSpPr txBox="1"/>
          <p:nvPr/>
        </p:nvSpPr>
        <p:spPr>
          <a:xfrm>
            <a:off x="685800" y="1447920"/>
            <a:ext cx="7772040" cy="4723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pt-BR" sz="2800">
                <a:solidFill>
                  <a:srgbClr val="000000"/>
                </a:solidFill>
                <a:latin typeface="Trebuchet MS"/>
              </a:rPr>
              <a:t>Tem um passado complicado porque quando foi criada não se tinha internacionalização</a:t>
            </a: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pt-BR" sz="2800">
                <a:solidFill>
                  <a:srgbClr val="000000"/>
                </a:solidFill>
                <a:latin typeface="Trebuchet MS"/>
              </a:rPr>
              <a:t>Maioria dos métodos foram deprecados</a:t>
            </a: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pt-BR" sz="2800">
                <a:solidFill>
                  <a:srgbClr val="000000"/>
                </a:solidFill>
                <a:latin typeface="Trebuchet MS"/>
              </a:rPr>
              <a:t>Ainda é muito utilizada em códigos legados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 sz="2800">
                <a:solidFill>
                  <a:srgbClr val="000000"/>
                </a:solidFill>
                <a:latin typeface="Trebuchet MS"/>
              </a:rPr>
              <a:t>Obs:Na maioria dos casos um Calendar deve ser usado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1295280" y="-32760"/>
            <a:ext cx="7772040" cy="9648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664d"/>
                </a:solidFill>
                <a:latin typeface="Trebuchet MS"/>
              </a:rPr>
              <a:t>A classe java.util.Date</a:t>
            </a:r>
            <a:endParaRPr/>
          </a:p>
        </p:txBody>
      </p:sp>
      <p:sp>
        <p:nvSpPr>
          <p:cNvPr id="182" name="TextShape 2"/>
          <p:cNvSpPr txBox="1"/>
          <p:nvPr/>
        </p:nvSpPr>
        <p:spPr>
          <a:xfrm>
            <a:off x="685800" y="1447920"/>
            <a:ext cx="7772040" cy="4723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pt-BR" sz="2800">
                <a:solidFill>
                  <a:srgbClr val="000000"/>
                </a:solidFill>
                <a:latin typeface="Trebuchet MS"/>
              </a:rPr>
              <a:t>Representa uma data em milisegundos a partir de 1 de Janeiro de 1970</a:t>
            </a: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pt-BR" sz="2800">
                <a:solidFill>
                  <a:srgbClr val="000000"/>
                </a:solidFill>
                <a:latin typeface="Trebuchet MS"/>
              </a:rPr>
              <a:t>Valores negativos são contados ao inverso</a:t>
            </a:r>
            <a:endParaRPr/>
          </a:p>
        </p:txBody>
      </p:sp>
    </p:spTree>
  </p:cSld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457200" y="-243360"/>
            <a:ext cx="822924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664d"/>
                </a:solidFill>
                <a:latin typeface="Trebuchet MS"/>
              </a:rPr>
              <a:t>Exemplo</a:t>
            </a:r>
            <a:endParaRPr/>
          </a:p>
        </p:txBody>
      </p:sp>
      <p:sp>
        <p:nvSpPr>
          <p:cNvPr id="184" name="TextShape 2"/>
          <p:cNvSpPr txBox="1"/>
          <p:nvPr/>
        </p:nvSpPr>
        <p:spPr>
          <a:xfrm>
            <a:off x="685800" y="1447920"/>
            <a:ext cx="7772040" cy="4723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85" name="CustomShape 3"/>
          <p:cNvSpPr/>
          <p:nvPr/>
        </p:nvSpPr>
        <p:spPr>
          <a:xfrm>
            <a:off x="504000" y="692640"/>
            <a:ext cx="8100000" cy="5451480"/>
          </a:xfrm>
          <a:prstGeom prst="rect">
            <a:avLst/>
          </a:prstGeom>
          <a:solidFill>
            <a:srgbClr val="c2fff0"/>
          </a:solidFill>
          <a:ln>
            <a:solidFill>
              <a:srgbClr val="00cc99"/>
            </a:solidFill>
          </a:ln>
        </p:spPr>
        <p:txBody>
          <a:bodyPr bIns="45000" lIns="90000" rIns="90000" tIns="45000"/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public class DateTest {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public static void main(String[] args) {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Date date1 = new Date(1000000000000l);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Date date2 = new Date(-1000000000000l);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Date dateZero = new Date(0l);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Date now = new Date();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System.out.println(date1);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System.out.println(date2);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System.out.println(dateZero);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System.out.println(now);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now.setTime(now.getTime() + 3600000);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System.out.println(now);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}</a:t>
            </a:r>
            <a:endParaRPr/>
          </a:p>
        </p:txBody>
      </p:sp>
    </p:spTree>
  </p:cSld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1295280" y="-32760"/>
            <a:ext cx="7772040" cy="9648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664d"/>
                </a:solidFill>
                <a:latin typeface="Trebuchet MS"/>
              </a:rPr>
              <a:t>Saída do Exemplo</a:t>
            </a:r>
            <a:endParaRPr/>
          </a:p>
        </p:txBody>
      </p:sp>
      <p:sp>
        <p:nvSpPr>
          <p:cNvPr id="187" name="TextShape 2"/>
          <p:cNvSpPr txBox="1"/>
          <p:nvPr/>
        </p:nvSpPr>
        <p:spPr>
          <a:xfrm>
            <a:off x="685800" y="1447920"/>
            <a:ext cx="7772040" cy="4723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88" name="CustomShape 3"/>
          <p:cNvSpPr/>
          <p:nvPr/>
        </p:nvSpPr>
        <p:spPr>
          <a:xfrm>
            <a:off x="504000" y="1690560"/>
            <a:ext cx="8100000" cy="1666440"/>
          </a:xfrm>
          <a:prstGeom prst="rect">
            <a:avLst/>
          </a:prstGeom>
          <a:solidFill>
            <a:srgbClr val="c2fff0"/>
          </a:solidFill>
          <a:ln>
            <a:solidFill>
              <a:srgbClr val="00cc99"/>
            </a:solidFill>
          </a:ln>
        </p:spPr>
        <p:txBody>
          <a:bodyPr bIns="45000" lIns="90000" rIns="90000" tIns="45000"/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Sat Sep 08 22:46:40 GMT-03:00 2001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Sun Apr 24 19:13:20 GMT-03:00 1938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Wed Dec 31 21:00:00 GMT-03:00 1969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Thu Jan 12 15:59:44 GMT-03:00 2012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Thu Jan 12 16:59:44 GMT-03:00 2012</a:t>
            </a:r>
            <a:endParaRPr/>
          </a:p>
        </p:txBody>
      </p:sp>
    </p:spTree>
  </p:cSld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1295280" y="-32760"/>
            <a:ext cx="7772040" cy="9648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664d"/>
                </a:solidFill>
                <a:latin typeface="Trebuchet MS"/>
              </a:rPr>
              <a:t>A classe Calendar</a:t>
            </a:r>
            <a:endParaRPr/>
          </a:p>
        </p:txBody>
      </p:sp>
      <p:sp>
        <p:nvSpPr>
          <p:cNvPr id="190" name="TextShape 2"/>
          <p:cNvSpPr txBox="1"/>
          <p:nvPr/>
        </p:nvSpPr>
        <p:spPr>
          <a:xfrm>
            <a:off x="685800" y="1447920"/>
            <a:ext cx="7772040" cy="4723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pt-BR" sz="2800">
                <a:solidFill>
                  <a:srgbClr val="000000"/>
                </a:solidFill>
                <a:latin typeface="Trebuchet MS"/>
              </a:rPr>
              <a:t>Tem como objetivo facilitar a manipulação de datas </a:t>
            </a: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pt-BR" sz="2800">
                <a:solidFill>
                  <a:srgbClr val="000000"/>
                </a:solidFill>
                <a:latin typeface="Trebuchet MS"/>
              </a:rPr>
              <a:t>Possui muitos métodos e campos </a:t>
            </a: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pt-BR" sz="2800">
                <a:solidFill>
                  <a:srgbClr val="000000"/>
                </a:solidFill>
                <a:latin typeface="Trebuchet MS"/>
              </a:rPr>
              <a:t>É uma classe abstrata</a:t>
            </a:r>
            <a:endParaRPr/>
          </a:p>
          <a:p>
            <a:pPr>
              <a:lnSpc>
                <a:spcPct val="100000"/>
              </a:lnSpc>
              <a:buBlip>
                <a:blip r:embed="rId4"/>
              </a:buBlip>
            </a:pPr>
            <a:r>
              <a:rPr lang="pt-BR" sz="2800">
                <a:solidFill>
                  <a:srgbClr val="000000"/>
                </a:solidFill>
                <a:latin typeface="Trebuchet MS"/>
              </a:rPr>
              <a:t>Deve ser utilizada pelo método estático getInstance()</a:t>
            </a:r>
            <a:endParaRPr/>
          </a:p>
        </p:txBody>
      </p:sp>
    </p:spTree>
  </p:cSld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457200" y="-243360"/>
            <a:ext cx="822924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664d"/>
                </a:solidFill>
                <a:latin typeface="Trebuchet MS"/>
              </a:rPr>
              <a:t>Exemplo</a:t>
            </a:r>
            <a:endParaRPr/>
          </a:p>
        </p:txBody>
      </p:sp>
      <p:sp>
        <p:nvSpPr>
          <p:cNvPr id="192" name="TextShape 2"/>
          <p:cNvSpPr txBox="1"/>
          <p:nvPr/>
        </p:nvSpPr>
        <p:spPr>
          <a:xfrm>
            <a:off x="685800" y="1447920"/>
            <a:ext cx="7772040" cy="4723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93" name="CustomShape 3"/>
          <p:cNvSpPr/>
          <p:nvPr/>
        </p:nvSpPr>
        <p:spPr>
          <a:xfrm>
            <a:off x="504000" y="692640"/>
            <a:ext cx="8100000" cy="5766840"/>
          </a:xfrm>
          <a:prstGeom prst="rect">
            <a:avLst/>
          </a:prstGeom>
          <a:solidFill>
            <a:srgbClr val="c2fff0"/>
          </a:solidFill>
          <a:ln>
            <a:solidFill>
              <a:srgbClr val="00cc99"/>
            </a:solidFill>
          </a:ln>
        </p:spPr>
        <p:txBody>
          <a:bodyPr bIns="45000" lIns="90000" rIns="90000" tIns="45000"/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public static void main(String[] args) {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Date d1 = new Date(1000000000000L);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System.out.println("1st date " + d1.toString());</a:t>
            </a:r>
            <a:endParaRPr/>
          </a:p>
          <a:p>
            <a:pPr>
              <a:lnSpc>
                <a:spcPct val="115000"/>
              </a:lnSpc>
            </a:pP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Calendar c = Calendar.getInstance();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c.setTime(d1); // #1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if(Calendar.SUNDAY == c.getFirstDayOfWeek()) // #2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System.out.println("Sunday is the first day of the week");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System.out.println("trillionth milli day of week is:"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+ c.get(Calendar.DAY_OF_WEEK)); // #3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c.add(Calendar.MONTH, 1); // #4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Date d2 = c.getTime(); // #5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System.out.println("new date:" + d2.toString() );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}</a:t>
            </a:r>
            <a:endParaRPr/>
          </a:p>
        </p:txBody>
      </p:sp>
    </p:spTree>
  </p:cSld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457200" y="44640"/>
            <a:ext cx="822924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664d"/>
                </a:solidFill>
                <a:latin typeface="Trebuchet MS"/>
              </a:rPr>
              <a:t>Saída de Exemplo</a:t>
            </a:r>
            <a:endParaRPr/>
          </a:p>
        </p:txBody>
      </p:sp>
      <p:sp>
        <p:nvSpPr>
          <p:cNvPr id="195" name="TextShape 2"/>
          <p:cNvSpPr txBox="1"/>
          <p:nvPr/>
        </p:nvSpPr>
        <p:spPr>
          <a:xfrm>
            <a:off x="685800" y="1447920"/>
            <a:ext cx="7772040" cy="4723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96" name="CustomShape 3"/>
          <p:cNvSpPr/>
          <p:nvPr/>
        </p:nvSpPr>
        <p:spPr>
          <a:xfrm>
            <a:off x="504000" y="1641600"/>
            <a:ext cx="8100000" cy="913320"/>
          </a:xfrm>
          <a:prstGeom prst="rect">
            <a:avLst/>
          </a:prstGeom>
          <a:solidFill>
            <a:srgbClr val="c2fff0"/>
          </a:solidFill>
          <a:ln>
            <a:solidFill>
              <a:srgbClr val="00cc99"/>
            </a:solidFill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Trebuchet MS"/>
              </a:rPr>
              <a:t>1st date Sat Sep 08 22:46:40 GMT-03:00 2001</a:t>
            </a:r>
            <a:endParaRPr/>
          </a:p>
          <a:p>
            <a:pPr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Trebuchet MS"/>
              </a:rPr>
              <a:t>trillionth milli day of week is:7</a:t>
            </a:r>
            <a:endParaRPr/>
          </a:p>
          <a:p>
            <a:pPr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Trebuchet MS"/>
              </a:rPr>
              <a:t>new date:Mon Oct 08 22:46:40 GMT-03:00 2001</a:t>
            </a:r>
            <a:endParaRPr/>
          </a:p>
        </p:txBody>
      </p:sp>
    </p:spTree>
  </p:cSld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457200" y="-99360"/>
            <a:ext cx="822924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664d"/>
                </a:solidFill>
                <a:latin typeface="Trebuchet MS"/>
              </a:rPr>
              <a:t>Classe DateFormat</a:t>
            </a:r>
            <a:endParaRPr/>
          </a:p>
        </p:txBody>
      </p:sp>
      <p:sp>
        <p:nvSpPr>
          <p:cNvPr id="198" name="TextShape 2"/>
          <p:cNvSpPr txBox="1"/>
          <p:nvPr/>
        </p:nvSpPr>
        <p:spPr>
          <a:xfrm>
            <a:off x="685800" y="1447920"/>
            <a:ext cx="7772040" cy="4723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pt-BR" sz="2800">
                <a:solidFill>
                  <a:srgbClr val="000000"/>
                </a:solidFill>
                <a:latin typeface="Trebuchet MS"/>
              </a:rPr>
              <a:t>Utilizada para formatar data apropriadamente</a:t>
            </a: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pt-BR" sz="2800">
                <a:solidFill>
                  <a:srgbClr val="000000"/>
                </a:solidFill>
                <a:latin typeface="Trebuchet MS"/>
              </a:rPr>
              <a:t>Também é abstrata, por isso possui muitos métodos getInstance()  sobrecarregados para receber diferentes tipos de estilos</a:t>
            </a: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pt-BR" sz="2800">
                <a:solidFill>
                  <a:srgbClr val="000000"/>
                </a:solidFill>
                <a:latin typeface="Trebuchet MS"/>
              </a:rPr>
              <a:t>Pode também transformar uma string em uma data válida através do método parse()</a:t>
            </a:r>
            <a:endParaRPr/>
          </a:p>
        </p:txBody>
      </p:sp>
    </p:spTree>
  </p:cSld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457200" y="-99360"/>
            <a:ext cx="822924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664d"/>
                </a:solidFill>
                <a:latin typeface="Trebuchet MS"/>
              </a:rPr>
              <a:t>Classe DateFormat</a:t>
            </a:r>
            <a:endParaRPr/>
          </a:p>
        </p:txBody>
      </p:sp>
      <p:sp>
        <p:nvSpPr>
          <p:cNvPr id="200" name="TextShape 2"/>
          <p:cNvSpPr txBox="1"/>
          <p:nvPr/>
        </p:nvSpPr>
        <p:spPr>
          <a:xfrm>
            <a:off x="685800" y="1447920"/>
            <a:ext cx="7772040" cy="4723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01" name="CustomShape 3"/>
          <p:cNvSpPr/>
          <p:nvPr/>
        </p:nvSpPr>
        <p:spPr>
          <a:xfrm>
            <a:off x="504000" y="901080"/>
            <a:ext cx="8100000" cy="3874680"/>
          </a:xfrm>
          <a:prstGeom prst="rect">
            <a:avLst/>
          </a:prstGeom>
          <a:solidFill>
            <a:srgbClr val="c2fff0"/>
          </a:solidFill>
          <a:ln>
            <a:solidFill>
              <a:srgbClr val="00cc99"/>
            </a:solidFill>
          </a:ln>
        </p:spPr>
        <p:txBody>
          <a:bodyPr bIns="45000" lIns="90000" rIns="90000" tIns="45000"/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public static void main(String[] args) {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Date d1 = new Date(1000000000000L);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DateFormat[] dfa = new DateFormat[6];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dfa[0] = DateFormat.getInstance();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dfa[1] = DateFormat.getDateInstance();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dfa[2] = DateFormat.getDateInstance(DateFormat.SHORT);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dfa[3] = DateFormat.getDateInstance(DateFormat.MEDIUM);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dfa[4] = DateFormat.getDateInstance(DateFormat.LONG);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dfa[5] = DateFormat.getDateInstance(DateFormat.FULL);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for(DateFormat df : dfa)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System.out.println(df.format(d1));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}</a:t>
            </a:r>
            <a:endParaRPr/>
          </a:p>
        </p:txBody>
      </p:sp>
      <p:sp>
        <p:nvSpPr>
          <p:cNvPr id="202" name="CustomShape 4"/>
          <p:cNvSpPr/>
          <p:nvPr/>
        </p:nvSpPr>
        <p:spPr>
          <a:xfrm>
            <a:off x="467640" y="4941000"/>
            <a:ext cx="8100000" cy="1550520"/>
          </a:xfrm>
          <a:prstGeom prst="rect">
            <a:avLst/>
          </a:prstGeom>
          <a:solidFill>
            <a:srgbClr val="c2fff0"/>
          </a:solidFill>
          <a:ln>
            <a:solidFill>
              <a:srgbClr val="00cc99"/>
            </a:solidFill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BR" sz="1600">
                <a:solidFill>
                  <a:srgbClr val="000000"/>
                </a:solidFill>
                <a:latin typeface="Consolas"/>
              </a:rPr>
              <a:t>08/09/01 22:46</a:t>
            </a:r>
            <a:endParaRPr/>
          </a:p>
          <a:p>
            <a:pPr>
              <a:lnSpc>
                <a:spcPct val="100000"/>
              </a:lnSpc>
            </a:pPr>
            <a:r>
              <a:rPr lang="pt-BR" sz="1600">
                <a:solidFill>
                  <a:srgbClr val="000000"/>
                </a:solidFill>
                <a:latin typeface="Consolas"/>
              </a:rPr>
              <a:t>08/09/2001</a:t>
            </a:r>
            <a:endParaRPr/>
          </a:p>
          <a:p>
            <a:pPr>
              <a:lnSpc>
                <a:spcPct val="100000"/>
              </a:lnSpc>
            </a:pPr>
            <a:r>
              <a:rPr lang="pt-BR" sz="1600">
                <a:solidFill>
                  <a:srgbClr val="000000"/>
                </a:solidFill>
                <a:latin typeface="Consolas"/>
              </a:rPr>
              <a:t>08/09/01</a:t>
            </a:r>
            <a:endParaRPr/>
          </a:p>
          <a:p>
            <a:pPr>
              <a:lnSpc>
                <a:spcPct val="100000"/>
              </a:lnSpc>
            </a:pPr>
            <a:r>
              <a:rPr lang="pt-BR" sz="1600">
                <a:solidFill>
                  <a:srgbClr val="000000"/>
                </a:solidFill>
                <a:latin typeface="Consolas"/>
              </a:rPr>
              <a:t>08/09/2001</a:t>
            </a:r>
            <a:endParaRPr/>
          </a:p>
          <a:p>
            <a:pPr>
              <a:lnSpc>
                <a:spcPct val="100000"/>
              </a:lnSpc>
            </a:pPr>
            <a:r>
              <a:rPr lang="pt-BR" sz="1600">
                <a:solidFill>
                  <a:srgbClr val="000000"/>
                </a:solidFill>
                <a:latin typeface="Consolas"/>
              </a:rPr>
              <a:t>8 de Setembro de 2001</a:t>
            </a:r>
            <a:endParaRPr/>
          </a:p>
          <a:p>
            <a:pPr>
              <a:lnSpc>
                <a:spcPct val="100000"/>
              </a:lnSpc>
            </a:pPr>
            <a:r>
              <a:rPr lang="pt-BR" sz="1600">
                <a:solidFill>
                  <a:srgbClr val="000000"/>
                </a:solidFill>
                <a:latin typeface="Consolas"/>
              </a:rPr>
              <a:t>Sábado, 8 de Setembro de 2001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-214200"/>
            <a:ext cx="822924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664d"/>
                </a:solidFill>
                <a:latin typeface="Trebuchet MS"/>
              </a:rPr>
              <a:t>Strings são imutáveis</a:t>
            </a:r>
            <a:endParaRPr/>
          </a:p>
        </p:txBody>
      </p:sp>
      <p:pic>
        <p:nvPicPr>
          <p:cNvPr descr="" id="94" name="Espaço Reservado para Conteúdo 5"/>
          <p:cNvPicPr/>
          <p:nvPr/>
        </p:nvPicPr>
        <p:blipFill>
          <a:blip r:embed="rId1"/>
          <a:stretch>
            <a:fillRect/>
          </a:stretch>
        </p:blipFill>
        <p:spPr>
          <a:xfrm>
            <a:off x="1115640" y="-2043720"/>
            <a:ext cx="7056360" cy="7744680"/>
          </a:xfrm>
          <a:prstGeom prst="rect">
            <a:avLst/>
          </a:prstGeom>
        </p:spPr>
      </p:pic>
    </p:spTree>
  </p:cSld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457200" y="-99360"/>
            <a:ext cx="822924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664d"/>
                </a:solidFill>
                <a:latin typeface="Trebuchet MS"/>
              </a:rPr>
              <a:t>DateFormat com método parse</a:t>
            </a:r>
            <a:endParaRPr/>
          </a:p>
        </p:txBody>
      </p:sp>
      <p:sp>
        <p:nvSpPr>
          <p:cNvPr id="204" name="TextShape 2"/>
          <p:cNvSpPr txBox="1"/>
          <p:nvPr/>
        </p:nvSpPr>
        <p:spPr>
          <a:xfrm>
            <a:off x="685800" y="1447920"/>
            <a:ext cx="7772040" cy="4723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05" name="CustomShape 3"/>
          <p:cNvSpPr/>
          <p:nvPr/>
        </p:nvSpPr>
        <p:spPr>
          <a:xfrm>
            <a:off x="504000" y="901080"/>
            <a:ext cx="8100000" cy="3874680"/>
          </a:xfrm>
          <a:prstGeom prst="rect">
            <a:avLst/>
          </a:prstGeom>
          <a:solidFill>
            <a:srgbClr val="c2fff0"/>
          </a:solidFill>
          <a:ln>
            <a:solidFill>
              <a:srgbClr val="00cc99"/>
            </a:solidFill>
          </a:ln>
        </p:spPr>
        <p:txBody>
          <a:bodyPr bIns="45000" lIns="90000" rIns="90000" tIns="45000"/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public static void main(String[] args) {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Date d1 = new Date(1000000000000L);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System.out.println("d1 = " + d1.toString());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DateFormat df = DateFormat.getDateInstance(DateFormat.SHORT);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String s = df.format(d1);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System.out.println(s);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try {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Date d2 = df.parse(s);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System.out.println("parsed = " + d2.toString());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} catch (ParseException pe) {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System.out.println("parse exc");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}}</a:t>
            </a:r>
            <a:endParaRPr/>
          </a:p>
        </p:txBody>
      </p:sp>
      <p:sp>
        <p:nvSpPr>
          <p:cNvPr id="206" name="CustomShape 4"/>
          <p:cNvSpPr/>
          <p:nvPr/>
        </p:nvSpPr>
        <p:spPr>
          <a:xfrm>
            <a:off x="467640" y="4941000"/>
            <a:ext cx="8100000" cy="820440"/>
          </a:xfrm>
          <a:prstGeom prst="rect">
            <a:avLst/>
          </a:prstGeom>
          <a:solidFill>
            <a:srgbClr val="c2fff0"/>
          </a:solidFill>
          <a:ln>
            <a:solidFill>
              <a:srgbClr val="00cc99"/>
            </a:solidFill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BR" sz="1600">
                <a:solidFill>
                  <a:srgbClr val="000000"/>
                </a:solidFill>
                <a:latin typeface="Consolas"/>
              </a:rPr>
              <a:t>d1 = Sat Sep 08 22:46:40 GMT-03:00 2001</a:t>
            </a:r>
            <a:endParaRPr/>
          </a:p>
          <a:p>
            <a:pPr>
              <a:lnSpc>
                <a:spcPct val="100000"/>
              </a:lnSpc>
            </a:pPr>
            <a:r>
              <a:rPr lang="pt-BR" sz="1600">
                <a:solidFill>
                  <a:srgbClr val="000000"/>
                </a:solidFill>
                <a:latin typeface="Consolas"/>
              </a:rPr>
              <a:t>08/09/01</a:t>
            </a:r>
            <a:endParaRPr/>
          </a:p>
          <a:p>
            <a:pPr>
              <a:lnSpc>
                <a:spcPct val="100000"/>
              </a:lnSpc>
            </a:pPr>
            <a:r>
              <a:rPr lang="pt-BR" sz="1600">
                <a:solidFill>
                  <a:srgbClr val="000000"/>
                </a:solidFill>
                <a:latin typeface="Consolas"/>
              </a:rPr>
              <a:t>parsed = Sat Sep 08 00:00:00 GMT-03:00 2001</a:t>
            </a:r>
            <a:endParaRPr/>
          </a:p>
        </p:txBody>
      </p:sp>
    </p:spTree>
  </p:cSld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1295280" y="-32760"/>
            <a:ext cx="7772040" cy="9648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664d"/>
                </a:solidFill>
                <a:latin typeface="Trebuchet MS"/>
              </a:rPr>
              <a:t>A classe Locale</a:t>
            </a:r>
            <a:endParaRPr/>
          </a:p>
        </p:txBody>
      </p:sp>
      <p:sp>
        <p:nvSpPr>
          <p:cNvPr id="208" name="TextShape 2"/>
          <p:cNvSpPr txBox="1"/>
          <p:nvPr/>
        </p:nvSpPr>
        <p:spPr>
          <a:xfrm>
            <a:off x="685800" y="1447920"/>
            <a:ext cx="7772040" cy="4723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pt-BR" sz="2800">
                <a:solidFill>
                  <a:srgbClr val="000000"/>
                </a:solidFill>
                <a:latin typeface="Trebuchet MS"/>
              </a:rPr>
              <a:t>É uma região geográfica, política ou cultural específica</a:t>
            </a: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pt-BR" sz="2800">
                <a:solidFill>
                  <a:srgbClr val="000000"/>
                </a:solidFill>
                <a:latin typeface="Trebuchet MS"/>
              </a:rPr>
              <a:t>Possui dois construtores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pt-BR" sz="2400">
                <a:solidFill>
                  <a:srgbClr val="000000"/>
                </a:solidFill>
                <a:latin typeface="Trebuchet MS"/>
              </a:rPr>
              <a:t>Locale(String language)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pt-BR" sz="2400">
                <a:solidFill>
                  <a:srgbClr val="000000"/>
                </a:solidFill>
                <a:latin typeface="Trebuchet MS"/>
              </a:rPr>
              <a:t>Locale(String language, String country)</a:t>
            </a: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pt-BR" sz="2800">
                <a:solidFill>
                  <a:srgbClr val="000000"/>
                </a:solidFill>
                <a:latin typeface="Trebuchet MS"/>
              </a:rPr>
              <a:t>Língua e país são códigos ISO</a:t>
            </a:r>
            <a:endParaRPr/>
          </a:p>
          <a:p>
            <a:r>
              <a:rPr lang="pt-BR" sz="2400">
                <a:solidFill>
                  <a:srgbClr val="000000"/>
                </a:solidFill>
                <a:latin typeface="Trebuchet MS"/>
              </a:rPr>
              <a:t>Locale locPT = new Locale("it"); // Italiano</a:t>
            </a:r>
            <a:endParaRPr/>
          </a:p>
          <a:p>
            <a:r>
              <a:rPr lang="pt-BR" sz="2400">
                <a:solidFill>
                  <a:srgbClr val="000000"/>
                </a:solidFill>
                <a:latin typeface="Trebuchet MS"/>
              </a:rPr>
              <a:t>Locale locBR = new Locale("it", "CH"); // Suiça</a:t>
            </a:r>
            <a:endParaRPr/>
          </a:p>
          <a:p>
            <a:endParaRPr/>
          </a:p>
        </p:txBody>
      </p:sp>
    </p:spTree>
  </p:cSld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457200" y="-99360"/>
            <a:ext cx="822924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664d"/>
                </a:solidFill>
                <a:latin typeface="Trebuchet MS"/>
              </a:rPr>
              <a:t>Classe Locale com DateFormat</a:t>
            </a:r>
            <a:endParaRPr/>
          </a:p>
        </p:txBody>
      </p:sp>
      <p:sp>
        <p:nvSpPr>
          <p:cNvPr id="210" name="TextShape 2"/>
          <p:cNvSpPr txBox="1"/>
          <p:nvPr/>
        </p:nvSpPr>
        <p:spPr>
          <a:xfrm>
            <a:off x="685800" y="1447920"/>
            <a:ext cx="7772040" cy="4723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11" name="CustomShape 3"/>
          <p:cNvSpPr/>
          <p:nvPr/>
        </p:nvSpPr>
        <p:spPr>
          <a:xfrm>
            <a:off x="504000" y="995040"/>
            <a:ext cx="8100000" cy="5136120"/>
          </a:xfrm>
          <a:prstGeom prst="rect">
            <a:avLst/>
          </a:prstGeom>
          <a:solidFill>
            <a:srgbClr val="c2fff0"/>
          </a:solidFill>
          <a:ln>
            <a:solidFill>
              <a:srgbClr val="00cc99"/>
            </a:solidFill>
          </a:ln>
        </p:spPr>
        <p:txBody>
          <a:bodyPr bIns="45000" lIns="90000" rIns="90000" tIns="45000"/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Calendar c = Calendar.getInstance();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c.set(2010, 11, 14); 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Date d2 = c.getTime();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Locale locIT = new Locale("it", "IT"); // Italy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Locale locPT = new Locale("pt"); // Portugal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Locale locBR = new Locale("pt", "BR"); // Brazil</a:t>
            </a:r>
            <a:endParaRPr/>
          </a:p>
          <a:p>
            <a:pPr>
              <a:lnSpc>
                <a:spcPct val="115000"/>
              </a:lnSpc>
            </a:pP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DateFormat dfIT = DateFormat.getDateInstance(DateFormat.FULL, locIT);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System.out.println("Italy " + dfIT.format(d2));</a:t>
            </a:r>
            <a:endParaRPr/>
          </a:p>
          <a:p>
            <a:pPr>
              <a:lnSpc>
                <a:spcPct val="115000"/>
              </a:lnSpc>
            </a:pP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DateFormat dfPT = DateFormat.getDateInstance(DateFormat.FULL, locPT);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System.out.println("Portugal " + dfPT.format(d2));</a:t>
            </a:r>
            <a:endParaRPr/>
          </a:p>
          <a:p>
            <a:pPr>
              <a:lnSpc>
                <a:spcPct val="115000"/>
              </a:lnSpc>
            </a:pP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DateFormat dfBR = DateFormat.getDateInstance(DateFormat.FULL, locBR);</a:t>
            </a:r>
            <a:endParaRPr/>
          </a:p>
          <a:p>
            <a:pPr>
              <a:lnSpc>
                <a:spcPct val="115000"/>
              </a:lnSpc>
            </a:pPr>
            <a:r>
              <a:rPr lang="pt-BR">
                <a:solidFill>
                  <a:srgbClr val="000000"/>
                </a:solidFill>
                <a:latin typeface="Trebuchet MS"/>
                <a:ea typeface="Calibri"/>
              </a:rPr>
              <a:t>System.out.println("Brazil " + dfBR.format(d2));</a:t>
            </a:r>
            <a:endParaRPr/>
          </a:p>
        </p:txBody>
      </p:sp>
    </p:spTree>
  </p:cSld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457200" y="-99360"/>
            <a:ext cx="822924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664d"/>
                </a:solidFill>
                <a:latin typeface="Trebuchet MS"/>
              </a:rPr>
              <a:t>Saída</a:t>
            </a:r>
            <a:endParaRPr/>
          </a:p>
        </p:txBody>
      </p:sp>
      <p:sp>
        <p:nvSpPr>
          <p:cNvPr id="213" name="TextShape 2"/>
          <p:cNvSpPr txBox="1"/>
          <p:nvPr/>
        </p:nvSpPr>
        <p:spPr>
          <a:xfrm>
            <a:off x="685800" y="1447920"/>
            <a:ext cx="7772040" cy="4723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14" name="CustomShape 3"/>
          <p:cNvSpPr/>
          <p:nvPr/>
        </p:nvSpPr>
        <p:spPr>
          <a:xfrm>
            <a:off x="504000" y="1628640"/>
            <a:ext cx="8100000" cy="820440"/>
          </a:xfrm>
          <a:prstGeom prst="rect">
            <a:avLst/>
          </a:prstGeom>
          <a:solidFill>
            <a:srgbClr val="c2fff0"/>
          </a:solidFill>
          <a:ln>
            <a:solidFill>
              <a:srgbClr val="00cc99"/>
            </a:solidFill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BR" sz="1600">
                <a:solidFill>
                  <a:srgbClr val="000000"/>
                </a:solidFill>
                <a:latin typeface="Consolas"/>
              </a:rPr>
              <a:t>Italy martedì 14 dicembre 2010</a:t>
            </a:r>
            <a:endParaRPr/>
          </a:p>
          <a:p>
            <a:pPr>
              <a:lnSpc>
                <a:spcPct val="100000"/>
              </a:lnSpc>
            </a:pPr>
            <a:r>
              <a:rPr lang="pt-BR" sz="1600">
                <a:solidFill>
                  <a:srgbClr val="000000"/>
                </a:solidFill>
                <a:latin typeface="Consolas"/>
              </a:rPr>
              <a:t>Portugal Terça-feira, 14 de Dezembro de 2010</a:t>
            </a:r>
            <a:endParaRPr/>
          </a:p>
          <a:p>
            <a:pPr>
              <a:lnSpc>
                <a:spcPct val="100000"/>
              </a:lnSpc>
            </a:pPr>
            <a:r>
              <a:rPr lang="pt-BR" sz="1600">
                <a:solidFill>
                  <a:srgbClr val="000000"/>
                </a:solidFill>
                <a:latin typeface="Consolas"/>
              </a:rPr>
              <a:t>Brazil Terça-feira, 14 de Dezembro de 2010</a:t>
            </a:r>
            <a:endParaRPr/>
          </a:p>
        </p:txBody>
      </p:sp>
    </p:spTree>
  </p:cSld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1295280" y="-32760"/>
            <a:ext cx="7772040" cy="9648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664d"/>
                </a:solidFill>
                <a:latin typeface="Trebuchet MS"/>
              </a:rPr>
              <a:t>A classe NumberFormat</a:t>
            </a:r>
            <a:endParaRPr/>
          </a:p>
        </p:txBody>
      </p:sp>
      <p:sp>
        <p:nvSpPr>
          <p:cNvPr id="216" name="TextShape 2"/>
          <p:cNvSpPr txBox="1"/>
          <p:nvPr/>
        </p:nvSpPr>
        <p:spPr>
          <a:xfrm>
            <a:off x="685800" y="1447920"/>
            <a:ext cx="7772040" cy="4723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pt-BR" sz="2800">
                <a:solidFill>
                  <a:srgbClr val="000000"/>
                </a:solidFill>
                <a:latin typeface="Trebuchet MS"/>
              </a:rPr>
              <a:t>Classe que formata números e valores monetários utilizando um certo locale</a:t>
            </a: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pt-BR" sz="2800">
                <a:solidFill>
                  <a:srgbClr val="000000"/>
                </a:solidFill>
                <a:latin typeface="Trebuchet MS"/>
              </a:rPr>
              <a:t>Também é estática(getInstance() e getCurrencyInstance())</a:t>
            </a:r>
            <a:endParaRPr/>
          </a:p>
        </p:txBody>
      </p:sp>
    </p:spTree>
  </p:cSld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457200" y="-99360"/>
            <a:ext cx="822924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664d"/>
                </a:solidFill>
                <a:latin typeface="Trebuchet MS"/>
              </a:rPr>
              <a:t>Exemplo NumberFormat</a:t>
            </a:r>
            <a:endParaRPr/>
          </a:p>
        </p:txBody>
      </p:sp>
      <p:sp>
        <p:nvSpPr>
          <p:cNvPr id="218" name="TextShape 2"/>
          <p:cNvSpPr txBox="1"/>
          <p:nvPr/>
        </p:nvSpPr>
        <p:spPr>
          <a:xfrm>
            <a:off x="685800" y="1447920"/>
            <a:ext cx="7772040" cy="4723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19" name="CustomShape 3"/>
          <p:cNvSpPr/>
          <p:nvPr/>
        </p:nvSpPr>
        <p:spPr>
          <a:xfrm>
            <a:off x="504000" y="1153800"/>
            <a:ext cx="8100000" cy="3107880"/>
          </a:xfrm>
          <a:prstGeom prst="rect">
            <a:avLst/>
          </a:prstGeom>
          <a:solidFill>
            <a:srgbClr val="c2fff0"/>
          </a:solidFill>
          <a:ln>
            <a:solidFill>
              <a:srgbClr val="00cc99"/>
            </a:solidFill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onsolas"/>
              </a:rPr>
              <a:t>float f1 = 123.4567f;</a:t>
            </a:r>
            <a:endParaRPr/>
          </a:p>
          <a:p>
            <a:pPr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onsolas"/>
              </a:rPr>
              <a:t>Locale locFR = new Locale("en", "US"); // France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onsolas"/>
              </a:rPr>
              <a:t>NumberFormat[] nfa = new NumberFormat[4];</a:t>
            </a:r>
            <a:endParaRPr/>
          </a:p>
          <a:p>
            <a:pPr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onsolas"/>
              </a:rPr>
              <a:t>nfa[0] = NumberFormat.</a:t>
            </a:r>
            <a:r>
              <a:rPr i="1" lang="pt-BR">
                <a:solidFill>
                  <a:srgbClr val="000000"/>
                </a:solidFill>
                <a:latin typeface="Consolas"/>
              </a:rPr>
              <a:t>getInstance();</a:t>
            </a:r>
            <a:endParaRPr/>
          </a:p>
          <a:p>
            <a:pPr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onsolas"/>
              </a:rPr>
              <a:t>nfa[1] = NumberFormat.</a:t>
            </a:r>
            <a:r>
              <a:rPr i="1" lang="pt-BR">
                <a:solidFill>
                  <a:srgbClr val="000000"/>
                </a:solidFill>
                <a:latin typeface="Consolas"/>
              </a:rPr>
              <a:t>getInstance(locFR);</a:t>
            </a:r>
            <a:endParaRPr/>
          </a:p>
          <a:p>
            <a:pPr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onsolas"/>
              </a:rPr>
              <a:t>nfa[2] = NumberFormat.</a:t>
            </a:r>
            <a:r>
              <a:rPr i="1" lang="pt-BR">
                <a:solidFill>
                  <a:srgbClr val="000000"/>
                </a:solidFill>
                <a:latin typeface="Consolas"/>
              </a:rPr>
              <a:t>getCurrencyInstance();</a:t>
            </a:r>
            <a:endParaRPr/>
          </a:p>
          <a:p>
            <a:pPr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onsolas"/>
              </a:rPr>
              <a:t>nfa[3] = NumberFormat.</a:t>
            </a:r>
            <a:r>
              <a:rPr i="1" lang="pt-BR">
                <a:solidFill>
                  <a:srgbClr val="000000"/>
                </a:solidFill>
                <a:latin typeface="Consolas"/>
              </a:rPr>
              <a:t>getCurrencyInstance(locFR);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onsolas"/>
              </a:rPr>
              <a:t>for(NumberFormat nf : nfa)</a:t>
            </a:r>
            <a:endParaRPr/>
          </a:p>
          <a:p>
            <a:pPr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onsolas"/>
              </a:rPr>
              <a:t>System.</a:t>
            </a:r>
            <a:r>
              <a:rPr i="1" lang="pt-BR">
                <a:solidFill>
                  <a:srgbClr val="000000"/>
                </a:solidFill>
                <a:latin typeface="Consolas"/>
              </a:rPr>
              <a:t>out.println(nf.format(f1));</a:t>
            </a:r>
            <a:endParaRPr/>
          </a:p>
        </p:txBody>
      </p:sp>
      <p:sp>
        <p:nvSpPr>
          <p:cNvPr id="220" name="CustomShape 4"/>
          <p:cNvSpPr/>
          <p:nvPr/>
        </p:nvSpPr>
        <p:spPr>
          <a:xfrm>
            <a:off x="467640" y="4437000"/>
            <a:ext cx="8100000" cy="1063800"/>
          </a:xfrm>
          <a:prstGeom prst="rect">
            <a:avLst/>
          </a:prstGeom>
          <a:solidFill>
            <a:srgbClr val="c2fff0"/>
          </a:solidFill>
          <a:ln>
            <a:solidFill>
              <a:srgbClr val="00cc99"/>
            </a:solidFill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BR" sz="1600">
                <a:solidFill>
                  <a:srgbClr val="000000"/>
                </a:solidFill>
                <a:latin typeface="Consolas"/>
              </a:rPr>
              <a:t>123,457</a:t>
            </a:r>
            <a:endParaRPr/>
          </a:p>
          <a:p>
            <a:pPr>
              <a:lnSpc>
                <a:spcPct val="100000"/>
              </a:lnSpc>
            </a:pPr>
            <a:r>
              <a:rPr lang="pt-BR" sz="1600">
                <a:solidFill>
                  <a:srgbClr val="000000"/>
                </a:solidFill>
                <a:latin typeface="Consolas"/>
              </a:rPr>
              <a:t>123.457</a:t>
            </a:r>
            <a:endParaRPr/>
          </a:p>
          <a:p>
            <a:pPr>
              <a:lnSpc>
                <a:spcPct val="100000"/>
              </a:lnSpc>
            </a:pPr>
            <a:r>
              <a:rPr lang="pt-BR" sz="1600">
                <a:solidFill>
                  <a:srgbClr val="000000"/>
                </a:solidFill>
                <a:latin typeface="Consolas"/>
              </a:rPr>
              <a:t>R$ 123,46</a:t>
            </a:r>
            <a:endParaRPr/>
          </a:p>
          <a:p>
            <a:pPr>
              <a:lnSpc>
                <a:spcPct val="100000"/>
              </a:lnSpc>
            </a:pPr>
            <a:r>
              <a:rPr lang="pt-BR" sz="1600">
                <a:solidFill>
                  <a:srgbClr val="000000"/>
                </a:solidFill>
                <a:latin typeface="Consolas"/>
              </a:rPr>
              <a:t>$123.46</a:t>
            </a:r>
            <a:endParaRPr/>
          </a:p>
        </p:txBody>
      </p:sp>
    </p:spTree>
  </p:cSld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1295280" y="-32760"/>
            <a:ext cx="7772040" cy="964800"/>
          </a:xfrm>
          <a:prstGeom prst="rect">
            <a:avLst/>
          </a:prstGeom>
        </p:spPr>
        <p:txBody>
          <a:bodyPr anchor="b"/>
          <a:p>
            <a:endParaRPr/>
          </a:p>
        </p:txBody>
      </p:sp>
      <p:pic>
        <p:nvPicPr>
          <p:cNvPr descr="" id="222" name="Espaço Reservado para Conteúdo 3"/>
          <p:cNvPicPr/>
          <p:nvPr/>
        </p:nvPicPr>
        <p:blipFill>
          <a:blip r:embed="rId1"/>
          <a:stretch>
            <a:fillRect/>
          </a:stretch>
        </p:blipFill>
        <p:spPr>
          <a:xfrm>
            <a:off x="611640" y="476640"/>
            <a:ext cx="7863840" cy="5649120"/>
          </a:xfrm>
          <a:prstGeom prst="rect">
            <a:avLst/>
          </a:prstGeom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-285840"/>
            <a:ext cx="822924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664d"/>
                </a:solidFill>
                <a:latin typeface="Trebuchet MS"/>
              </a:rPr>
              <a:t>Principais Métodos da Classe String</a:t>
            </a:r>
            <a:endParaRPr/>
          </a:p>
        </p:txBody>
      </p:sp>
      <p:graphicFrame>
        <p:nvGraphicFramePr>
          <p:cNvPr id="96" name="Table 2"/>
          <p:cNvGraphicFramePr/>
          <p:nvPr/>
        </p:nvGraphicFramePr>
        <p:xfrm>
          <a:off x="428760" y="642960"/>
          <a:ext cx="8268120" cy="5810040"/>
        </p:xfrm>
        <a:graphic>
          <a:graphicData uri="http://schemas.openxmlformats.org/drawingml/2006/table">
            <a:tbl>
              <a:tblPr/>
              <a:tblGrid>
                <a:gridCol w="2387160"/>
                <a:gridCol w="5880960"/>
              </a:tblGrid>
              <a:tr h="388440">
                <a:tc>
                  <a:txBody>
                    <a:bodyPr bIns="47520" lIns="47520" rIns="47520" tIns="4752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>
                          <a:solidFill>
                            <a:srgbClr val="ffffff"/>
                          </a:solidFill>
                          <a:latin typeface="Trebuchet MS"/>
                        </a:rPr>
                        <a:t>Method</a:t>
                      </a:r>
                      <a:endParaRPr/>
                    </a:p>
                  </a:txBody>
                  <a:tcPr/>
                </a:tc>
                <a:tc>
                  <a:txBody>
                    <a:bodyPr bIns="47520" lIns="47520" rIns="47520" tIns="4752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>
                          <a:solidFill>
                            <a:srgbClr val="ffffff"/>
                          </a:solidFill>
                          <a:latin typeface="Trebuchet MS"/>
                        </a:rPr>
                        <a:t>Description</a:t>
                      </a:r>
                      <a:endParaRPr/>
                    </a:p>
                  </a:txBody>
                  <a:tcPr/>
                </a:tc>
              </a:tr>
              <a:tr h="674640">
                <a:tc>
                  <a:txBody>
                    <a:bodyPr bIns="47520" lIns="47520" rIns="47520" tIns="4752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Trebuchet MS"/>
                        </a:rPr>
                        <a:t>charAt ()</a:t>
                      </a:r>
                      <a:endParaRPr/>
                    </a:p>
                  </a:txBody>
                  <a:tcPr/>
                </a:tc>
                <a:tc>
                  <a:txBody>
                    <a:bodyPr bIns="47520" lIns="47520" rIns="47520" tIns="4752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Trebuchet MS"/>
                        </a:rPr>
                        <a:t>retorna o char em um determinado índice, índice assume valores de 0 a length () -1;</a:t>
                      </a:r>
                      <a:endParaRPr/>
                    </a:p>
                  </a:txBody>
                  <a:tcPr/>
                </a:tc>
              </a:tr>
              <a:tr h="388440">
                <a:tc>
                  <a:txBody>
                    <a:bodyPr bIns="47520" lIns="47520" rIns="47520" tIns="4752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Trebuchet MS"/>
                        </a:rPr>
                        <a:t>concat ()</a:t>
                      </a:r>
                      <a:endParaRPr/>
                    </a:p>
                  </a:txBody>
                  <a:tcPr/>
                </a:tc>
                <a:tc>
                  <a:txBody>
                    <a:bodyPr bIns="47520" lIns="47520" rIns="47520" tIns="4752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Trebuchet MS"/>
                        </a:rPr>
                        <a:t>acrescenta um String ao final de outro, o mesmo que +</a:t>
                      </a:r>
                      <a:endParaRPr/>
                    </a:p>
                  </a:txBody>
                  <a:tcPr/>
                </a:tc>
              </a:tr>
              <a:tr h="388440">
                <a:tc>
                  <a:txBody>
                    <a:bodyPr bIns="47520" lIns="47520" rIns="47520" tIns="4752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Trebuchet MS"/>
                        </a:rPr>
                        <a:t>equals ()</a:t>
                      </a:r>
                      <a:endParaRPr/>
                    </a:p>
                  </a:txBody>
                  <a:tcPr/>
                </a:tc>
                <a:tc>
                  <a:txBody>
                    <a:bodyPr bIns="47520" lIns="47520" rIns="47520" tIns="4752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Trebuchet MS"/>
                        </a:rPr>
                        <a:t>compara (case sensitive) 02 Strings (conteudo)</a:t>
                      </a:r>
                      <a:endParaRPr/>
                    </a:p>
                  </a:txBody>
                  <a:tcPr/>
                </a:tc>
              </a:tr>
              <a:tr h="674640">
                <a:tc>
                  <a:txBody>
                    <a:bodyPr bIns="47520" lIns="47520" rIns="47520" tIns="4752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Trebuchet MS"/>
                        </a:rPr>
                        <a:t>length ()</a:t>
                      </a:r>
                      <a:endParaRPr/>
                    </a:p>
                  </a:txBody>
                  <a:tcPr/>
                </a:tc>
                <a:tc>
                  <a:txBody>
                    <a:bodyPr bIns="47520" lIns="47520" rIns="47520" tIns="4752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Trebuchet MS"/>
                        </a:rPr>
                        <a:t>retornar o número de caracteres. É um método, ao contrário do array</a:t>
                      </a:r>
                      <a:endParaRPr/>
                    </a:p>
                  </a:txBody>
                  <a:tcPr/>
                </a:tc>
              </a:tr>
              <a:tr h="388440">
                <a:tc>
                  <a:txBody>
                    <a:bodyPr bIns="47520" lIns="47520" rIns="47520" tIns="4752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Trebuchet MS"/>
                        </a:rPr>
                        <a:t>replace ()</a:t>
                      </a:r>
                      <a:endParaRPr/>
                    </a:p>
                  </a:txBody>
                  <a:tcPr/>
                </a:tc>
                <a:tc>
                  <a:txBody>
                    <a:bodyPr bIns="47520" lIns="47520" rIns="47520" tIns="4752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Trebuchet MS"/>
                        </a:rPr>
                        <a:t>substituir ocorrências de um caractere  por um valor</a:t>
                      </a:r>
                      <a:endParaRPr/>
                    </a:p>
                  </a:txBody>
                  <a:tcPr/>
                </a:tc>
              </a:tr>
              <a:tr h="388440">
                <a:tc>
                  <a:txBody>
                    <a:bodyPr bIns="47520" lIns="47520" rIns="47520" tIns="4752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Trebuchet MS"/>
                        </a:rPr>
                        <a:t>substring ()</a:t>
                      </a:r>
                      <a:endParaRPr/>
                    </a:p>
                  </a:txBody>
                  <a:tcPr/>
                </a:tc>
                <a:tc>
                  <a:txBody>
                    <a:bodyPr bIns="47520" lIns="47520" rIns="47520" tIns="4752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Trebuchet MS"/>
                        </a:rPr>
                        <a:t>retorna uma substring</a:t>
                      </a:r>
                      <a:endParaRPr/>
                    </a:p>
                  </a:txBody>
                  <a:tcPr/>
                </a:tc>
              </a:tr>
              <a:tr h="388440">
                <a:tc>
                  <a:txBody>
                    <a:bodyPr bIns="47520" lIns="47520" rIns="47520" tIns="4752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Trebuchet MS"/>
                        </a:rPr>
                        <a:t>toLowerCase ()</a:t>
                      </a:r>
                      <a:endParaRPr/>
                    </a:p>
                  </a:txBody>
                  <a:tcPr/>
                </a:tc>
                <a:tc>
                  <a:txBody>
                    <a:bodyPr bIns="47520" lIns="47520" rIns="47520" tIns="4752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Trebuchet MS"/>
                        </a:rPr>
                        <a:t>converte todos os caracteres para minúsculas</a:t>
                      </a:r>
                      <a:endParaRPr/>
                    </a:p>
                  </a:txBody>
                  <a:tcPr/>
                </a:tc>
              </a:tr>
              <a:tr h="962640">
                <a:tc>
                  <a:txBody>
                    <a:bodyPr bIns="47520" lIns="47520" rIns="47520" tIns="4752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Trebuchet MS"/>
                        </a:rPr>
                        <a:t>compareTo()</a:t>
                      </a:r>
                      <a:endParaRPr/>
                    </a:p>
                  </a:txBody>
                  <a:tcPr/>
                </a:tc>
                <a:tc>
                  <a:txBody>
                    <a:bodyPr bIns="47520" lIns="47520" rIns="47520" tIns="4752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Trebuchet MS"/>
                        </a:rPr>
                        <a:t>Compara duas strings e retorna 0: iguais, 1: se primeira for maior que a segunda, -1: se segunda for maior que primeira. Maior é em relação a ordem alfabética.</a:t>
                      </a:r>
                      <a:endParaRPr/>
                    </a:p>
                  </a:txBody>
                  <a:tcPr/>
                </a:tc>
              </a:tr>
              <a:tr h="388440">
                <a:tc>
                  <a:txBody>
                    <a:bodyPr bIns="47520" lIns="47520" rIns="47520" tIns="4752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Trebuchet MS"/>
                        </a:rPr>
                        <a:t>toUpperCase ()</a:t>
                      </a:r>
                      <a:endParaRPr/>
                    </a:p>
                  </a:txBody>
                  <a:tcPr/>
                </a:tc>
                <a:tc>
                  <a:txBody>
                    <a:bodyPr bIns="47520" lIns="47520" rIns="47520" tIns="4752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Trebuchet MS"/>
                        </a:rPr>
                        <a:t>converte todos os caracteres em letras maiúsculas</a:t>
                      </a:r>
                      <a:endParaRPr/>
                    </a:p>
                  </a:txBody>
                  <a:tcPr/>
                </a:tc>
              </a:tr>
              <a:tr h="388440">
                <a:tc>
                  <a:txBody>
                    <a:bodyPr bIns="47520" lIns="47520" rIns="47520" tIns="4752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Trebuchet MS"/>
                        </a:rPr>
                        <a:t>trim ()</a:t>
                      </a:r>
                      <a:endParaRPr/>
                    </a:p>
                  </a:txBody>
                  <a:tcPr/>
                </a:tc>
                <a:tc>
                  <a:txBody>
                    <a:bodyPr bIns="47520" lIns="47520" rIns="47520" tIns="4752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Trebuchet MS"/>
                        </a:rPr>
                        <a:t>remover espaços em branco no começo e no final</a:t>
                      </a:r>
                      <a:endParaRPr/>
                    </a:p>
                  </a:txBody>
                  <a:tcPr/>
                </a:tc>
              </a:tr>
              <a:tr h="390600">
                <a:tc>
                  <a:txBody>
                    <a:bodyPr bIns="47520" lIns="47520" rIns="47520" tIns="4752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Trebuchet MS"/>
                        </a:rPr>
                        <a:t>equalsIgnoreCase()</a:t>
                      </a:r>
                      <a:endParaRPr/>
                    </a:p>
                  </a:txBody>
                  <a:tcPr/>
                </a:tc>
                <a:tc>
                  <a:txBody>
                    <a:bodyPr bIns="47520" lIns="47520" rIns="47520" tIns="4752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Trebuchet MS"/>
                        </a:rPr>
                        <a:t>Compara 02 strings (case insensitive)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1295280" y="-32760"/>
            <a:ext cx="7772040" cy="9648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664d"/>
                </a:solidFill>
                <a:latin typeface="Trebuchet MS"/>
              </a:rPr>
              <a:t>Porque StringBuffer ou StringBuilder?</a:t>
            </a:r>
            <a:endParaRPr/>
          </a:p>
        </p:txBody>
      </p:sp>
      <p:sp>
        <p:nvSpPr>
          <p:cNvPr id="98" name="TextShape 2"/>
          <p:cNvSpPr txBox="1"/>
          <p:nvPr/>
        </p:nvSpPr>
        <p:spPr>
          <a:xfrm>
            <a:off x="685800" y="1447920"/>
            <a:ext cx="7772040" cy="4723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pt-BR" sz="2800">
                <a:solidFill>
                  <a:srgbClr val="000000"/>
                </a:solidFill>
                <a:latin typeface="Trebuchet MS"/>
              </a:rPr>
              <a:t>Porque quando devemos fazer muitas modificações em uma String, estaremos colocando no pool de Strings muitas Strings abandonadas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1295280" y="-32760"/>
            <a:ext cx="7772040" cy="9648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664d"/>
                </a:solidFill>
                <a:latin typeface="Trebuchet MS"/>
              </a:rPr>
              <a:t>Qual a diferença entre StringBuffer e StringBuilder?</a:t>
            </a:r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685800" y="1447920"/>
            <a:ext cx="7772040" cy="4723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pt-BR" sz="2800">
                <a:solidFill>
                  <a:srgbClr val="000000"/>
                </a:solidFill>
                <a:latin typeface="Trebuchet MS"/>
              </a:rPr>
              <a:t>São exatamente iguais e possuem os mesmos métodos, mas StringBuffer é “thread-safe”, ou seja, seus métodos são sincronizados enquanto que StringBuilder não é, então é uma classe mais performática</a:t>
            </a: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pt-BR" sz="2800">
                <a:solidFill>
                  <a:srgbClr val="000000"/>
                </a:solidFill>
                <a:latin typeface="Trebuchet MS"/>
              </a:rPr>
              <a:t>StringBuilder foi adicionado no java 1.5</a:t>
            </a: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pt-BR" sz="2800">
                <a:solidFill>
                  <a:srgbClr val="000000"/>
                </a:solidFill>
                <a:latin typeface="Trebuchet MS"/>
              </a:rPr>
              <a:t>Como sempre, é recomendado usar a classe de maior performance, sempre que possível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1295280" y="-32760"/>
            <a:ext cx="7772040" cy="9648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664d"/>
                </a:solidFill>
                <a:latin typeface="Trebuchet MS"/>
              </a:rPr>
              <a:t>Usando StringBuilder</a:t>
            </a:r>
            <a:endParaRPr/>
          </a:p>
        </p:txBody>
      </p:sp>
      <p:sp>
        <p:nvSpPr>
          <p:cNvPr id="102" name="TextShape 2"/>
          <p:cNvSpPr txBox="1"/>
          <p:nvPr/>
        </p:nvSpPr>
        <p:spPr>
          <a:xfrm>
            <a:off x="685800" y="1447920"/>
            <a:ext cx="7772040" cy="4723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pt-BR" sz="2800">
                <a:solidFill>
                  <a:srgbClr val="000000"/>
                </a:solidFill>
                <a:latin typeface="Trebuchet MS"/>
              </a:rPr>
              <a:t>Utilizando String:</a:t>
            </a: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pt-BR" sz="2800">
                <a:solidFill>
                  <a:srgbClr val="000000"/>
                </a:solidFill>
                <a:latin typeface="Trebuchet MS"/>
              </a:rPr>
              <a:t>String str = “abc”;</a:t>
            </a: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pt-BR" sz="2800">
                <a:solidFill>
                  <a:srgbClr val="000000"/>
                </a:solidFill>
                <a:latin typeface="Trebuchet MS"/>
              </a:rPr>
              <a:t>str = str.concat(“def”);//ou str  += “def”;</a:t>
            </a:r>
            <a:endParaRPr/>
          </a:p>
          <a:p>
            <a:pPr>
              <a:lnSpc>
                <a:spcPct val="100000"/>
              </a:lnSpc>
              <a:buBlip>
                <a:blip r:embed="rId4"/>
              </a:buBlip>
            </a:pPr>
            <a:r>
              <a:rPr lang="pt-BR" sz="2800">
                <a:solidFill>
                  <a:srgbClr val="000000"/>
                </a:solidFill>
                <a:latin typeface="Trebuchet MS"/>
              </a:rPr>
              <a:t>Utilizando StringBuilder</a:t>
            </a:r>
            <a:endParaRPr/>
          </a:p>
          <a:p>
            <a:pPr>
              <a:lnSpc>
                <a:spcPct val="100000"/>
              </a:lnSpc>
              <a:buBlip>
                <a:blip r:embed="rId5"/>
              </a:buBlip>
            </a:pPr>
            <a:r>
              <a:rPr lang="pt-BR" sz="2800">
                <a:solidFill>
                  <a:srgbClr val="000000"/>
                </a:solidFill>
                <a:latin typeface="Trebuchet MS"/>
              </a:rPr>
              <a:t>StringBuilder strBdr = new StringBuilder(“abc”);</a:t>
            </a:r>
            <a:endParaRPr/>
          </a:p>
          <a:p>
            <a:pPr>
              <a:lnSpc>
                <a:spcPct val="100000"/>
              </a:lnSpc>
              <a:buBlip>
                <a:blip r:embed="rId6"/>
              </a:buBlip>
            </a:pPr>
            <a:r>
              <a:rPr lang="pt-BR" sz="2800">
                <a:solidFill>
                  <a:srgbClr val="000000"/>
                </a:solidFill>
                <a:latin typeface="Trebuchet MS"/>
              </a:rPr>
              <a:t>strBdr.append(“def”);</a:t>
            </a:r>
            <a:endParaRPr/>
          </a:p>
          <a:p>
            <a:pPr>
              <a:lnSpc>
                <a:spcPct val="100000"/>
              </a:lnSpc>
              <a:buBlip>
                <a:blip r:embed="rId7"/>
              </a:buBlip>
            </a:pPr>
            <a:r>
              <a:rPr lang="pt-BR" sz="2800">
                <a:solidFill>
                  <a:srgbClr val="000000"/>
                </a:solidFill>
                <a:latin typeface="Trebuchet MS"/>
              </a:rPr>
              <a:t>Em ambos os casos, se imprimimos o valor de str, o mesmo será “abcdef”, no entanto no caso de String, o original “abc” foi abandonado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