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5ba152d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5ba152d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5ba152d2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5ba152d2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5ba152d2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5ba152d2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5ba152d2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5ba152d2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5ba152d2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5ba152d2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5ba152d2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5ba152d2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5ba152d2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5ba152d2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5ba152d2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5ba152d2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5ba152d2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5ba152d2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5ba152d2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5ba152d2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a0949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a0949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5ba152d2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5ba152d2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5ba152d2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5ba152d2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5ba152d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5ba152d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5ba152d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5ba152d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5ba152d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5ba152d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5ba152d2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5ba152d2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 had multiple steps, but were on par with the performance of others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5ba152d2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5ba152d2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that around 5.5% of publications have proportional ink violations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to find many factors that may be related to this but only found field specific and country specific variations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5a09495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5a09495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5a09495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5a09495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a09495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a09495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5a09495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5a09495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5ba152d2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5ba152d2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5ba152d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5ba152d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5ba152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5ba152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Parsing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Acuna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acuna.io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learning and multi-modal models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Self-training (unsupervised training)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BERT training: MLM (Masked-Language modeling) task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50" y="2113050"/>
            <a:ext cx="4828700" cy="24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learning and multi-modal models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a model on multiple tasks simultaneously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000" y="1751400"/>
            <a:ext cx="2787801" cy="317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3"/>
          <p:cNvCxnSpPr/>
          <p:nvPr/>
        </p:nvCxnSpPr>
        <p:spPr>
          <a:xfrm flipH="1" rot="10800000">
            <a:off x="939975" y="2571725"/>
            <a:ext cx="17295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3"/>
          <p:cNvSpPr txBox="1"/>
          <p:nvPr/>
        </p:nvSpPr>
        <p:spPr>
          <a:xfrm>
            <a:off x="311700" y="3586925"/>
            <a:ext cx="12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model</a:t>
            </a:r>
            <a:endParaRPr sz="1100"/>
          </a:p>
        </p:txBody>
      </p:sp>
      <p:cxnSp>
        <p:nvCxnSpPr>
          <p:cNvPr id="124" name="Google Shape;124;p23"/>
          <p:cNvCxnSpPr/>
          <p:nvPr/>
        </p:nvCxnSpPr>
        <p:spPr>
          <a:xfrm rot="10800000">
            <a:off x="3932700" y="2579225"/>
            <a:ext cx="25794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3"/>
          <p:cNvSpPr txBox="1"/>
          <p:nvPr/>
        </p:nvSpPr>
        <p:spPr>
          <a:xfrm>
            <a:off x="5883825" y="3586925"/>
            <a:ext cx="12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model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50" y="152400"/>
            <a:ext cx="308139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99" y="1052775"/>
            <a:ext cx="3768400" cy="3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5" y="152400"/>
            <a:ext cx="615670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1149525" y="2655475"/>
            <a:ext cx="1030200" cy="103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954500" y="2655475"/>
            <a:ext cx="1030200" cy="103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5"/>
          <p:cNvCxnSpPr/>
          <p:nvPr/>
        </p:nvCxnSpPr>
        <p:spPr>
          <a:xfrm flipH="1">
            <a:off x="2218375" y="1466350"/>
            <a:ext cx="43614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5"/>
          <p:cNvCxnSpPr/>
          <p:nvPr/>
        </p:nvCxnSpPr>
        <p:spPr>
          <a:xfrm flipH="1">
            <a:off x="6031050" y="1481400"/>
            <a:ext cx="879600" cy="13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6166175" y="1066150"/>
            <a:ext cx="1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inputs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embeddings (MLM)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embeddings from RoBERTA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1D sentence positional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2D document positional embedding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23115" l="0" r="42505" t="28087"/>
          <a:stretch/>
        </p:blipFill>
        <p:spPr>
          <a:xfrm>
            <a:off x="5002625" y="1661875"/>
            <a:ext cx="3539800" cy="23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embedding (MIM)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Unlike previous methods that extract information using CNNs, this architecture does a simple linear transformation of patches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675" y="1992725"/>
            <a:ext cx="2698650" cy="2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Word-patch alignment (WPA)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Whether a word embedding corresponds to an image patch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objective</a:t>
            </a:r>
            <a:endParaRPr/>
          </a:p>
        </p:txBody>
      </p:sp>
      <p:pic>
        <p:nvPicPr>
          <p:cNvPr descr="L=L_\text{MLM} + L_\text{MIM} + L_\text{MPA}"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50" y="1355400"/>
            <a:ext cx="4692300" cy="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639175" y="2421350"/>
            <a:ext cx="81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MLM: They mask a varying number of tokens in the text and predict their presence based on word (X^K) and image embeddings (X^M)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700" y="3278275"/>
            <a:ext cx="3928825" cy="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objective</a:t>
            </a:r>
            <a:endParaRPr/>
          </a:p>
        </p:txBody>
      </p:sp>
      <p:pic>
        <p:nvPicPr>
          <p:cNvPr descr="L=L_\text{MLM} + L_\text{MIM} + L_\text{MPA}"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50" y="1355400"/>
            <a:ext cx="4692300" cy="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639175" y="2421350"/>
            <a:ext cx="81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</a:t>
            </a:r>
            <a:r>
              <a:rPr lang="en"/>
              <a:t>: Mask 40% of the image blocks and predict image “tokens” (tokenization of image patches is based on another process). Use both text and image embeddings to predict the missing tokens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525" y="3343200"/>
            <a:ext cx="3585400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objective</a:t>
            </a:r>
            <a:endParaRPr/>
          </a:p>
        </p:txBody>
      </p:sp>
      <p:pic>
        <p:nvPicPr>
          <p:cNvPr descr="L=L_\text{MLM} + L_\text{MIM} + L_\text{MPA}"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50" y="1355400"/>
            <a:ext cx="4692300" cy="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639175" y="2421350"/>
            <a:ext cx="811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</a:t>
            </a:r>
            <a:r>
              <a:rPr lang="en"/>
              <a:t>: Predict whether the text embedding </a:t>
            </a:r>
            <a:r>
              <a:rPr lang="en"/>
              <a:t>corresponding</a:t>
            </a:r>
            <a:r>
              <a:rPr lang="en"/>
              <a:t> to an image patch is masked (linking image and text masking tasks). The only use “unmasked” tokens --- they only care about predicting what is not unmasked.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938" y="3482625"/>
            <a:ext cx="40481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parsing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576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88" y="152400"/>
            <a:ext cx="7592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1600"/>
            <a:ext cx="16097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525" y="152400"/>
            <a:ext cx="7077075" cy="480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for AI in Science: Detecting proportional ink violations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25" y="1606275"/>
            <a:ext cx="52959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ink violation analysis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50" y="1170125"/>
            <a:ext cx="3860450" cy="3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725" y="1170125"/>
            <a:ext cx="2184750" cy="33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ink violation analysis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50" y="1017725"/>
            <a:ext cx="7869125" cy="34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583850" y="2001800"/>
            <a:ext cx="4717200" cy="26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4">
            <a:alphaModFix/>
          </a:blip>
          <a:srcRect b="0" l="0" r="71015" t="0"/>
          <a:stretch/>
        </p:blipFill>
        <p:spPr>
          <a:xfrm>
            <a:off x="583850" y="1960225"/>
            <a:ext cx="1680824" cy="25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 rotWithShape="1">
          <a:blip r:embed="rId4">
            <a:alphaModFix/>
          </a:blip>
          <a:srcRect b="0" l="61062" r="0" t="0"/>
          <a:stretch/>
        </p:blipFill>
        <p:spPr>
          <a:xfrm>
            <a:off x="2613449" y="1960225"/>
            <a:ext cx="2257951" cy="25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450" y="4575063"/>
            <a:ext cx="1890600" cy="2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5855050" y="4476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Zhuang, H., Huang, T. Y., &amp; Acuna, D. E. (2021) PLoS CB, 17(12), e1009650.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ink violation analysis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900"/>
            <a:ext cx="8839204" cy="248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450" y="4575063"/>
            <a:ext cx="1890600" cy="2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5855050" y="4476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Zhuang, H., Huang, T. Y., &amp; Acuna, D. E. (2021) PLoS CB, 17(12), e1009650.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estimate that around 5.5% of publications contain proportional ink violations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did not find seniority, institution, and impact factor effects</a:t>
            </a:r>
            <a:endParaRPr sz="1600"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24" y="1922982"/>
            <a:ext cx="3229724" cy="27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851" y="1938365"/>
            <a:ext cx="3229725" cy="273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approaches from Computer Vision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Bag-of-visual words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625" y="1877575"/>
            <a:ext cx="332073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50100"/>
            <a:ext cx="85206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Csurka, G., Dance, C., Fan, L., Willamowski, J., &amp; Bray, C. (2004, May). Visual categorization with bags of keypoints. In Workshop on statistical learning in computer vision, ECCV (Vol. 1, No. 1-22, pp. 1-2).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075" y="1323475"/>
            <a:ext cx="4349851" cy="3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categorization with with bags of keypoints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00" y="1313600"/>
            <a:ext cx="3320739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24" y="1932574"/>
            <a:ext cx="4677025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descriptors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Keypoint detection and description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3975"/>
            <a:ext cx="4421600" cy="29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357" y="1483350"/>
            <a:ext cx="3490786" cy="3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475" y="2022050"/>
            <a:ext cx="49911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bag-of-visual features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Heavily relies on features used by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Ignores spatial relationship among patches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525" y="1147550"/>
            <a:ext cx="47053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300" y="324455"/>
            <a:ext cx="4660224" cy="6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