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5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ed84db42f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8ed84db42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ed84db42f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ed84db42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ed84db42f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8ed84db42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ed84db42f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8ed84db42f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ed84db42f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ed84db42f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8ed84db42f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8ed84db42f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8ed84db42f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8ed84db42f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8ed84db42f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8ed84db42f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8ed84db42f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8ed84db42f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8ed84db42f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8ed84db42f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ed84db42f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ed84db42f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8ed84db42f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8ed84db42f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8ed84db42f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8ed84db42f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ed84db42f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ed84db42f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8ed84db42f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8ed84db42f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8ed84db42f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8ed84db42f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ed84db42f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ed84db42f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8ed84db42f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8ed84db42f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ed84db42f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8ed84db42f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ed84db42f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8ed84db42f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8ed84db42f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8ed84db42f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ed84db42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ed84db42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8ed84db42f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8ed84db42f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8ed84db42f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8ed84db42f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8ed84db42f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8ed84db42f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8ed84db42f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8ed84db42f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ed84db4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ed84db4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ed84db42f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8ed84db42f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ed84db42f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ed84db42f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ed84db42f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ed84db42f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ed84db42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ed84db42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ed84db42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8ed84db42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11" Type="http://schemas.openxmlformats.org/officeDocument/2006/relationships/image" Target="../media/image17.png"/><Relationship Id="rId10" Type="http://schemas.openxmlformats.org/officeDocument/2006/relationships/image" Target="../media/image18.png"/><Relationship Id="rId12" Type="http://schemas.openxmlformats.org/officeDocument/2006/relationships/image" Target="../media/image20.png"/><Relationship Id="rId9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15.png"/><Relationship Id="rId8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log.mrtz.org/2014/12/15/the-nips-experiment.html" TargetMode="External"/><Relationship Id="rId4" Type="http://schemas.openxmlformats.org/officeDocument/2006/relationships/hyperlink" Target="http://inverseprobability.com/talks/notes/the-neurips-experiment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24.png"/><Relationship Id="rId5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</a:t>
            </a:r>
            <a:r>
              <a:rPr lang="en"/>
              <a:t> Reviewer Assignment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Acuna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acuna.io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we need to estimate from data: given average articles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038" y="1487700"/>
            <a:ext cx="462100" cy="4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413" y="823550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3413" y="1473325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413" y="2123100"/>
            <a:ext cx="490851" cy="49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2"/>
          <p:cNvCxnSpPr/>
          <p:nvPr/>
        </p:nvCxnSpPr>
        <p:spPr>
          <a:xfrm>
            <a:off x="4304338" y="1068950"/>
            <a:ext cx="689400" cy="4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2"/>
          <p:cNvCxnSpPr>
            <a:stCxn id="133" idx="3"/>
          </p:cNvCxnSpPr>
          <p:nvPr/>
        </p:nvCxnSpPr>
        <p:spPr>
          <a:xfrm flipH="1" rot="10800000">
            <a:off x="4304263" y="1929925"/>
            <a:ext cx="661200" cy="4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2"/>
          <p:cNvCxnSpPr>
            <a:stCxn id="132" idx="3"/>
            <a:endCxn id="130" idx="1"/>
          </p:cNvCxnSpPr>
          <p:nvPr/>
        </p:nvCxnSpPr>
        <p:spPr>
          <a:xfrm>
            <a:off x="4304263" y="1718750"/>
            <a:ext cx="68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763" y="2934925"/>
            <a:ext cx="462100" cy="4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413" y="2818450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3413" y="3468225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413" y="4118000"/>
            <a:ext cx="490851" cy="49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2"/>
          <p:cNvCxnSpPr/>
          <p:nvPr/>
        </p:nvCxnSpPr>
        <p:spPr>
          <a:xfrm flipH="1">
            <a:off x="3123950" y="2516175"/>
            <a:ext cx="689400" cy="4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2"/>
          <p:cNvCxnSpPr/>
          <p:nvPr/>
        </p:nvCxnSpPr>
        <p:spPr>
          <a:xfrm rot="10800000">
            <a:off x="3152225" y="3377150"/>
            <a:ext cx="661200" cy="43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2"/>
          <p:cNvCxnSpPr/>
          <p:nvPr/>
        </p:nvCxnSpPr>
        <p:spPr>
          <a:xfrm rot="10800000">
            <a:off x="3132725" y="3165975"/>
            <a:ext cx="6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038" y="2137488"/>
            <a:ext cx="462100" cy="46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2"/>
          <p:cNvCxnSpPr/>
          <p:nvPr/>
        </p:nvCxnSpPr>
        <p:spPr>
          <a:xfrm>
            <a:off x="4304338" y="1718738"/>
            <a:ext cx="689400" cy="43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2"/>
          <p:cNvCxnSpPr>
            <a:stCxn id="147" idx="3"/>
          </p:cNvCxnSpPr>
          <p:nvPr/>
        </p:nvCxnSpPr>
        <p:spPr>
          <a:xfrm flipH="1" rot="10800000">
            <a:off x="4304263" y="2579713"/>
            <a:ext cx="661200" cy="4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2"/>
          <p:cNvCxnSpPr>
            <a:stCxn id="149" idx="3"/>
            <a:endCxn id="144" idx="1"/>
          </p:cNvCxnSpPr>
          <p:nvPr/>
        </p:nvCxnSpPr>
        <p:spPr>
          <a:xfrm>
            <a:off x="4304338" y="2368538"/>
            <a:ext cx="6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038" y="3531650"/>
            <a:ext cx="462100" cy="46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2"/>
          <p:cNvCxnSpPr/>
          <p:nvPr/>
        </p:nvCxnSpPr>
        <p:spPr>
          <a:xfrm>
            <a:off x="4304338" y="3112900"/>
            <a:ext cx="689400" cy="4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2"/>
          <p:cNvCxnSpPr>
            <a:stCxn id="153" idx="3"/>
          </p:cNvCxnSpPr>
          <p:nvPr/>
        </p:nvCxnSpPr>
        <p:spPr>
          <a:xfrm flipH="1" rot="10800000">
            <a:off x="4304263" y="3973875"/>
            <a:ext cx="661200" cy="4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2"/>
          <p:cNvCxnSpPr>
            <a:stCxn id="155" idx="3"/>
            <a:endCxn id="150" idx="1"/>
          </p:cNvCxnSpPr>
          <p:nvPr/>
        </p:nvCxnSpPr>
        <p:spPr>
          <a:xfrm>
            <a:off x="4304338" y="3762700"/>
            <a:ext cx="68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we need to estimate from data: given average articles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038" y="1487700"/>
            <a:ext cx="462100" cy="4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413" y="823550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3413" y="1473325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413" y="2123100"/>
            <a:ext cx="490851" cy="49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3"/>
          <p:cNvCxnSpPr/>
          <p:nvPr/>
        </p:nvCxnSpPr>
        <p:spPr>
          <a:xfrm>
            <a:off x="4304338" y="1068950"/>
            <a:ext cx="689400" cy="4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3"/>
          <p:cNvCxnSpPr>
            <a:stCxn id="164" idx="3"/>
          </p:cNvCxnSpPr>
          <p:nvPr/>
        </p:nvCxnSpPr>
        <p:spPr>
          <a:xfrm flipH="1" rot="10800000">
            <a:off x="4304263" y="1929925"/>
            <a:ext cx="661200" cy="4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3"/>
          <p:cNvCxnSpPr>
            <a:stCxn id="163" idx="3"/>
            <a:endCxn id="161" idx="1"/>
          </p:cNvCxnSpPr>
          <p:nvPr/>
        </p:nvCxnSpPr>
        <p:spPr>
          <a:xfrm>
            <a:off x="4304263" y="1718750"/>
            <a:ext cx="680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763" y="2934925"/>
            <a:ext cx="462100" cy="4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413" y="2818450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3413" y="3468225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413" y="4118000"/>
            <a:ext cx="490851" cy="49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3"/>
          <p:cNvCxnSpPr/>
          <p:nvPr/>
        </p:nvCxnSpPr>
        <p:spPr>
          <a:xfrm flipH="1">
            <a:off x="3123950" y="2516175"/>
            <a:ext cx="689400" cy="4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3"/>
          <p:cNvCxnSpPr/>
          <p:nvPr/>
        </p:nvCxnSpPr>
        <p:spPr>
          <a:xfrm rot="10800000">
            <a:off x="3152225" y="3377150"/>
            <a:ext cx="661200" cy="438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3"/>
          <p:cNvCxnSpPr/>
          <p:nvPr/>
        </p:nvCxnSpPr>
        <p:spPr>
          <a:xfrm rot="10800000">
            <a:off x="3132725" y="3165975"/>
            <a:ext cx="6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038" y="2137488"/>
            <a:ext cx="462100" cy="46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3"/>
          <p:cNvCxnSpPr/>
          <p:nvPr/>
        </p:nvCxnSpPr>
        <p:spPr>
          <a:xfrm>
            <a:off x="4304338" y="1718738"/>
            <a:ext cx="689400" cy="43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3"/>
          <p:cNvCxnSpPr>
            <a:stCxn id="178" idx="3"/>
          </p:cNvCxnSpPr>
          <p:nvPr/>
        </p:nvCxnSpPr>
        <p:spPr>
          <a:xfrm flipH="1" rot="10800000">
            <a:off x="4304263" y="2579713"/>
            <a:ext cx="661200" cy="4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3"/>
          <p:cNvCxnSpPr>
            <a:stCxn id="180" idx="3"/>
            <a:endCxn id="175" idx="1"/>
          </p:cNvCxnSpPr>
          <p:nvPr/>
        </p:nvCxnSpPr>
        <p:spPr>
          <a:xfrm>
            <a:off x="4304338" y="2368538"/>
            <a:ext cx="6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038" y="3531650"/>
            <a:ext cx="462100" cy="46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3"/>
          <p:cNvCxnSpPr/>
          <p:nvPr/>
        </p:nvCxnSpPr>
        <p:spPr>
          <a:xfrm>
            <a:off x="4304338" y="3112900"/>
            <a:ext cx="689400" cy="4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3"/>
          <p:cNvCxnSpPr>
            <a:stCxn id="184" idx="3"/>
          </p:cNvCxnSpPr>
          <p:nvPr/>
        </p:nvCxnSpPr>
        <p:spPr>
          <a:xfrm flipH="1" rot="10800000">
            <a:off x="4304263" y="3973875"/>
            <a:ext cx="661200" cy="4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3"/>
          <p:cNvCxnSpPr>
            <a:stCxn id="186" idx="3"/>
            <a:endCxn id="181" idx="1"/>
          </p:cNvCxnSpPr>
          <p:nvPr/>
        </p:nvCxnSpPr>
        <p:spPr>
          <a:xfrm>
            <a:off x="4304338" y="3762700"/>
            <a:ext cx="6807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we need to estimate from data: credit reviewers</a:t>
            </a:r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038" y="1487700"/>
            <a:ext cx="462100" cy="4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413" y="823550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3413" y="1473325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413" y="2123100"/>
            <a:ext cx="490851" cy="49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4"/>
          <p:cNvCxnSpPr/>
          <p:nvPr/>
        </p:nvCxnSpPr>
        <p:spPr>
          <a:xfrm>
            <a:off x="4304338" y="1068950"/>
            <a:ext cx="689400" cy="4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4"/>
          <p:cNvCxnSpPr>
            <a:stCxn id="195" idx="3"/>
          </p:cNvCxnSpPr>
          <p:nvPr/>
        </p:nvCxnSpPr>
        <p:spPr>
          <a:xfrm flipH="1" rot="10800000">
            <a:off x="4304263" y="1929925"/>
            <a:ext cx="661200" cy="4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4"/>
          <p:cNvCxnSpPr>
            <a:stCxn id="194" idx="3"/>
            <a:endCxn id="192" idx="1"/>
          </p:cNvCxnSpPr>
          <p:nvPr/>
        </p:nvCxnSpPr>
        <p:spPr>
          <a:xfrm>
            <a:off x="4304263" y="1718750"/>
            <a:ext cx="680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763" y="2934925"/>
            <a:ext cx="462100" cy="4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413" y="2818450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3413" y="3468225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413" y="4118000"/>
            <a:ext cx="490851" cy="49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4"/>
          <p:cNvCxnSpPr/>
          <p:nvPr/>
        </p:nvCxnSpPr>
        <p:spPr>
          <a:xfrm flipH="1">
            <a:off x="3123950" y="2516175"/>
            <a:ext cx="689400" cy="4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4"/>
          <p:cNvCxnSpPr/>
          <p:nvPr/>
        </p:nvCxnSpPr>
        <p:spPr>
          <a:xfrm rot="10800000">
            <a:off x="3152225" y="3377150"/>
            <a:ext cx="661200" cy="438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4"/>
          <p:cNvCxnSpPr/>
          <p:nvPr/>
        </p:nvCxnSpPr>
        <p:spPr>
          <a:xfrm rot="10800000">
            <a:off x="3132725" y="3165975"/>
            <a:ext cx="6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038" y="2137488"/>
            <a:ext cx="462100" cy="46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4"/>
          <p:cNvCxnSpPr/>
          <p:nvPr/>
        </p:nvCxnSpPr>
        <p:spPr>
          <a:xfrm>
            <a:off x="4304338" y="1718738"/>
            <a:ext cx="689400" cy="43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4"/>
          <p:cNvCxnSpPr>
            <a:stCxn id="209" idx="3"/>
          </p:cNvCxnSpPr>
          <p:nvPr/>
        </p:nvCxnSpPr>
        <p:spPr>
          <a:xfrm flipH="1" rot="10800000">
            <a:off x="4304263" y="2579713"/>
            <a:ext cx="661200" cy="4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4"/>
          <p:cNvCxnSpPr>
            <a:stCxn id="211" idx="3"/>
            <a:endCxn id="206" idx="1"/>
          </p:cNvCxnSpPr>
          <p:nvPr/>
        </p:nvCxnSpPr>
        <p:spPr>
          <a:xfrm>
            <a:off x="4304338" y="2368538"/>
            <a:ext cx="6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038" y="3531650"/>
            <a:ext cx="462100" cy="46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24"/>
          <p:cNvCxnSpPr/>
          <p:nvPr/>
        </p:nvCxnSpPr>
        <p:spPr>
          <a:xfrm>
            <a:off x="4304338" y="3112900"/>
            <a:ext cx="689400" cy="4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4"/>
          <p:cNvCxnSpPr>
            <a:stCxn id="215" idx="3"/>
          </p:cNvCxnSpPr>
          <p:nvPr/>
        </p:nvCxnSpPr>
        <p:spPr>
          <a:xfrm flipH="1" rot="10800000">
            <a:off x="4304263" y="3973875"/>
            <a:ext cx="661200" cy="4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4"/>
          <p:cNvCxnSpPr>
            <a:stCxn id="217" idx="3"/>
            <a:endCxn id="212" idx="1"/>
          </p:cNvCxnSpPr>
          <p:nvPr/>
        </p:nvCxnSpPr>
        <p:spPr>
          <a:xfrm>
            <a:off x="4304338" y="3762700"/>
            <a:ext cx="6807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we need to estimate from data: given average reviewers</a:t>
            </a:r>
            <a:endParaRPr/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038" y="1487700"/>
            <a:ext cx="462100" cy="4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413" y="823550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3413" y="1473325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413" y="2123100"/>
            <a:ext cx="490851" cy="49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25"/>
          <p:cNvCxnSpPr/>
          <p:nvPr/>
        </p:nvCxnSpPr>
        <p:spPr>
          <a:xfrm>
            <a:off x="4304338" y="1068950"/>
            <a:ext cx="689400" cy="439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5"/>
          <p:cNvCxnSpPr>
            <a:stCxn id="226" idx="3"/>
          </p:cNvCxnSpPr>
          <p:nvPr/>
        </p:nvCxnSpPr>
        <p:spPr>
          <a:xfrm flipH="1" rot="10800000">
            <a:off x="4304263" y="1929925"/>
            <a:ext cx="661200" cy="438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5"/>
          <p:cNvCxnSpPr>
            <a:stCxn id="225" idx="3"/>
            <a:endCxn id="223" idx="1"/>
          </p:cNvCxnSpPr>
          <p:nvPr/>
        </p:nvCxnSpPr>
        <p:spPr>
          <a:xfrm>
            <a:off x="4304263" y="1718750"/>
            <a:ext cx="6807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0" name="Google Shape;2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763" y="2934925"/>
            <a:ext cx="462100" cy="4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413" y="2818450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3413" y="3468225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413" y="4118000"/>
            <a:ext cx="490851" cy="49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25"/>
          <p:cNvCxnSpPr/>
          <p:nvPr/>
        </p:nvCxnSpPr>
        <p:spPr>
          <a:xfrm flipH="1">
            <a:off x="3123950" y="2516175"/>
            <a:ext cx="689400" cy="4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5"/>
          <p:cNvCxnSpPr/>
          <p:nvPr/>
        </p:nvCxnSpPr>
        <p:spPr>
          <a:xfrm rot="10800000">
            <a:off x="3152225" y="3377150"/>
            <a:ext cx="661200" cy="43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5"/>
          <p:cNvCxnSpPr/>
          <p:nvPr/>
        </p:nvCxnSpPr>
        <p:spPr>
          <a:xfrm rot="10800000">
            <a:off x="3132725" y="3165975"/>
            <a:ext cx="6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7" name="Google Shape;2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038" y="2137488"/>
            <a:ext cx="462100" cy="46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25"/>
          <p:cNvCxnSpPr/>
          <p:nvPr/>
        </p:nvCxnSpPr>
        <p:spPr>
          <a:xfrm>
            <a:off x="4304338" y="1718738"/>
            <a:ext cx="689400" cy="43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5"/>
          <p:cNvCxnSpPr>
            <a:stCxn id="240" idx="3"/>
          </p:cNvCxnSpPr>
          <p:nvPr/>
        </p:nvCxnSpPr>
        <p:spPr>
          <a:xfrm flipH="1" rot="10800000">
            <a:off x="4304263" y="2579713"/>
            <a:ext cx="661200" cy="4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5"/>
          <p:cNvCxnSpPr>
            <a:stCxn id="242" idx="3"/>
            <a:endCxn id="237" idx="1"/>
          </p:cNvCxnSpPr>
          <p:nvPr/>
        </p:nvCxnSpPr>
        <p:spPr>
          <a:xfrm>
            <a:off x="4304338" y="2368538"/>
            <a:ext cx="6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3" name="Google Shape;2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038" y="3531650"/>
            <a:ext cx="462100" cy="46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25"/>
          <p:cNvCxnSpPr/>
          <p:nvPr/>
        </p:nvCxnSpPr>
        <p:spPr>
          <a:xfrm>
            <a:off x="4304338" y="3112900"/>
            <a:ext cx="689400" cy="43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5"/>
          <p:cNvCxnSpPr>
            <a:stCxn id="246" idx="3"/>
          </p:cNvCxnSpPr>
          <p:nvPr/>
        </p:nvCxnSpPr>
        <p:spPr>
          <a:xfrm flipH="1" rot="10800000">
            <a:off x="4304263" y="3973875"/>
            <a:ext cx="661200" cy="43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5"/>
          <p:cNvCxnSpPr>
            <a:stCxn id="248" idx="3"/>
            <a:endCxn id="243" idx="1"/>
          </p:cNvCxnSpPr>
          <p:nvPr/>
        </p:nvCxnSpPr>
        <p:spPr>
          <a:xfrm>
            <a:off x="4304338" y="3762700"/>
            <a:ext cx="680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we need to estimate from data: credit papers</a:t>
            </a:r>
            <a:endParaRPr/>
          </a:p>
        </p:txBody>
      </p:sp>
      <p:pic>
        <p:nvPicPr>
          <p:cNvPr id="254" name="Google Shape;2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038" y="1487700"/>
            <a:ext cx="462100" cy="4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413" y="823550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3413" y="1473325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413" y="2123100"/>
            <a:ext cx="490851" cy="49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6"/>
          <p:cNvCxnSpPr/>
          <p:nvPr/>
        </p:nvCxnSpPr>
        <p:spPr>
          <a:xfrm>
            <a:off x="4304338" y="1068950"/>
            <a:ext cx="689400" cy="439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6"/>
          <p:cNvCxnSpPr>
            <a:stCxn id="257" idx="3"/>
          </p:cNvCxnSpPr>
          <p:nvPr/>
        </p:nvCxnSpPr>
        <p:spPr>
          <a:xfrm flipH="1" rot="10800000">
            <a:off x="4304263" y="1929925"/>
            <a:ext cx="661200" cy="438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6"/>
          <p:cNvCxnSpPr>
            <a:stCxn id="256" idx="3"/>
            <a:endCxn id="254" idx="1"/>
          </p:cNvCxnSpPr>
          <p:nvPr/>
        </p:nvCxnSpPr>
        <p:spPr>
          <a:xfrm>
            <a:off x="4304263" y="1718750"/>
            <a:ext cx="6807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1" name="Google Shape;26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1763" y="2934925"/>
            <a:ext cx="462100" cy="4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413" y="2818450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3413" y="3468225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413" y="4118000"/>
            <a:ext cx="490851" cy="49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26"/>
          <p:cNvCxnSpPr/>
          <p:nvPr/>
        </p:nvCxnSpPr>
        <p:spPr>
          <a:xfrm flipH="1">
            <a:off x="3123950" y="2516175"/>
            <a:ext cx="689400" cy="4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6"/>
          <p:cNvCxnSpPr/>
          <p:nvPr/>
        </p:nvCxnSpPr>
        <p:spPr>
          <a:xfrm rot="10800000">
            <a:off x="3152225" y="3377150"/>
            <a:ext cx="661200" cy="43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6"/>
          <p:cNvCxnSpPr/>
          <p:nvPr/>
        </p:nvCxnSpPr>
        <p:spPr>
          <a:xfrm rot="10800000">
            <a:off x="3132725" y="3165975"/>
            <a:ext cx="6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8" name="Google Shape;26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5038" y="2137488"/>
            <a:ext cx="462100" cy="46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6"/>
          <p:cNvCxnSpPr/>
          <p:nvPr/>
        </p:nvCxnSpPr>
        <p:spPr>
          <a:xfrm>
            <a:off x="4304338" y="1718738"/>
            <a:ext cx="689400" cy="43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6"/>
          <p:cNvCxnSpPr>
            <a:stCxn id="271" idx="3"/>
          </p:cNvCxnSpPr>
          <p:nvPr/>
        </p:nvCxnSpPr>
        <p:spPr>
          <a:xfrm flipH="1" rot="10800000">
            <a:off x="4304263" y="2579713"/>
            <a:ext cx="661200" cy="4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6"/>
          <p:cNvCxnSpPr>
            <a:stCxn id="273" idx="3"/>
            <a:endCxn id="268" idx="1"/>
          </p:cNvCxnSpPr>
          <p:nvPr/>
        </p:nvCxnSpPr>
        <p:spPr>
          <a:xfrm>
            <a:off x="4304338" y="2368538"/>
            <a:ext cx="6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4" name="Google Shape;274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85038" y="3531650"/>
            <a:ext cx="462100" cy="46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26"/>
          <p:cNvCxnSpPr/>
          <p:nvPr/>
        </p:nvCxnSpPr>
        <p:spPr>
          <a:xfrm>
            <a:off x="4304338" y="3112900"/>
            <a:ext cx="689400" cy="43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6"/>
          <p:cNvCxnSpPr>
            <a:stCxn id="277" idx="3"/>
          </p:cNvCxnSpPr>
          <p:nvPr/>
        </p:nvCxnSpPr>
        <p:spPr>
          <a:xfrm flipH="1" rot="10800000">
            <a:off x="4304263" y="3973875"/>
            <a:ext cx="661200" cy="43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6"/>
          <p:cNvCxnSpPr>
            <a:stCxn id="279" idx="3"/>
            <a:endCxn id="274" idx="1"/>
          </p:cNvCxnSpPr>
          <p:nvPr/>
        </p:nvCxnSpPr>
        <p:spPr>
          <a:xfrm>
            <a:off x="4304338" y="3762700"/>
            <a:ext cx="680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How can we control for these effects?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5" name="Google Shape;2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325" y="1242425"/>
            <a:ext cx="462100" cy="4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0325" y="1885820"/>
            <a:ext cx="462100" cy="4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0325" y="2529215"/>
            <a:ext cx="462100" cy="4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0325" y="3172610"/>
            <a:ext cx="462100" cy="4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0325" y="3816005"/>
            <a:ext cx="462100" cy="4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0325" y="4459400"/>
            <a:ext cx="462100" cy="4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7350" y="1228050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7350" y="1871445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7350" y="2514840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27350" y="3158235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7350" y="3801630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7350" y="4445025"/>
            <a:ext cx="490851" cy="49085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7"/>
          <p:cNvSpPr txBox="1"/>
          <p:nvPr/>
        </p:nvSpPr>
        <p:spPr>
          <a:xfrm>
            <a:off x="1200350" y="738225"/>
            <a:ext cx="2568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Scientific articles for review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27"/>
          <p:cNvSpPr txBox="1"/>
          <p:nvPr/>
        </p:nvSpPr>
        <p:spPr>
          <a:xfrm>
            <a:off x="4688475" y="738225"/>
            <a:ext cx="2568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Potential reviewers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99" name="Google Shape;299;p27"/>
          <p:cNvCxnSpPr>
            <a:stCxn id="285" idx="3"/>
            <a:endCxn id="296" idx="1"/>
          </p:cNvCxnSpPr>
          <p:nvPr/>
        </p:nvCxnSpPr>
        <p:spPr>
          <a:xfrm>
            <a:off x="2672425" y="1473475"/>
            <a:ext cx="3054900" cy="32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0" name="Google Shape;300;p27"/>
          <p:cNvCxnSpPr>
            <a:stCxn id="290" idx="3"/>
            <a:endCxn id="291" idx="1"/>
          </p:cNvCxnSpPr>
          <p:nvPr/>
        </p:nvCxnSpPr>
        <p:spPr>
          <a:xfrm flipH="1" rot="10800000">
            <a:off x="2672425" y="1473550"/>
            <a:ext cx="3054900" cy="32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1" name="Google Shape;301;p27"/>
          <p:cNvCxnSpPr>
            <a:stCxn id="289" idx="3"/>
            <a:endCxn id="292" idx="1"/>
          </p:cNvCxnSpPr>
          <p:nvPr/>
        </p:nvCxnSpPr>
        <p:spPr>
          <a:xfrm flipH="1" rot="10800000">
            <a:off x="2672425" y="2116855"/>
            <a:ext cx="3054900" cy="19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2" name="Google Shape;302;p27"/>
          <p:cNvCxnSpPr>
            <a:stCxn id="288" idx="3"/>
            <a:endCxn id="293" idx="1"/>
          </p:cNvCxnSpPr>
          <p:nvPr/>
        </p:nvCxnSpPr>
        <p:spPr>
          <a:xfrm flipH="1" rot="10800000">
            <a:off x="2672425" y="2760160"/>
            <a:ext cx="3054900" cy="6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3" name="Google Shape;303;p27"/>
          <p:cNvCxnSpPr>
            <a:stCxn id="286" idx="3"/>
            <a:endCxn id="295" idx="1"/>
          </p:cNvCxnSpPr>
          <p:nvPr/>
        </p:nvCxnSpPr>
        <p:spPr>
          <a:xfrm>
            <a:off x="2672425" y="2116870"/>
            <a:ext cx="3054900" cy="19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4" name="Google Shape;304;p27"/>
          <p:cNvCxnSpPr>
            <a:stCxn id="287" idx="3"/>
            <a:endCxn id="305" idx="1"/>
          </p:cNvCxnSpPr>
          <p:nvPr/>
        </p:nvCxnSpPr>
        <p:spPr>
          <a:xfrm>
            <a:off x="2672425" y="2760265"/>
            <a:ext cx="3054900" cy="6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6" name="Google Shape;306;p27"/>
          <p:cNvSpPr txBox="1"/>
          <p:nvPr/>
        </p:nvSpPr>
        <p:spPr>
          <a:xfrm>
            <a:off x="3987950" y="1868375"/>
            <a:ext cx="462000" cy="291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4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Bayesian score estimation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2" name="Google Shape;3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762" y="822912"/>
            <a:ext cx="2304325" cy="1179827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8"/>
          <p:cNvSpPr txBox="1"/>
          <p:nvPr/>
        </p:nvSpPr>
        <p:spPr>
          <a:xfrm>
            <a:off x="7498075" y="1111675"/>
            <a:ext cx="1261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Reviewer’s central tendency</a:t>
            </a:r>
            <a:endParaRPr/>
          </a:p>
        </p:txBody>
      </p:sp>
      <p:cxnSp>
        <p:nvCxnSpPr>
          <p:cNvPr id="314" name="Google Shape;314;p28"/>
          <p:cNvCxnSpPr/>
          <p:nvPr/>
        </p:nvCxnSpPr>
        <p:spPr>
          <a:xfrm rot="10800000">
            <a:off x="7120963" y="1977425"/>
            <a:ext cx="311400" cy="5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28"/>
          <p:cNvCxnSpPr/>
          <p:nvPr/>
        </p:nvCxnSpPr>
        <p:spPr>
          <a:xfrm flipH="1" rot="10800000">
            <a:off x="5201938" y="1957925"/>
            <a:ext cx="289800" cy="5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8"/>
          <p:cNvCxnSpPr>
            <a:stCxn id="317" idx="0"/>
            <a:endCxn id="318" idx="2"/>
          </p:cNvCxnSpPr>
          <p:nvPr/>
        </p:nvCxnSpPr>
        <p:spPr>
          <a:xfrm rot="10800000">
            <a:off x="6345913" y="1988825"/>
            <a:ext cx="0" cy="5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9" name="Google Shape;31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688" y="2495825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0488" y="2495825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2263" y="2495825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000" y="822912"/>
            <a:ext cx="2304325" cy="1179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0675" y="2495825"/>
            <a:ext cx="462100" cy="4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8"/>
          <p:cNvSpPr txBox="1"/>
          <p:nvPr/>
        </p:nvSpPr>
        <p:spPr>
          <a:xfrm>
            <a:off x="3362800" y="1335775"/>
            <a:ext cx="1261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Article deviation</a:t>
            </a:r>
            <a:endParaRPr/>
          </a:p>
        </p:txBody>
      </p:sp>
      <p:cxnSp>
        <p:nvCxnSpPr>
          <p:cNvPr id="324" name="Google Shape;324;p28"/>
          <p:cNvCxnSpPr>
            <a:stCxn id="322" idx="0"/>
          </p:cNvCxnSpPr>
          <p:nvPr/>
        </p:nvCxnSpPr>
        <p:spPr>
          <a:xfrm rot="10800000">
            <a:off x="3060325" y="1977425"/>
            <a:ext cx="311400" cy="5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5" name="Google Shape;32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4763" y="2495825"/>
            <a:ext cx="462100" cy="46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6" name="Google Shape;326;p28"/>
          <p:cNvCxnSpPr>
            <a:stCxn id="325" idx="0"/>
          </p:cNvCxnSpPr>
          <p:nvPr/>
        </p:nvCxnSpPr>
        <p:spPr>
          <a:xfrm flipH="1" rot="10800000">
            <a:off x="1215813" y="1957925"/>
            <a:ext cx="289800" cy="5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7" name="Google Shape;327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92088" y="2495825"/>
            <a:ext cx="462100" cy="46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p28"/>
          <p:cNvCxnSpPr>
            <a:endCxn id="329" idx="2"/>
          </p:cNvCxnSpPr>
          <p:nvPr/>
        </p:nvCxnSpPr>
        <p:spPr>
          <a:xfrm rot="10800000">
            <a:off x="2287675" y="1988925"/>
            <a:ext cx="21000" cy="5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762" y="822912"/>
            <a:ext cx="2304325" cy="1179827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Bayesian score estimation: Random effects model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6" name="Google Shape;336;p29"/>
          <p:cNvCxnSpPr/>
          <p:nvPr/>
        </p:nvCxnSpPr>
        <p:spPr>
          <a:xfrm rot="10800000">
            <a:off x="7120963" y="1977425"/>
            <a:ext cx="311400" cy="5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29"/>
          <p:cNvCxnSpPr/>
          <p:nvPr/>
        </p:nvCxnSpPr>
        <p:spPr>
          <a:xfrm flipH="1" rot="10800000">
            <a:off x="5201938" y="1957925"/>
            <a:ext cx="289800" cy="5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29"/>
          <p:cNvCxnSpPr>
            <a:stCxn id="339" idx="0"/>
            <a:endCxn id="340" idx="2"/>
          </p:cNvCxnSpPr>
          <p:nvPr/>
        </p:nvCxnSpPr>
        <p:spPr>
          <a:xfrm rot="10800000">
            <a:off x="6345913" y="1988825"/>
            <a:ext cx="0" cy="5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41" name="Google Shape;3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688" y="2495825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0488" y="2495825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2263" y="2495825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000" y="822912"/>
            <a:ext cx="2304325" cy="1179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0675" y="2495825"/>
            <a:ext cx="462100" cy="46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5" name="Google Shape;345;p29"/>
          <p:cNvCxnSpPr>
            <a:stCxn id="344" idx="0"/>
          </p:cNvCxnSpPr>
          <p:nvPr/>
        </p:nvCxnSpPr>
        <p:spPr>
          <a:xfrm rot="10800000">
            <a:off x="3060325" y="1977425"/>
            <a:ext cx="311400" cy="5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46" name="Google Shape;346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4763" y="2495825"/>
            <a:ext cx="462100" cy="46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29"/>
          <p:cNvCxnSpPr>
            <a:stCxn id="346" idx="0"/>
          </p:cNvCxnSpPr>
          <p:nvPr/>
        </p:nvCxnSpPr>
        <p:spPr>
          <a:xfrm flipH="1" rot="10800000">
            <a:off x="1215813" y="1957925"/>
            <a:ext cx="289800" cy="5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48" name="Google Shape;348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92088" y="2495825"/>
            <a:ext cx="462100" cy="46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29"/>
          <p:cNvCxnSpPr>
            <a:endCxn id="350" idx="2"/>
          </p:cNvCxnSpPr>
          <p:nvPr/>
        </p:nvCxnSpPr>
        <p:spPr>
          <a:xfrm rot="10800000">
            <a:off x="2287675" y="1988925"/>
            <a:ext cx="21000" cy="5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1" name="Google Shape;351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18497" y="3994975"/>
            <a:ext cx="4307007" cy="3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9"/>
          <p:cNvSpPr txBox="1"/>
          <p:nvPr/>
        </p:nvSpPr>
        <p:spPr>
          <a:xfrm>
            <a:off x="7498075" y="1111675"/>
            <a:ext cx="1261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Reviewer’s central tendency</a:t>
            </a:r>
            <a:endParaRPr/>
          </a:p>
        </p:txBody>
      </p:sp>
      <p:sp>
        <p:nvSpPr>
          <p:cNvPr id="353" name="Google Shape;353;p29"/>
          <p:cNvSpPr txBox="1"/>
          <p:nvPr/>
        </p:nvSpPr>
        <p:spPr>
          <a:xfrm>
            <a:off x="3362800" y="1335775"/>
            <a:ext cx="1261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Article deviation</a:t>
            </a:r>
            <a:endParaRPr/>
          </a:p>
        </p:txBody>
      </p:sp>
      <p:cxnSp>
        <p:nvCxnSpPr>
          <p:cNvPr id="354" name="Google Shape;354;p29"/>
          <p:cNvCxnSpPr/>
          <p:nvPr/>
        </p:nvCxnSpPr>
        <p:spPr>
          <a:xfrm>
            <a:off x="1845675" y="3400900"/>
            <a:ext cx="3166800" cy="5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29"/>
          <p:cNvCxnSpPr/>
          <p:nvPr/>
        </p:nvCxnSpPr>
        <p:spPr>
          <a:xfrm>
            <a:off x="5808700" y="3475850"/>
            <a:ext cx="65700" cy="5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6" name="Google Shape;356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60088" y="3040600"/>
            <a:ext cx="15716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14963" y="2957925"/>
            <a:ext cx="159067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Bayesian score estimation: Random effects model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Google Shape;363;p30"/>
          <p:cNvSpPr txBox="1"/>
          <p:nvPr/>
        </p:nvSpPr>
        <p:spPr>
          <a:xfrm>
            <a:off x="974350" y="3344675"/>
            <a:ext cx="26421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Measurements of interests:</a:t>
            </a:r>
            <a:endParaRPr b="1"/>
          </a:p>
        </p:txBody>
      </p:sp>
      <p:sp>
        <p:nvSpPr>
          <p:cNvPr id="364" name="Google Shape;364;p30"/>
          <p:cNvSpPr txBox="1"/>
          <p:nvPr/>
        </p:nvSpPr>
        <p:spPr>
          <a:xfrm>
            <a:off x="3713650" y="3611913"/>
            <a:ext cx="310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: estimated score of article </a:t>
            </a:r>
            <a:r>
              <a:rPr i="1" lang="en" sz="1600"/>
              <a:t>k</a:t>
            </a:r>
            <a:r>
              <a:rPr lang="en" sz="1600"/>
              <a:t> </a:t>
            </a:r>
            <a:endParaRPr sz="1600"/>
          </a:p>
        </p:txBody>
      </p:sp>
      <p:grpSp>
        <p:nvGrpSpPr>
          <p:cNvPr id="365" name="Google Shape;365;p30"/>
          <p:cNvGrpSpPr/>
          <p:nvPr/>
        </p:nvGrpSpPr>
        <p:grpSpPr>
          <a:xfrm>
            <a:off x="2583295" y="1330900"/>
            <a:ext cx="3856494" cy="1155402"/>
            <a:chOff x="2581884" y="1227825"/>
            <a:chExt cx="4307007" cy="1290375"/>
          </a:xfrm>
        </p:grpSpPr>
        <p:pic>
          <p:nvPicPr>
            <p:cNvPr id="366" name="Google Shape;366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81884" y="2177400"/>
              <a:ext cx="4307007" cy="34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81888" y="1699923"/>
              <a:ext cx="1310300" cy="3414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81888" y="1227825"/>
              <a:ext cx="1310325" cy="39231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9" name="Google Shape;36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1925" y="2825726"/>
            <a:ext cx="2928066" cy="3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0"/>
          <p:cNvSpPr txBox="1"/>
          <p:nvPr/>
        </p:nvSpPr>
        <p:spPr>
          <a:xfrm>
            <a:off x="1658325" y="2810650"/>
            <a:ext cx="18099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estimation</a:t>
            </a:r>
            <a:endParaRPr/>
          </a:p>
        </p:txBody>
      </p:sp>
      <p:pic>
        <p:nvPicPr>
          <p:cNvPr id="371" name="Google Shape;371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8650" y="3685483"/>
            <a:ext cx="2475000" cy="32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91775" y="4006323"/>
            <a:ext cx="2475025" cy="27080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0"/>
          <p:cNvSpPr txBox="1"/>
          <p:nvPr/>
        </p:nvSpPr>
        <p:spPr>
          <a:xfrm>
            <a:off x="3713650" y="3915250"/>
            <a:ext cx="3528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: estimated uncertainty about score </a:t>
            </a:r>
            <a:r>
              <a:rPr i="1" lang="en" sz="1600"/>
              <a:t>k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7075"/>
            <a:ext cx="8839202" cy="2715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http://blog.mrtz.org/2014/12/15/the-nips-experiment.html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http://inverseprobability.com/talks/notes/the-neurips-experiment.html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575" y="351238"/>
            <a:ext cx="4581525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988" y="3125388"/>
            <a:ext cx="461010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950" y="2104950"/>
            <a:ext cx="33718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00575" cy="44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375" y="978050"/>
            <a:ext cx="4086226" cy="2377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25" y="1339250"/>
            <a:ext cx="4714875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800" y="152400"/>
            <a:ext cx="3806800" cy="4498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52350"/>
            <a:ext cx="8839201" cy="202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8900" y="110475"/>
            <a:ext cx="4220100" cy="26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will agree to review a paper?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7"/>
          <p:cNvSpPr txBox="1"/>
          <p:nvPr>
            <p:ph type="title"/>
          </p:nvPr>
        </p:nvSpPr>
        <p:spPr>
          <a:xfrm>
            <a:off x="311700" y="12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Predicting who will agree to review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14" name="Google Shape;4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751" y="695250"/>
            <a:ext cx="4394175" cy="426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Predicting who will agree to review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0" name="Google Shape;4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475" y="949500"/>
            <a:ext cx="4038650" cy="37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9"/>
          <p:cNvSpPr txBox="1"/>
          <p:nvPr>
            <p:ph type="title"/>
          </p:nvPr>
        </p:nvSpPr>
        <p:spPr>
          <a:xfrm>
            <a:off x="311700" y="6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Invitation acceptance rate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6" name="Google Shape;4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325" y="740075"/>
            <a:ext cx="4254450" cy="42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"/>
          <p:cNvSpPr txBox="1"/>
          <p:nvPr>
            <p:ph type="title"/>
          </p:nvPr>
        </p:nvSpPr>
        <p:spPr>
          <a:xfrm>
            <a:off x="311700" y="22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Decision theory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32" name="Google Shape;4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925" y="757625"/>
            <a:ext cx="5897975" cy="33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1"/>
          <p:cNvSpPr txBox="1"/>
          <p:nvPr>
            <p:ph type="title"/>
          </p:nvPr>
        </p:nvSpPr>
        <p:spPr>
          <a:xfrm>
            <a:off x="311700" y="12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Decision theory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38" name="Google Shape;4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850" y="695250"/>
            <a:ext cx="6720249" cy="44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assignment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Decision theory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44" name="Google Shape;4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825" y="878825"/>
            <a:ext cx="5875501" cy="362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Decision theory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0" name="Google Shape;45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350" y="955325"/>
            <a:ext cx="5838849" cy="40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Decision theory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6" name="Google Shape;4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014" y="878073"/>
            <a:ext cx="5789973" cy="39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5"/>
          <p:cNvSpPr txBox="1"/>
          <p:nvPr/>
        </p:nvSpPr>
        <p:spPr>
          <a:xfrm>
            <a:off x="559050" y="909175"/>
            <a:ext cx="7668900" cy="25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Invite reviewers with: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Many publications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Few citations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Not so senior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-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But more senior than authors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2" name="Google Shape;46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Ideal reviewer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45"/>
          <p:cNvSpPr txBox="1"/>
          <p:nvPr/>
        </p:nvSpPr>
        <p:spPr>
          <a:xfrm>
            <a:off x="2243600" y="4117225"/>
            <a:ext cx="56616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Postdoctoral researcher?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273175"/>
            <a:ext cx="71818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4475" y="2140075"/>
            <a:ext cx="3275052" cy="28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075" y="1389600"/>
            <a:ext cx="527685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389600"/>
            <a:ext cx="3308400" cy="18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 is the affinity matrix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 is </a:t>
            </a:r>
            <a:r>
              <a:rPr lang="en" sz="1400"/>
              <a:t>the</a:t>
            </a:r>
            <a:r>
              <a:rPr lang="en" sz="1400"/>
              <a:t> assignment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C_p is number of papers per review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And c_r is number of reviewers per paper</a:t>
            </a:r>
            <a:endParaRPr sz="1400"/>
          </a:p>
        </p:txBody>
      </p:sp>
      <p:sp>
        <p:nvSpPr>
          <p:cNvPr id="79" name="Google Shape;79;p17"/>
          <p:cNvSpPr txBox="1"/>
          <p:nvPr/>
        </p:nvSpPr>
        <p:spPr>
          <a:xfrm>
            <a:off x="1424225" y="3890825"/>
            <a:ext cx="67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https://www.cis.upenn.edu/~cjtaylor/PUBLICATIONS/pdfs/TaylorTR08.pdf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00" y="1581150"/>
            <a:ext cx="54864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3900" y="845513"/>
            <a:ext cx="3175299" cy="3452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review of Bayesian statistics and decision theory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and variance in assignment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98250" y="16350"/>
            <a:ext cx="4392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 of scoring manuscripts</a:t>
            </a:r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038" y="1487700"/>
            <a:ext cx="462100" cy="4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413" y="823550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3413" y="1473325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413" y="2123100"/>
            <a:ext cx="490851" cy="49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4598938" y="1949800"/>
            <a:ext cx="1287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manuscript</a:t>
            </a: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4304338" y="1068950"/>
            <a:ext cx="689400" cy="4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21"/>
          <p:cNvCxnSpPr>
            <a:stCxn id="103" idx="3"/>
            <a:endCxn id="101" idx="1"/>
          </p:cNvCxnSpPr>
          <p:nvPr/>
        </p:nvCxnSpPr>
        <p:spPr>
          <a:xfrm>
            <a:off x="4304263" y="1718750"/>
            <a:ext cx="6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21"/>
          <p:cNvCxnSpPr>
            <a:stCxn id="104" idx="3"/>
          </p:cNvCxnSpPr>
          <p:nvPr/>
        </p:nvCxnSpPr>
        <p:spPr>
          <a:xfrm flipH="1" rot="10800000">
            <a:off x="4304263" y="1929925"/>
            <a:ext cx="661200" cy="4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9" name="Google Shape;10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5038" y="3495025"/>
            <a:ext cx="462100" cy="4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413" y="2830875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3413" y="3480650"/>
            <a:ext cx="490851" cy="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413" y="4130425"/>
            <a:ext cx="490851" cy="49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4598938" y="3957125"/>
            <a:ext cx="1287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manuscript</a:t>
            </a:r>
            <a:endParaRPr/>
          </a:p>
        </p:txBody>
      </p:sp>
      <p:cxnSp>
        <p:nvCxnSpPr>
          <p:cNvPr id="114" name="Google Shape;114;p21"/>
          <p:cNvCxnSpPr/>
          <p:nvPr/>
        </p:nvCxnSpPr>
        <p:spPr>
          <a:xfrm>
            <a:off x="4304338" y="3076275"/>
            <a:ext cx="670500" cy="4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21"/>
          <p:cNvCxnSpPr>
            <a:stCxn id="111" idx="3"/>
            <a:endCxn id="109" idx="1"/>
          </p:cNvCxnSpPr>
          <p:nvPr/>
        </p:nvCxnSpPr>
        <p:spPr>
          <a:xfrm>
            <a:off x="4304263" y="3726075"/>
            <a:ext cx="6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1"/>
          <p:cNvCxnSpPr>
            <a:stCxn id="112" idx="3"/>
          </p:cNvCxnSpPr>
          <p:nvPr/>
        </p:nvCxnSpPr>
        <p:spPr>
          <a:xfrm flipH="1" rot="10800000">
            <a:off x="4304263" y="3921650"/>
            <a:ext cx="661200" cy="4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21"/>
          <p:cNvSpPr txBox="1"/>
          <p:nvPr/>
        </p:nvSpPr>
        <p:spPr>
          <a:xfrm>
            <a:off x="2098063" y="1417400"/>
            <a:ext cx="1287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Grumpy reviewer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2098063" y="3424725"/>
            <a:ext cx="1287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“Nice”</a:t>
            </a:r>
            <a:br>
              <a:rPr lang="en"/>
            </a:br>
            <a:r>
              <a:rPr lang="en"/>
              <a:t> reviewer</a:t>
            </a:r>
            <a:endParaRPr/>
          </a:p>
        </p:txBody>
      </p:sp>
      <p:cxnSp>
        <p:nvCxnSpPr>
          <p:cNvPr id="119" name="Google Shape;119;p21"/>
          <p:cNvCxnSpPr>
            <a:stCxn id="117" idx="3"/>
            <a:endCxn id="103" idx="1"/>
          </p:cNvCxnSpPr>
          <p:nvPr/>
        </p:nvCxnSpPr>
        <p:spPr>
          <a:xfrm>
            <a:off x="3385963" y="1718750"/>
            <a:ext cx="42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1"/>
          <p:cNvCxnSpPr/>
          <p:nvPr/>
        </p:nvCxnSpPr>
        <p:spPr>
          <a:xfrm>
            <a:off x="3385963" y="3726075"/>
            <a:ext cx="42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1"/>
          <p:cNvCxnSpPr/>
          <p:nvPr/>
        </p:nvCxnSpPr>
        <p:spPr>
          <a:xfrm>
            <a:off x="5602588" y="1576775"/>
            <a:ext cx="0" cy="27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1"/>
          <p:cNvCxnSpPr/>
          <p:nvPr/>
        </p:nvCxnSpPr>
        <p:spPr>
          <a:xfrm>
            <a:off x="5602588" y="3587475"/>
            <a:ext cx="0" cy="27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3" name="Google Shape;123;p21"/>
          <p:cNvSpPr txBox="1"/>
          <p:nvPr/>
        </p:nvSpPr>
        <p:spPr>
          <a:xfrm>
            <a:off x="5758038" y="1417400"/>
            <a:ext cx="1287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Unfairly low score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5758038" y="3495025"/>
            <a:ext cx="1287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Unfairly high score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