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B0604020202020204" charset="0"/>
      <p:regular r:id="rId14"/>
      <p:bold r:id="rId15"/>
      <p:italic r:id="rId16"/>
      <p:boldItalic r:id="rId17"/>
    </p:embeddedFont>
    <p:embeddedFont>
      <p:font typeface="Roboto Medium" panose="020B0604020202020204" charset="0"/>
      <p:regular r:id="rId18"/>
      <p:italic r:id="rId19"/>
    </p:embeddedFont>
    <p:embeddedFont>
      <p:font typeface="Calibri" panose="020F0502020204030204" pitchFamily="34" charset="0"/>
      <p:regular r:id="rId20"/>
      <p:bold r:id="rId21"/>
      <p:italic r:id="rId22"/>
      <p:boldItalic r:id="rId23"/>
    </p:embeddedFont>
    <p:embeddedFont>
      <p:font typeface="Roboto Light" panose="020B060402020202020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67" d="100"/>
          <a:sy n="67" d="100"/>
        </p:scale>
        <p:origin x="1116"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9/07/2022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2832754"/>
          </a:xfrm>
        </p:spPr>
        <p:txBody>
          <a:bodyPr/>
          <a:lstStyle/>
          <a:p>
            <a:pPr>
              <a:spcBef>
                <a:spcPts val="0"/>
              </a:spcBef>
            </a:pPr>
            <a:r>
              <a:rPr lang="en-AU" sz="2000" dirty="0">
                <a:latin typeface="Times New Roman" panose="02020603050405020304" pitchFamily="18" charset="0"/>
                <a:cs typeface="Times New Roman" panose="02020603050405020304" pitchFamily="18" charset="0"/>
              </a:rPr>
              <a:t>Trial Store 77: Control store 233</a:t>
            </a:r>
          </a:p>
          <a:p>
            <a:pPr>
              <a:spcBef>
                <a:spcPts val="0"/>
              </a:spcBef>
            </a:pPr>
            <a:r>
              <a:rPr lang="en-AU" sz="2000" dirty="0">
                <a:latin typeface="Times New Roman" panose="02020603050405020304" pitchFamily="18" charset="0"/>
                <a:cs typeface="Times New Roman" panose="02020603050405020304" pitchFamily="18" charset="0"/>
              </a:rPr>
              <a:t>Trial Store 86: Control store 155</a:t>
            </a:r>
          </a:p>
          <a:p>
            <a:pPr>
              <a:spcBef>
                <a:spcPts val="0"/>
              </a:spcBef>
            </a:pPr>
            <a:r>
              <a:rPr lang="en-AU" sz="2000" dirty="0">
                <a:latin typeface="Times New Roman" panose="02020603050405020304" pitchFamily="18" charset="0"/>
                <a:cs typeface="Times New Roman" panose="02020603050405020304" pitchFamily="18" charset="0"/>
              </a:rPr>
              <a:t>Trial Store 88: Control Store </a:t>
            </a:r>
            <a:r>
              <a:rPr lang="en-AU" sz="2000" dirty="0" smtClean="0">
                <a:latin typeface="Times New Roman" panose="02020603050405020304" pitchFamily="18" charset="0"/>
                <a:cs typeface="Times New Roman" panose="02020603050405020304" pitchFamily="18" charset="0"/>
              </a:rPr>
              <a:t>237</a:t>
            </a:r>
          </a:p>
          <a:p>
            <a:pPr>
              <a:spcBef>
                <a:spcPts val="0"/>
              </a:spcBef>
            </a:pPr>
            <a:endParaRPr lang="en-AU"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sz="2000" dirty="0" smtClean="0">
                <a:latin typeface="Times New Roman" panose="02020603050405020304" pitchFamily="18" charset="0"/>
                <a:cs typeface="Times New Roman" panose="02020603050405020304" pitchFamily="18" charset="0"/>
              </a:rPr>
              <a:t>There’s also a general positive outcome of trial on total number of customers.</a:t>
            </a:r>
          </a:p>
          <a:p>
            <a:pPr marL="342900" indent="-342900">
              <a:buFont typeface="Arial" panose="020B0604020202020204" pitchFamily="34" charset="0"/>
              <a:buChar char="•"/>
            </a:pPr>
            <a:r>
              <a:rPr lang="en-AU" sz="2000" dirty="0" smtClean="0">
                <a:latin typeface="Times New Roman" panose="02020603050405020304" pitchFamily="18" charset="0"/>
                <a:cs typeface="Times New Roman" panose="02020603050405020304" pitchFamily="18" charset="0"/>
              </a:rPr>
              <a:t>Trial is above 95% for at least two (2) months in the three stores.</a:t>
            </a:r>
          </a:p>
          <a:p>
            <a:pPr marL="342900" indent="-342900">
              <a:buFont typeface="Arial" panose="020B0604020202020204" pitchFamily="34" charset="0"/>
              <a:buChar char="•"/>
            </a:pPr>
            <a:r>
              <a:rPr lang="en-AU" sz="2000" dirty="0" smtClean="0">
                <a:latin typeface="Times New Roman" panose="02020603050405020304" pitchFamily="18" charset="0"/>
                <a:cs typeface="Times New Roman" panose="02020603050405020304" pitchFamily="18" charset="0"/>
              </a:rPr>
              <a:t>Overall, the trial had positive Impact on total number of customers.</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52" y="3550155"/>
            <a:ext cx="3709436" cy="242612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6422" y="3461936"/>
            <a:ext cx="3810153" cy="249199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063" y="3461936"/>
            <a:ext cx="3878485" cy="253668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40574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301346"/>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405748"/>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5" y="4301346"/>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Trial Store Performance</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405748"/>
            <a:ext cx="7580989" cy="2523315"/>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Most </a:t>
            </a:r>
            <a:r>
              <a:rPr lang="en-US" sz="1600" dirty="0">
                <a:latin typeface="Times New Roman" panose="02020603050405020304" pitchFamily="18" charset="0"/>
                <a:cs typeface="Times New Roman" panose="02020603050405020304" pitchFamily="18" charset="0"/>
              </a:rPr>
              <a:t>sales are related to </a:t>
            </a:r>
            <a:r>
              <a:rPr lang="en-US" sz="1600" dirty="0" smtClean="0">
                <a:latin typeface="Times New Roman" panose="02020603050405020304" pitchFamily="18" charset="0"/>
                <a:cs typeface="Times New Roman" panose="02020603050405020304" pitchFamily="18" charset="0"/>
              </a:rPr>
              <a:t>Older Families in </a:t>
            </a:r>
            <a:r>
              <a:rPr lang="en-US" sz="1600" dirty="0">
                <a:latin typeface="Times New Roman" panose="02020603050405020304" pitchFamily="18" charset="0"/>
                <a:cs typeface="Times New Roman" panose="02020603050405020304" pitchFamily="18" charset="0"/>
              </a:rPr>
              <a:t>the Budget </a:t>
            </a:r>
            <a:r>
              <a:rPr lang="en-US" sz="1600" dirty="0" smtClean="0">
                <a:latin typeface="Times New Roman" panose="02020603050405020304" pitchFamily="18" charset="0"/>
                <a:cs typeface="Times New Roman" panose="02020603050405020304" pitchFamily="18" charset="0"/>
              </a:rPr>
              <a:t>category, followed by the Young Singles/Couples in the </a:t>
            </a:r>
            <a:r>
              <a:rPr lang="en-US" sz="1600" dirty="0">
                <a:latin typeface="Times New Roman" panose="02020603050405020304" pitchFamily="18" charset="0"/>
                <a:cs typeface="Times New Roman" panose="02020603050405020304" pitchFamily="18" charset="0"/>
              </a:rPr>
              <a:t>mainstream category </a:t>
            </a:r>
            <a:r>
              <a:rPr lang="en-US" sz="1600" dirty="0" smtClean="0">
                <a:latin typeface="Times New Roman" panose="02020603050405020304" pitchFamily="18" charset="0"/>
                <a:cs typeface="Times New Roman" panose="02020603050405020304" pitchFamily="18" charset="0"/>
              </a:rPr>
              <a:t>then Retirees also in </a:t>
            </a:r>
            <a:r>
              <a:rPr lang="en-US" sz="1600" dirty="0">
                <a:latin typeface="Times New Roman" panose="02020603050405020304" pitchFamily="18" charset="0"/>
                <a:cs typeface="Times New Roman" panose="02020603050405020304" pitchFamily="18" charset="0"/>
              </a:rPr>
              <a:t>the mainstream </a:t>
            </a:r>
            <a:r>
              <a:rPr lang="en-US" sz="1600" dirty="0" smtClean="0">
                <a:latin typeface="Times New Roman" panose="02020603050405020304" pitchFamily="18" charset="0"/>
                <a:cs typeface="Times New Roman" panose="02020603050405020304" pitchFamily="18" charset="0"/>
              </a:rPr>
              <a:t>category.</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Most </a:t>
            </a:r>
            <a:r>
              <a:rPr lang="en-US" sz="1600" dirty="0">
                <a:latin typeface="Times New Roman" panose="02020603050405020304" pitchFamily="18" charset="0"/>
                <a:cs typeface="Times New Roman" panose="02020603050405020304" pitchFamily="18" charset="0"/>
              </a:rPr>
              <a:t>ordered product: Kettle Mozzarella Basil &amp; Pesto </a:t>
            </a:r>
            <a:r>
              <a:rPr lang="en-US" sz="1600" dirty="0" smtClean="0">
                <a:latin typeface="Times New Roman" panose="02020603050405020304" pitchFamily="18" charset="0"/>
                <a:cs typeface="Times New Roman" panose="02020603050405020304" pitchFamily="18" charset="0"/>
              </a:rPr>
              <a:t>175g.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have the most amount of </a:t>
            </a:r>
            <a:r>
              <a:rPr lang="en-US" sz="1600" dirty="0" smtClean="0">
                <a:latin typeface="Times New Roman" panose="02020603050405020304" pitchFamily="18" charset="0"/>
                <a:cs typeface="Times New Roman" panose="02020603050405020304" pitchFamily="18" charset="0"/>
              </a:rPr>
              <a:t>orders and brand products and sales from </a:t>
            </a:r>
            <a:r>
              <a:rPr lang="en-US" sz="1600" dirty="0">
                <a:latin typeface="Times New Roman" panose="02020603050405020304" pitchFamily="18" charset="0"/>
                <a:cs typeface="Times New Roman" panose="02020603050405020304" pitchFamily="18" charset="0"/>
              </a:rPr>
              <a:t>Kettle </a:t>
            </a:r>
            <a:r>
              <a:rPr lang="en-US" sz="1600" dirty="0" smtClean="0">
                <a:latin typeface="Times New Roman" panose="02020603050405020304" pitchFamily="18" charset="0"/>
                <a:cs typeface="Times New Roman" panose="02020603050405020304" pitchFamily="18" charset="0"/>
              </a:rPr>
              <a:t>Brand</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he least amount </a:t>
            </a:r>
            <a:r>
              <a:rPr lang="en-US" sz="1600" dirty="0">
                <a:latin typeface="Times New Roman" panose="02020603050405020304" pitchFamily="18" charset="0"/>
                <a:cs typeface="Times New Roman" panose="02020603050405020304" pitchFamily="18" charset="0"/>
              </a:rPr>
              <a:t>of orders from French Brand.</a:t>
            </a: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have more sales on packages between the size of 150g and </a:t>
            </a:r>
            <a:r>
              <a:rPr lang="en-US" sz="1600" dirty="0" smtClean="0">
                <a:latin typeface="Times New Roman" panose="02020603050405020304" pitchFamily="18" charset="0"/>
                <a:cs typeface="Times New Roman" panose="02020603050405020304" pitchFamily="18" charset="0"/>
              </a:rPr>
              <a:t>200g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Most </a:t>
            </a:r>
            <a:r>
              <a:rPr lang="en-US" sz="1600" dirty="0">
                <a:latin typeface="Times New Roman" panose="02020603050405020304" pitchFamily="18" charset="0"/>
                <a:cs typeface="Times New Roman" panose="02020603050405020304" pitchFamily="18" charset="0"/>
              </a:rPr>
              <a:t>customers are multipack </a:t>
            </a:r>
            <a:r>
              <a:rPr lang="en-US" sz="1600" dirty="0" smtClean="0">
                <a:latin typeface="Times New Roman" panose="02020603050405020304" pitchFamily="18" charset="0"/>
                <a:cs typeface="Times New Roman" panose="02020603050405020304" pitchFamily="18" charset="0"/>
              </a:rPr>
              <a:t>buyers. Of</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all </a:t>
            </a:r>
            <a:r>
              <a:rPr lang="en-US" sz="1600" dirty="0">
                <a:latin typeface="Times New Roman" panose="02020603050405020304" pitchFamily="18" charset="0"/>
                <a:cs typeface="Times New Roman" panose="02020603050405020304" pitchFamily="18" charset="0"/>
              </a:rPr>
              <a:t>the orders 89.6% of orders are of multiple quantities</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a:t>
            </a:r>
            <a:r>
              <a:rPr lang="en-US" sz="1600" dirty="0" smtClean="0">
                <a:latin typeface="Times New Roman" panose="02020603050405020304" pitchFamily="18" charset="0"/>
                <a:cs typeface="Times New Roman" panose="02020603050405020304" pitchFamily="18" charset="0"/>
              </a:rPr>
              <a:t>pike </a:t>
            </a:r>
            <a:r>
              <a:rPr lang="en-US" sz="1600" dirty="0">
                <a:latin typeface="Times New Roman" panose="02020603050405020304" pitchFamily="18" charset="0"/>
                <a:cs typeface="Times New Roman" panose="02020603050405020304" pitchFamily="18" charset="0"/>
              </a:rPr>
              <a:t>up in sales just before the new </a:t>
            </a:r>
            <a:r>
              <a:rPr lang="en-US" sz="1600" dirty="0" smtClean="0">
                <a:latin typeface="Times New Roman" panose="02020603050405020304" pitchFamily="18" charset="0"/>
                <a:cs typeface="Times New Roman" panose="02020603050405020304" pitchFamily="18" charset="0"/>
              </a:rPr>
              <a:t>year which </a:t>
            </a:r>
            <a:r>
              <a:rPr lang="en-US" sz="1600" dirty="0">
                <a:latin typeface="Times New Roman" panose="02020603050405020304" pitchFamily="18" charset="0"/>
                <a:cs typeface="Times New Roman" panose="02020603050405020304" pitchFamily="18" charset="0"/>
              </a:rPr>
              <a:t>represents the month of December</a:t>
            </a:r>
            <a:endParaRPr lang="en-AU" sz="1600" dirty="0">
              <a:latin typeface="Times New Roman" panose="02020603050405020304" pitchFamily="18" charset="0"/>
              <a:ea typeface="Roboto Light"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301346"/>
            <a:ext cx="7580989" cy="2385208"/>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Trial </a:t>
            </a:r>
            <a:r>
              <a:rPr lang="en-US" sz="1600" dirty="0">
                <a:latin typeface="Times New Roman" panose="02020603050405020304" pitchFamily="18" charset="0"/>
                <a:cs typeface="Times New Roman" panose="02020603050405020304" pitchFamily="18" charset="0"/>
              </a:rPr>
              <a:t>had a significant impact on increasing the number of </a:t>
            </a:r>
            <a:r>
              <a:rPr lang="en-US" sz="1600" dirty="0" smtClean="0">
                <a:latin typeface="Times New Roman" panose="02020603050405020304" pitchFamily="18" charset="0"/>
                <a:cs typeface="Times New Roman" panose="02020603050405020304" pitchFamily="18" charset="0"/>
              </a:rPr>
              <a:t>customers and total sales </a:t>
            </a:r>
            <a:r>
              <a:rPr lang="en-US" sz="1600" dirty="0">
                <a:latin typeface="Times New Roman" panose="02020603050405020304" pitchFamily="18" charset="0"/>
                <a:cs typeface="Times New Roman" panose="02020603050405020304" pitchFamily="18" charset="0"/>
              </a:rPr>
              <a:t>in trial store </a:t>
            </a:r>
            <a:r>
              <a:rPr lang="en-US" sz="1600" dirty="0" smtClean="0">
                <a:latin typeface="Times New Roman" panose="02020603050405020304" pitchFamily="18" charset="0"/>
                <a:cs typeface="Times New Roman" panose="02020603050405020304" pitchFamily="18" charset="0"/>
              </a:rPr>
              <a:t>77</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rial </a:t>
            </a:r>
            <a:r>
              <a:rPr lang="en-US" sz="1600" dirty="0">
                <a:latin typeface="Times New Roman" panose="02020603050405020304" pitchFamily="18" charset="0"/>
                <a:cs typeface="Times New Roman" panose="02020603050405020304" pitchFamily="18" charset="0"/>
              </a:rPr>
              <a:t>had a significant impact on increasing the number of customers in trial store 86</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but</a:t>
            </a:r>
            <a:r>
              <a:rPr lang="en-US" sz="1600" dirty="0">
                <a:latin typeface="Times New Roman" panose="02020603050405020304" pitchFamily="18" charset="0"/>
                <a:cs typeface="Times New Roman" panose="02020603050405020304" pitchFamily="18" charset="0"/>
              </a:rPr>
              <a:t>, sales were not significantly higher</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Trial had a significant impact on increasing the number of customers and total sales in trial store </a:t>
            </a:r>
            <a:r>
              <a:rPr lang="en-US" sz="1600" dirty="0" smtClean="0">
                <a:latin typeface="Times New Roman" panose="02020603050405020304" pitchFamily="18" charset="0"/>
                <a:cs typeface="Times New Roman" panose="02020603050405020304" pitchFamily="18" charset="0"/>
              </a:rPr>
              <a:t>88</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Generally the trial was impactful on total sales and number of customers.</a:t>
            </a:r>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smtClean="0"/>
              <a:t>Category Review</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389718"/>
          </a:xfrm>
        </p:spPr>
        <p:txBody>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There is a </a:t>
            </a:r>
            <a:r>
              <a:rPr lang="en-US" sz="2000" dirty="0">
                <a:latin typeface="Times New Roman" panose="02020603050405020304" pitchFamily="18" charset="0"/>
                <a:cs typeface="Times New Roman" panose="02020603050405020304" pitchFamily="18" charset="0"/>
              </a:rPr>
              <a:t>significant spike up in sales just before the new </a:t>
            </a:r>
            <a:r>
              <a:rPr lang="en-US" sz="2000" dirty="0" smtClean="0">
                <a:latin typeface="Times New Roman" panose="02020603050405020304" pitchFamily="18" charset="0"/>
                <a:cs typeface="Times New Roman" panose="02020603050405020304" pitchFamily="18" charset="0"/>
              </a:rPr>
              <a:t>year which </a:t>
            </a:r>
            <a:r>
              <a:rPr lang="en-US" sz="2000" dirty="0">
                <a:latin typeface="Times New Roman" panose="02020603050405020304" pitchFamily="18" charset="0"/>
                <a:cs typeface="Times New Roman" panose="02020603050405020304" pitchFamily="18" charset="0"/>
              </a:rPr>
              <a:t>represents the month of December</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There are </a:t>
            </a:r>
            <a:r>
              <a:rPr lang="en-US" sz="2000" dirty="0">
                <a:latin typeface="Times New Roman" panose="02020603050405020304" pitchFamily="18" charset="0"/>
                <a:cs typeface="Times New Roman" panose="02020603050405020304" pitchFamily="18" charset="0"/>
              </a:rPr>
              <a:t>significant </a:t>
            </a:r>
            <a:r>
              <a:rPr lang="en-US" sz="2000" dirty="0" smtClean="0">
                <a:latin typeface="Times New Roman" panose="02020603050405020304" pitchFamily="18" charset="0"/>
                <a:cs typeface="Times New Roman" panose="02020603050405020304" pitchFamily="18" charset="0"/>
              </a:rPr>
              <a:t>spikes </a:t>
            </a:r>
            <a:r>
              <a:rPr lang="en-US" sz="2000" dirty="0">
                <a:latin typeface="Times New Roman" panose="02020603050405020304" pitchFamily="18" charset="0"/>
                <a:cs typeface="Times New Roman" panose="02020603050405020304" pitchFamily="18" charset="0"/>
              </a:rPr>
              <a:t>down in sales late in the month </a:t>
            </a:r>
            <a:r>
              <a:rPr lang="en-US" sz="2000" dirty="0" smtClean="0">
                <a:latin typeface="Times New Roman" panose="02020603050405020304" pitchFamily="18" charset="0"/>
                <a:cs typeface="Times New Roman" panose="02020603050405020304" pitchFamily="18" charset="0"/>
              </a:rPr>
              <a:t>of august </a:t>
            </a:r>
            <a:r>
              <a:rPr lang="en-US" sz="2000" dirty="0">
                <a:latin typeface="Times New Roman" panose="02020603050405020304" pitchFamily="18" charset="0"/>
                <a:cs typeface="Times New Roman" panose="02020603050405020304" pitchFamily="18" charset="0"/>
              </a:rPr>
              <a:t>2018 and may </a:t>
            </a:r>
            <a:r>
              <a:rPr lang="en-US" sz="2000" dirty="0" smtClean="0">
                <a:latin typeface="Times New Roman" panose="02020603050405020304" pitchFamily="18" charset="0"/>
                <a:cs typeface="Times New Roman" panose="02020603050405020304" pitchFamily="18" charset="0"/>
              </a:rPr>
              <a:t>2019 (</a:t>
            </a:r>
            <a:r>
              <a:rPr lang="en-US" sz="2000" dirty="0">
                <a:latin typeface="Times New Roman" panose="02020603050405020304" pitchFamily="18" charset="0"/>
                <a:cs typeface="Times New Roman" panose="02020603050405020304" pitchFamily="18" charset="0"/>
              </a:rPr>
              <a:t>could be due to </a:t>
            </a:r>
            <a:r>
              <a:rPr lang="en-US" sz="2000" dirty="0" smtClean="0">
                <a:latin typeface="Times New Roman" panose="02020603050405020304" pitchFamily="18" charset="0"/>
                <a:cs typeface="Times New Roman" panose="02020603050405020304" pitchFamily="18" charset="0"/>
              </a:rPr>
              <a:t>climatic </a:t>
            </a:r>
            <a:r>
              <a:rPr lang="en-US" sz="2000" dirty="0">
                <a:latin typeface="Times New Roman" panose="02020603050405020304" pitchFamily="18" charset="0"/>
                <a:cs typeface="Times New Roman" panose="02020603050405020304" pitchFamily="18" charset="0"/>
              </a:rPr>
              <a:t>factors)</a:t>
            </a:r>
            <a:endParaRPr lang="en-AU"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635" y="2028824"/>
            <a:ext cx="10158730" cy="4171951"/>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57288" y="453371"/>
            <a:ext cx="10519287" cy="1232554"/>
          </a:xfrm>
        </p:spPr>
        <p: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sales </a:t>
            </a:r>
            <a:r>
              <a:rPr lang="en-US" sz="2000" dirty="0" smtClean="0">
                <a:latin typeface="Times New Roman" panose="02020603050405020304" pitchFamily="18" charset="0"/>
                <a:cs typeface="Times New Roman" panose="02020603050405020304" pitchFamily="18" charset="0"/>
              </a:rPr>
              <a:t>came from Older </a:t>
            </a:r>
            <a:r>
              <a:rPr lang="en-US" sz="2000" dirty="0">
                <a:latin typeface="Times New Roman" panose="02020603050405020304" pitchFamily="18" charset="0"/>
                <a:cs typeface="Times New Roman" panose="02020603050405020304" pitchFamily="18" charset="0"/>
              </a:rPr>
              <a:t>Families in the Budget category, followed by the Young Singles/Couples in the mainstream category then Retirees also in the mainstream category</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New families have the lowest sales in all categories.</a:t>
            </a: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175" y="1900240"/>
            <a:ext cx="9165477" cy="4186235"/>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861079"/>
          </a:xfrm>
        </p:spPr>
        <p:txBody>
          <a:bodyPr/>
          <a:lstStyle/>
          <a:p>
            <a:r>
              <a:rPr lang="en-AU" dirty="0" smtClean="0"/>
              <a:t>The category with the most customers is the mainstream category of Young singles/couples, followed by the mainstream category of retirees.</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767" y="1314449"/>
            <a:ext cx="10420808" cy="4823723"/>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200023"/>
            <a:ext cx="10479600" cy="2914650"/>
          </a:xfrm>
        </p:spPr>
        <p:txBody>
          <a:bodyPr/>
          <a:lstStyle/>
          <a:p>
            <a:pPr>
              <a:spcBef>
                <a:spcPts val="0"/>
              </a:spcBef>
            </a:pPr>
            <a:r>
              <a:rPr lang="en-AU" sz="2000" dirty="0">
                <a:latin typeface="Times New Roman" panose="02020603050405020304" pitchFamily="18" charset="0"/>
                <a:cs typeface="Times New Roman" panose="02020603050405020304" pitchFamily="18" charset="0"/>
              </a:rPr>
              <a:t>Trial Store 77: Control store 233</a:t>
            </a:r>
          </a:p>
          <a:p>
            <a:pPr>
              <a:spcBef>
                <a:spcPts val="0"/>
              </a:spcBef>
            </a:pPr>
            <a:r>
              <a:rPr lang="en-AU" sz="2000" dirty="0">
                <a:latin typeface="Times New Roman" panose="02020603050405020304" pitchFamily="18" charset="0"/>
                <a:cs typeface="Times New Roman" panose="02020603050405020304" pitchFamily="18" charset="0"/>
              </a:rPr>
              <a:t>Trial Store 86: Control store 155</a:t>
            </a:r>
          </a:p>
          <a:p>
            <a:pPr>
              <a:spcBef>
                <a:spcPts val="0"/>
              </a:spcBef>
            </a:pPr>
            <a:r>
              <a:rPr lang="en-AU" sz="2000" dirty="0">
                <a:latin typeface="Times New Roman" panose="02020603050405020304" pitchFamily="18" charset="0"/>
                <a:cs typeface="Times New Roman" panose="02020603050405020304" pitchFamily="18" charset="0"/>
              </a:rPr>
              <a:t>Trial Store 88: Control Store </a:t>
            </a:r>
            <a:r>
              <a:rPr lang="en-AU" sz="2000" dirty="0" smtClean="0">
                <a:latin typeface="Times New Roman" panose="02020603050405020304" pitchFamily="18" charset="0"/>
                <a:cs typeface="Times New Roman" panose="02020603050405020304" pitchFamily="18" charset="0"/>
              </a:rPr>
              <a:t>237</a:t>
            </a:r>
          </a:p>
          <a:p>
            <a:pPr>
              <a:spcBef>
                <a:spcPts val="0"/>
              </a:spcBef>
            </a:pPr>
            <a:endParaRPr lang="en-AU"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sz="2000" dirty="0" smtClean="0">
                <a:latin typeface="Times New Roman" panose="02020603050405020304" pitchFamily="18" charset="0"/>
                <a:cs typeface="Times New Roman" panose="02020603050405020304" pitchFamily="18" charset="0"/>
              </a:rPr>
              <a:t>There’s a general increase in total sale throughout the 3 stores durin</a:t>
            </a:r>
            <a:r>
              <a:rPr lang="en-AU" sz="2000" dirty="0" smtClean="0">
                <a:latin typeface="Times New Roman" panose="02020603050405020304" pitchFamily="18" charset="0"/>
                <a:cs typeface="Times New Roman" panose="02020603050405020304" pitchFamily="18" charset="0"/>
              </a:rPr>
              <a:t>g the</a:t>
            </a:r>
            <a:r>
              <a:rPr lang="en-AU" sz="2000" dirty="0" smtClean="0">
                <a:latin typeface="Times New Roman" panose="02020603050405020304" pitchFamily="18" charset="0"/>
                <a:cs typeface="Times New Roman" panose="02020603050405020304" pitchFamily="18" charset="0"/>
              </a:rPr>
              <a:t> trial period. Trial for Store 77 and 88 is above the 95% confidence level for two (2) months out of three (3), while that of store 86 is above the 95% confidence level for one (1) month out of three (3).</a:t>
            </a:r>
            <a:endParaRPr lang="en-AU"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sz="2000" dirty="0" smtClean="0">
                <a:latin typeface="Times New Roman" panose="02020603050405020304" pitchFamily="18" charset="0"/>
                <a:cs typeface="Times New Roman" panose="02020603050405020304" pitchFamily="18" charset="0"/>
              </a:rPr>
              <a:t>Generally trial </a:t>
            </a:r>
            <a:r>
              <a:rPr lang="en-AU" sz="2000" dirty="0" smtClean="0">
                <a:latin typeface="Times New Roman" panose="02020603050405020304" pitchFamily="18" charset="0"/>
                <a:cs typeface="Times New Roman" panose="02020603050405020304" pitchFamily="18" charset="0"/>
              </a:rPr>
              <a:t>has positive impact on total sales in the 3 stores</a:t>
            </a:r>
            <a:endParaRPr lang="en-AU"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74" y="3057524"/>
            <a:ext cx="4018139" cy="300511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928" y="3057525"/>
            <a:ext cx="4053986" cy="300511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3220" y="3057525"/>
            <a:ext cx="3971048" cy="2964730"/>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6551</TotalTime>
  <Words>712</Words>
  <Application>Microsoft Office PowerPoint</Application>
  <PresentationFormat>Widescreen</PresentationFormat>
  <Paragraphs>59</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Roboto</vt:lpstr>
      <vt:lpstr>Times New Roman</vt:lpstr>
      <vt:lpstr>Roboto Medium</vt:lpstr>
      <vt:lpstr>Arial</vt:lpstr>
      <vt:lpstr>Calibri</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Adesala Daniel</cp:lastModifiedBy>
  <cp:revision>487</cp:revision>
  <dcterms:created xsi:type="dcterms:W3CDTF">2018-02-07T23:23:24Z</dcterms:created>
  <dcterms:modified xsi:type="dcterms:W3CDTF">2022-07-09T10:54:58Z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