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62" r:id="rId3"/>
    <p:sldMasterId id="2147483664" r:id="rId4"/>
    <p:sldMasterId id="2147483670" r:id="rId5"/>
  </p:sldMasterIdLst>
  <p:notesMasterIdLst>
    <p:notesMasterId r:id="rId19"/>
  </p:notesMasterIdLst>
  <p:sldIdLst>
    <p:sldId id="256" r:id="rId6"/>
    <p:sldId id="257" r:id="rId7"/>
    <p:sldId id="258" r:id="rId8"/>
    <p:sldId id="259" r:id="rId9"/>
    <p:sldId id="260" r:id="rId10"/>
    <p:sldId id="268" r:id="rId11"/>
    <p:sldId id="261" r:id="rId12"/>
    <p:sldId id="262" r:id="rId13"/>
    <p:sldId id="263" r:id="rId14"/>
    <p:sldId id="264" r:id="rId15"/>
    <p:sldId id="265" r:id="rId16"/>
    <p:sldId id="266" r:id="rId17"/>
    <p:sldId id="267"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snapToGrid="0">
      <p:cViewPr varScale="1">
        <p:scale>
          <a:sx n="84" d="100"/>
          <a:sy n="84" d="100"/>
        </p:scale>
        <p:origin x="82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80760-597E-4440-B6F2-78CD53274F59}" type="datetimeFigureOut">
              <a:rPr lang="en-US" smtClean="0"/>
              <a:t>4/29/2025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D539D0-229F-455C-B35B-C8C2174B021A}" type="slidenum">
              <a:rPr lang="en-US" smtClean="0"/>
              <a:t>‹#›</a:t>
            </a:fld>
            <a:endParaRPr lang="en-US"/>
          </a:p>
        </p:txBody>
      </p:sp>
    </p:spTree>
    <p:extLst>
      <p:ext uri="{BB962C8B-B14F-4D97-AF65-F5344CB8AC3E}">
        <p14:creationId xmlns:p14="http://schemas.microsoft.com/office/powerpoint/2010/main" val="2449309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D539D0-229F-455C-B35B-C8C2174B021A}" type="slidenum">
              <a:rPr lang="en-US" smtClean="0"/>
              <a:t>6</a:t>
            </a:fld>
            <a:endParaRPr lang="en-US"/>
          </a:p>
        </p:txBody>
      </p:sp>
    </p:spTree>
    <p:extLst>
      <p:ext uri="{BB962C8B-B14F-4D97-AF65-F5344CB8AC3E}">
        <p14:creationId xmlns:p14="http://schemas.microsoft.com/office/powerpoint/2010/main" val="1137172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D539D0-229F-455C-B35B-C8C2174B021A}" type="slidenum">
              <a:rPr lang="en-US" smtClean="0"/>
              <a:t>12</a:t>
            </a:fld>
            <a:endParaRPr lang="en-US"/>
          </a:p>
        </p:txBody>
      </p:sp>
    </p:spTree>
    <p:extLst>
      <p:ext uri="{BB962C8B-B14F-4D97-AF65-F5344CB8AC3E}">
        <p14:creationId xmlns:p14="http://schemas.microsoft.com/office/powerpoint/2010/main" val="2499034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865800" y="655560"/>
            <a:ext cx="3706200" cy="7063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_4_1_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4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body"/>
          </p:nvPr>
        </p:nvSpPr>
        <p:spPr>
          <a:xfrm>
            <a:off x="0" y="1447200"/>
            <a:ext cx="6461280" cy="36961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 name="PlaceHolder 2"/>
          <p:cNvSpPr>
            <a:spLocks noGrp="1"/>
          </p:cNvSpPr>
          <p:nvPr>
            <p:ph type="title"/>
          </p:nvPr>
        </p:nvSpPr>
        <p:spPr>
          <a:xfrm>
            <a:off x="713160" y="600840"/>
            <a:ext cx="7488720" cy="721080"/>
          </a:xfrm>
          <a:prstGeom prst="rect">
            <a:avLst/>
          </a:prstGeom>
          <a:noFill/>
          <a:ln w="0">
            <a:noFill/>
          </a:ln>
        </p:spPr>
        <p:txBody>
          <a:bodyPr lIns="91440" tIns="91440" rIns="91440" bIns="91440" anchor="ctr">
            <a:noAutofit/>
          </a:bodyPr>
          <a:lstStyle/>
          <a:p>
            <a:pPr indent="0">
              <a:buNone/>
            </a:pPr>
            <a:r>
              <a:rPr lang="fr-FR" sz="33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284120" y="1288080"/>
            <a:ext cx="6575760" cy="1970280"/>
          </a:xfrm>
          <a:prstGeom prst="rect">
            <a:avLst/>
          </a:prstGeom>
          <a:noFill/>
          <a:ln w="0">
            <a:noFill/>
          </a:ln>
        </p:spPr>
        <p:txBody>
          <a:bodyPr lIns="91440" tIns="91440" rIns="91440" bIns="91440" anchor="b">
            <a:noAutofit/>
          </a:bodyPr>
          <a:lstStyle/>
          <a:p>
            <a:pPr indent="0" algn="ctr">
              <a:lnSpc>
                <a:spcPct val="100000"/>
              </a:lnSpc>
              <a:buNone/>
            </a:pPr>
            <a:r>
              <a:rPr lang="fr-FR" sz="9600" b="1" strike="noStrike" spc="-1">
                <a:solidFill>
                  <a:schemeClr val="dk1"/>
                </a:solidFill>
                <a:latin typeface="Prompt"/>
                <a:ea typeface="Prompt"/>
              </a:rPr>
              <a:t>xx%</a:t>
            </a:r>
            <a:endParaRPr lang="fr-FR" sz="96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872280" y="539640"/>
            <a:ext cx="7558200" cy="63756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17" name="PlaceHolder 2"/>
          <p:cNvSpPr>
            <a:spLocks noGrp="1"/>
          </p:cNvSpPr>
          <p:nvPr>
            <p:ph type="body"/>
          </p:nvPr>
        </p:nvSpPr>
        <p:spPr>
          <a:xfrm>
            <a:off x="0" y="1447200"/>
            <a:ext cx="4899240" cy="36961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cxnSp>
        <p:nvCxnSpPr>
          <p:cNvPr id="18" name="Google Shape;71;p17"/>
          <p:cNvCxnSpPr/>
          <p:nvPr/>
        </p:nvCxnSpPr>
        <p:spPr>
          <a:xfrm>
            <a:off x="713160" y="679680"/>
            <a:ext cx="360" cy="297360"/>
          </a:xfrm>
          <a:prstGeom prst="straightConnector1">
            <a:avLst/>
          </a:prstGeom>
          <a:ln w="28575">
            <a:solidFill>
              <a:srgbClr val="68C0CE"/>
            </a:solidFill>
            <a:round/>
          </a:ln>
        </p:spPr>
      </p:cxn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872280" y="539640"/>
            <a:ext cx="7558200" cy="63756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cxnSp>
        <p:nvCxnSpPr>
          <p:cNvPr id="20" name="Google Shape;75;p18"/>
          <p:cNvCxnSpPr/>
          <p:nvPr/>
        </p:nvCxnSpPr>
        <p:spPr>
          <a:xfrm>
            <a:off x="713160" y="679680"/>
            <a:ext cx="360" cy="297360"/>
          </a:xfrm>
          <a:prstGeom prst="straightConnector1">
            <a:avLst/>
          </a:prstGeom>
          <a:ln w="28575">
            <a:solidFill>
              <a:srgbClr val="68C0CE"/>
            </a:solidFill>
            <a:round/>
          </a:ln>
        </p:spPr>
      </p:cxnSp>
      <p:sp>
        <p:nvSpPr>
          <p:cNvPr id="2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713160" y="2528280"/>
            <a:ext cx="3177000" cy="1607400"/>
          </a:xfrm>
          <a:prstGeom prst="rect">
            <a:avLst/>
          </a:prstGeom>
          <a:noFill/>
          <a:ln w="0">
            <a:noFill/>
          </a:ln>
        </p:spPr>
        <p:txBody>
          <a:bodyPr lIns="91440" tIns="91440" rIns="91440" bIns="91440" anchor="t">
            <a:noAutofit/>
          </a:bodyPr>
          <a:lstStyle/>
          <a:p>
            <a:pPr indent="0">
              <a:buNone/>
            </a:pPr>
            <a:r>
              <a:rPr lang="fr-FR" sz="3100" b="0" strike="noStrike" spc="-1">
                <a:solidFill>
                  <a:schemeClr val="dk1"/>
                </a:solidFill>
                <a:latin typeface="Arial"/>
              </a:rPr>
              <a:t>Click to edit the title text format</a:t>
            </a:r>
          </a:p>
        </p:txBody>
      </p:sp>
      <p:sp>
        <p:nvSpPr>
          <p:cNvPr id="27" name="PlaceHolder 2"/>
          <p:cNvSpPr>
            <a:spLocks noGrp="1"/>
          </p:cNvSpPr>
          <p:nvPr>
            <p:ph type="title"/>
          </p:nvPr>
        </p:nvSpPr>
        <p:spPr>
          <a:xfrm>
            <a:off x="878400" y="929880"/>
            <a:ext cx="1407960" cy="994680"/>
          </a:xfrm>
          <a:prstGeom prst="rect">
            <a:avLst/>
          </a:prstGeom>
          <a:noFill/>
          <a:ln w="0">
            <a:noFill/>
          </a:ln>
        </p:spPr>
        <p:txBody>
          <a:bodyPr lIns="91440" tIns="91440" rIns="91440" bIns="91440" anchor="ctr">
            <a:noAutofit/>
          </a:bodyPr>
          <a:lstStyle/>
          <a:p>
            <a:pPr indent="0">
              <a:lnSpc>
                <a:spcPct val="100000"/>
              </a:lnSpc>
              <a:buNone/>
            </a:pPr>
            <a:r>
              <a:rPr lang="fr-FR" sz="5000" b="1" strike="noStrike" spc="-1">
                <a:solidFill>
                  <a:schemeClr val="accent1"/>
                </a:solidFill>
                <a:latin typeface="Prompt"/>
                <a:ea typeface="Prompt"/>
              </a:rPr>
              <a:t>xx%</a:t>
            </a:r>
            <a:endParaRPr lang="fr-FR" sz="5000" b="0" strike="noStrike" spc="-1">
              <a:solidFill>
                <a:schemeClr val="dk1"/>
              </a:solidFill>
              <a:latin typeface="Arial"/>
            </a:endParaRPr>
          </a:p>
        </p:txBody>
      </p:sp>
      <p:sp>
        <p:nvSpPr>
          <p:cNvPr id="28" name="PlaceHolder 3"/>
          <p:cNvSpPr>
            <a:spLocks noGrp="1"/>
          </p:cNvSpPr>
          <p:nvPr>
            <p:ph type="body"/>
          </p:nvPr>
        </p:nvSpPr>
        <p:spPr>
          <a:xfrm>
            <a:off x="4519440" y="0"/>
            <a:ext cx="462420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714240" y="600120"/>
            <a:ext cx="7486200" cy="723600"/>
          </a:xfrm>
          <a:prstGeom prst="rect">
            <a:avLst/>
          </a:prstGeom>
          <a:noFill/>
          <a:ln w="0">
            <a:noFill/>
          </a:ln>
        </p:spPr>
        <p:txBody>
          <a:bodyPr lIns="91440" tIns="91440" rIns="91440" bIns="91440" anchor="ctr">
            <a:normAutofit/>
          </a:bodyPr>
          <a:lstStyle/>
          <a:p>
            <a:pPr algn="r">
              <a:lnSpc>
                <a:spcPct val="100000"/>
              </a:lnSpc>
              <a:tabLst>
                <a:tab pos="0" algn="l"/>
              </a:tabLst>
            </a:pPr>
            <a:r>
              <a:rPr lang="fr-FR" sz="2700" spc="-1" dirty="0">
                <a:solidFill>
                  <a:schemeClr val="dk1"/>
                </a:solidFill>
              </a:rPr>
              <a:t>Aircraft </a:t>
            </a:r>
            <a:r>
              <a:rPr lang="fr-FR" sz="2700" spc="-1" dirty="0" err="1">
                <a:solidFill>
                  <a:schemeClr val="dk1"/>
                </a:solidFill>
              </a:rPr>
              <a:t>Risk</a:t>
            </a:r>
            <a:r>
              <a:rPr lang="fr-FR" sz="2700" spc="-1" dirty="0">
                <a:solidFill>
                  <a:schemeClr val="dk1"/>
                </a:solidFill>
              </a:rPr>
              <a:t> </a:t>
            </a:r>
            <a:r>
              <a:rPr lang="fr-FR" sz="2700" spc="-1" dirty="0" err="1">
                <a:solidFill>
                  <a:schemeClr val="dk1"/>
                </a:solidFill>
              </a:rPr>
              <a:t>Analysis</a:t>
            </a:r>
            <a:endParaRPr lang="fr-FR" sz="2700" b="0" strike="noStrike" spc="-1" dirty="0">
              <a:solidFill>
                <a:schemeClr val="dk1"/>
              </a:solidFill>
              <a:latin typeface="Arial"/>
            </a:endParaRPr>
          </a:p>
        </p:txBody>
      </p:sp>
      <p:sp>
        <p:nvSpPr>
          <p:cNvPr id="63" name="PlaceHolder 2"/>
          <p:cNvSpPr>
            <a:spLocks noGrp="1"/>
          </p:cNvSpPr>
          <p:nvPr>
            <p:ph type="subTitle"/>
          </p:nvPr>
        </p:nvSpPr>
        <p:spPr>
          <a:xfrm>
            <a:off x="6562800" y="2990880"/>
            <a:ext cx="1866600" cy="6188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200" b="0" strike="noStrike" spc="-1" dirty="0">
                <a:solidFill>
                  <a:schemeClr val="dk1"/>
                </a:solidFill>
                <a:latin typeface="Albert Sans"/>
                <a:ea typeface="Albert Sans"/>
              </a:rPr>
              <a:t>Data-Driven Recommendations for Aircraft </a:t>
            </a:r>
            <a:r>
              <a:rPr lang="en" sz="1200" b="0" strike="noStrike" spc="-1" dirty="0" smtClean="0">
                <a:solidFill>
                  <a:schemeClr val="dk1"/>
                </a:solidFill>
                <a:latin typeface="Albert Sans"/>
                <a:ea typeface="Albert Sans"/>
              </a:rPr>
              <a:t>Acquisition for Pearly Airlines</a:t>
            </a:r>
            <a:endParaRPr lang="en-US" sz="1200" b="0" strike="noStrike" spc="-1" dirty="0">
              <a:solidFill>
                <a:srgbClr val="FFFFFF"/>
              </a:solidFill>
              <a:latin typeface="OpenSymbol"/>
            </a:endParaRPr>
          </a:p>
        </p:txBody>
      </p:sp>
      <p:pic>
        <p:nvPicPr>
          <p:cNvPr id="64" name="Google Shape;133;p29"/>
          <p:cNvPicPr/>
          <p:nvPr/>
        </p:nvPicPr>
        <p:blipFill>
          <a:blip r:embed="rId2"/>
          <a:srcRect l="901" t="13134" b="1801"/>
          <a:stretch/>
        </p:blipFill>
        <p:spPr>
          <a:xfrm>
            <a:off x="0" y="1447200"/>
            <a:ext cx="6461280" cy="3696120"/>
          </a:xfrm>
          <a:prstGeom prst="rect">
            <a:avLst/>
          </a:prstGeom>
          <a:ln w="0">
            <a:noFill/>
          </a:ln>
        </p:spPr>
      </p:pic>
      <p:cxnSp>
        <p:nvCxnSpPr>
          <p:cNvPr id="65" name="Google Shape;134;p29"/>
          <p:cNvCxnSpPr/>
          <p:nvPr/>
        </p:nvCxnSpPr>
        <p:spPr>
          <a:xfrm>
            <a:off x="8430480" y="783720"/>
            <a:ext cx="360" cy="355680"/>
          </a:xfrm>
          <a:prstGeom prst="straightConnector1">
            <a:avLst/>
          </a:prstGeom>
          <a:ln w="28575">
            <a:solidFill>
              <a:srgbClr val="68C0CE"/>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trike="noStrike" spc="-1">
                <a:solidFill>
                  <a:schemeClr val="dk1"/>
                </a:solidFill>
                <a:latin typeface="Prompt"/>
                <a:ea typeface="Prompt"/>
              </a:rPr>
              <a:t>Implement Pilot Phase</a:t>
            </a:r>
            <a:endParaRPr lang="fr-FR" sz="2600" b="0" strike="noStrike" spc="-1">
              <a:solidFill>
                <a:schemeClr val="dk1"/>
              </a:solidFill>
              <a:latin typeface="Arial"/>
            </a:endParaRPr>
          </a:p>
        </p:txBody>
      </p:sp>
      <p:sp>
        <p:nvSpPr>
          <p:cNvPr id="87" name="PlaceHolder 2"/>
          <p:cNvSpPr>
            <a:spLocks noGrp="1"/>
          </p:cNvSpPr>
          <p:nvPr>
            <p:ph type="subTitle"/>
          </p:nvPr>
        </p:nvSpPr>
        <p:spPr>
          <a:xfrm>
            <a:off x="876240" y="1324080"/>
            <a:ext cx="7140000" cy="2905020"/>
          </a:xfrm>
          <a:prstGeom prst="rect">
            <a:avLst/>
          </a:prstGeom>
          <a:noFill/>
          <a:ln w="0">
            <a:noFill/>
          </a:ln>
        </p:spPr>
        <p:txBody>
          <a:bodyPr lIns="91440" tIns="91440" rIns="91440" bIns="91440" anchor="t">
            <a:normAutofit/>
          </a:bodyPr>
          <a:lstStyle/>
          <a:p>
            <a:pPr marL="514350" indent="-285750">
              <a:lnSpc>
                <a:spcPct val="150000"/>
              </a:lnSpc>
              <a:tabLst>
                <a:tab pos="0" algn="l"/>
              </a:tabLst>
            </a:pPr>
            <a:r>
              <a:rPr lang="en" sz="1800" b="0" strike="noStrike" spc="-1" dirty="0">
                <a:solidFill>
                  <a:schemeClr val="dk1"/>
                </a:solidFill>
                <a:latin typeface="Albert Sans"/>
                <a:ea typeface="Albert Sans"/>
              </a:rPr>
              <a:t>Implementing a pilot phase allows for practical evaluation of Model </a:t>
            </a:r>
            <a:r>
              <a:rPr lang="en-US" sz="1800" spc="-1" dirty="0">
                <a:solidFill>
                  <a:srgbClr val="FFFFFF"/>
                </a:solidFill>
                <a:latin typeface="OpenSymbol"/>
              </a:rPr>
              <a:t>DHC-7-100</a:t>
            </a:r>
            <a:r>
              <a:rPr lang="en" sz="1800" b="0" strike="noStrike" spc="-1" dirty="0" smtClean="0">
                <a:solidFill>
                  <a:schemeClr val="dk1"/>
                </a:solidFill>
                <a:latin typeface="Albert Sans"/>
                <a:ea typeface="Albert Sans"/>
              </a:rPr>
              <a:t> </a:t>
            </a:r>
            <a:r>
              <a:rPr lang="en" sz="1800" b="0" strike="noStrike" spc="-1" dirty="0">
                <a:solidFill>
                  <a:schemeClr val="dk1"/>
                </a:solidFill>
                <a:latin typeface="Albert Sans"/>
                <a:ea typeface="Albert Sans"/>
              </a:rPr>
              <a:t>in real-world scenarios. This phase should include training personnel, testing operational procedures, and collecting data to refine the overall strategy for full-scale deployment.</a:t>
            </a:r>
            <a:endParaRPr lang="en-US" sz="1800" b="0" strike="noStrike" spc="-1" dirty="0">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trike="noStrike" spc="-1">
                <a:solidFill>
                  <a:schemeClr val="dk1"/>
                </a:solidFill>
                <a:latin typeface="Prompt"/>
                <a:ea typeface="Prompt"/>
              </a:rPr>
              <a:t>Mitigate associated risks</a:t>
            </a:r>
            <a:endParaRPr lang="fr-FR" sz="2600" b="0" strike="noStrike" spc="-1">
              <a:solidFill>
                <a:schemeClr val="dk1"/>
              </a:solidFill>
              <a:latin typeface="Arial"/>
            </a:endParaRPr>
          </a:p>
        </p:txBody>
      </p:sp>
      <p:sp>
        <p:nvSpPr>
          <p:cNvPr id="89" name="PlaceHolder 2"/>
          <p:cNvSpPr>
            <a:spLocks noGrp="1"/>
          </p:cNvSpPr>
          <p:nvPr>
            <p:ph type="subTitle"/>
          </p:nvPr>
        </p:nvSpPr>
        <p:spPr>
          <a:xfrm>
            <a:off x="876240" y="1324080"/>
            <a:ext cx="7932480" cy="1904760"/>
          </a:xfrm>
          <a:prstGeom prst="rect">
            <a:avLst/>
          </a:prstGeom>
          <a:noFill/>
          <a:ln w="0">
            <a:noFill/>
          </a:ln>
        </p:spPr>
        <p:txBody>
          <a:bodyPr lIns="91440" tIns="91440" rIns="91440" bIns="91440" anchor="t">
            <a:noAutofit/>
          </a:bodyPr>
          <a:lstStyle/>
          <a:p>
            <a:pPr marL="400050" indent="-171450">
              <a:lnSpc>
                <a:spcPct val="150000"/>
              </a:lnSpc>
              <a:tabLst>
                <a:tab pos="0" algn="l"/>
              </a:tabLst>
            </a:pPr>
            <a:r>
              <a:rPr lang="en" sz="1800" b="0" strike="noStrike" spc="-1" dirty="0">
                <a:solidFill>
                  <a:schemeClr val="dk1"/>
                </a:solidFill>
                <a:latin typeface="Albert Sans"/>
                <a:ea typeface="Albert Sans"/>
              </a:rPr>
              <a:t>To mitigate risks, it is essential to establish comprehensive safety protocols, conduct regular maintenance checks, and provide ongoing training for personnel. Additionally, adopting modern technology for monitoring and reporting can enhance operational safety</a:t>
            </a:r>
            <a:r>
              <a:rPr lang="en" sz="1800" b="0" strike="noStrike" spc="-1" dirty="0" smtClean="0">
                <a:solidFill>
                  <a:schemeClr val="dk1"/>
                </a:solidFill>
                <a:latin typeface="Albert Sans"/>
                <a:ea typeface="Albert Sans"/>
              </a:rPr>
              <a:t>. </a:t>
            </a:r>
          </a:p>
          <a:p>
            <a:pPr marL="400050" indent="-171450">
              <a:lnSpc>
                <a:spcPct val="150000"/>
              </a:lnSpc>
              <a:tabLst>
                <a:tab pos="0" algn="l"/>
              </a:tabLst>
            </a:pPr>
            <a:r>
              <a:rPr lang="en" sz="1800" spc="-1" dirty="0" smtClean="0">
                <a:solidFill>
                  <a:schemeClr val="dk1"/>
                </a:solidFill>
                <a:latin typeface="Albert Sans"/>
              </a:rPr>
              <a:t>Finally, </a:t>
            </a:r>
            <a:r>
              <a:rPr lang="en-US" sz="1800" spc="-1" dirty="0" smtClean="0">
                <a:solidFill>
                  <a:schemeClr val="dk1"/>
                </a:solidFill>
                <a:latin typeface="Albert Sans"/>
              </a:rPr>
              <a:t>validating the findings</a:t>
            </a:r>
            <a:r>
              <a:rPr lang="en-US" sz="1800" spc="-1" dirty="0">
                <a:solidFill>
                  <a:schemeClr val="dk1"/>
                </a:solidFill>
                <a:latin typeface="Albert Sans"/>
              </a:rPr>
              <a:t> </a:t>
            </a:r>
            <a:r>
              <a:rPr lang="en-US" sz="1800" spc="-1" dirty="0" smtClean="0">
                <a:solidFill>
                  <a:schemeClr val="dk1"/>
                </a:solidFill>
                <a:latin typeface="Albert Sans"/>
              </a:rPr>
              <a:t>by cross-checking with manufacturer safety reports will also enhance operational safety.</a:t>
            </a:r>
            <a:endParaRPr lang="en-US" sz="1800" b="0" strike="noStrike" spc="-1" dirty="0">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Google Shape;176;p34"/>
          <p:cNvPicPr/>
          <p:nvPr/>
        </p:nvPicPr>
        <p:blipFill>
          <a:blip r:embed="rId3"/>
          <a:srcRect t="12276" b="12276"/>
          <a:stretch/>
        </p:blipFill>
        <p:spPr>
          <a:xfrm>
            <a:off x="220980" y="1515780"/>
            <a:ext cx="4685880" cy="3490560"/>
          </a:xfrm>
          <a:prstGeom prst="rect">
            <a:avLst/>
          </a:prstGeom>
          <a:ln w="0">
            <a:noFill/>
          </a:ln>
        </p:spPr>
      </p:pic>
      <p:sp>
        <p:nvSpPr>
          <p:cNvPr id="91"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trike="noStrike" spc="-1">
                <a:solidFill>
                  <a:schemeClr val="dk1"/>
                </a:solidFill>
                <a:latin typeface="Prompt"/>
                <a:ea typeface="Prompt"/>
              </a:rPr>
              <a:t>Conclusions</a:t>
            </a:r>
            <a:endParaRPr lang="fr-FR" sz="2600" b="0" strike="noStrike" spc="-1">
              <a:solidFill>
                <a:schemeClr val="dk1"/>
              </a:solidFill>
              <a:latin typeface="Arial"/>
            </a:endParaRPr>
          </a:p>
        </p:txBody>
      </p:sp>
      <p:sp>
        <p:nvSpPr>
          <p:cNvPr id="92" name="PlaceHolder 2"/>
          <p:cNvSpPr>
            <a:spLocks noGrp="1"/>
          </p:cNvSpPr>
          <p:nvPr>
            <p:ph type="subTitle"/>
          </p:nvPr>
        </p:nvSpPr>
        <p:spPr>
          <a:xfrm>
            <a:off x="4998720" y="1324080"/>
            <a:ext cx="4023360" cy="1998240"/>
          </a:xfrm>
          <a:prstGeom prst="rect">
            <a:avLst/>
          </a:prstGeom>
          <a:noFill/>
          <a:ln w="0">
            <a:noFill/>
          </a:ln>
        </p:spPr>
        <p:txBody>
          <a:bodyPr lIns="91440" tIns="91440" rIns="91440" bIns="91440" anchor="t">
            <a:noAutofit/>
          </a:bodyPr>
          <a:lstStyle/>
          <a:p>
            <a:pPr marL="514350" indent="-285750">
              <a:lnSpc>
                <a:spcPct val="100000"/>
              </a:lnSpc>
              <a:tabLst>
                <a:tab pos="0" algn="l"/>
              </a:tabLst>
            </a:pPr>
            <a:r>
              <a:rPr lang="en" sz="1800" b="0" strike="noStrike" spc="-1" dirty="0">
                <a:solidFill>
                  <a:schemeClr val="dk1"/>
                </a:solidFill>
                <a:latin typeface="Albert Sans"/>
                <a:ea typeface="Albert Sans"/>
              </a:rPr>
              <a:t>In conclusion, entering aviation operations requires a careful approach to minimize risks. Prioritizing the acquisition of </a:t>
            </a:r>
            <a:r>
              <a:rPr lang="en" sz="1800" b="0" strike="noStrike" spc="-1" dirty="0" smtClean="0">
                <a:solidFill>
                  <a:schemeClr val="dk1"/>
                </a:solidFill>
                <a:latin typeface="Albert Sans"/>
                <a:ea typeface="Albert Sans"/>
              </a:rPr>
              <a:t>Model</a:t>
            </a:r>
            <a:r>
              <a:rPr lang="en-US" sz="1800" spc="-1" dirty="0">
                <a:solidFill>
                  <a:srgbClr val="FFFFFF"/>
                </a:solidFill>
                <a:latin typeface="OpenSymbol"/>
              </a:rPr>
              <a:t> DHC-7-100</a:t>
            </a:r>
            <a:r>
              <a:rPr lang="en" sz="1800" b="0" strike="noStrike" spc="-1" dirty="0" smtClean="0">
                <a:solidFill>
                  <a:schemeClr val="dk1"/>
                </a:solidFill>
                <a:latin typeface="Albert Sans"/>
                <a:ea typeface="Albert Sans"/>
              </a:rPr>
              <a:t> , </a:t>
            </a:r>
            <a:r>
              <a:rPr lang="en" sz="1800" b="0" strike="noStrike" spc="-1" dirty="0">
                <a:solidFill>
                  <a:schemeClr val="dk1"/>
                </a:solidFill>
                <a:latin typeface="Albert Sans"/>
                <a:ea typeface="Albert Sans"/>
              </a:rPr>
              <a:t>implementing a structured pilot phase, and establishing robust risk mitigation strategies will help achieve a successful and sustainable aviation operation.</a:t>
            </a:r>
            <a:endParaRPr lang="en-US" sz="1800" b="0" strike="noStrike" spc="-1" dirty="0">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idx="4294967295"/>
          </p:nvPr>
        </p:nvSpPr>
        <p:spPr>
          <a:xfrm>
            <a:off x="0" y="657225"/>
            <a:ext cx="3705225" cy="70485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endParaRPr lang="fr-FR" sz="4900" b="0" strike="noStrike" spc="-1" dirty="0">
              <a:solidFill>
                <a:schemeClr val="dk1"/>
              </a:solidFill>
              <a:latin typeface="Arial"/>
            </a:endParaRPr>
          </a:p>
        </p:txBody>
      </p:sp>
      <p:sp>
        <p:nvSpPr>
          <p:cNvPr id="94" name="PlaceHolder 2"/>
          <p:cNvSpPr>
            <a:spLocks noGrp="1"/>
          </p:cNvSpPr>
          <p:nvPr>
            <p:ph type="subTitle" idx="4294967295"/>
          </p:nvPr>
        </p:nvSpPr>
        <p:spPr>
          <a:xfrm>
            <a:off x="0" y="2162175"/>
            <a:ext cx="2857500" cy="116205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Albert Sans"/>
                <a:ea typeface="Albert Sans"/>
              </a:rPr>
              <a:t>Do you have any questions?</a:t>
            </a:r>
            <a:endParaRPr lang="en-US" sz="1400" b="0" strike="noStrike" spc="-1" dirty="0">
              <a:solidFill>
                <a:srgbClr val="FFFFFF"/>
              </a:solidFill>
              <a:latin typeface="OpenSymbol"/>
            </a:endParaRPr>
          </a:p>
        </p:txBody>
      </p:sp>
      <p:sp>
        <p:nvSpPr>
          <p:cNvPr id="95" name="Google Shape;286;p43"/>
          <p:cNvSpPr/>
          <p:nvPr/>
        </p:nvSpPr>
        <p:spPr>
          <a:xfrm>
            <a:off x="866880" y="4114800"/>
            <a:ext cx="285732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defTabSz="914400">
              <a:lnSpc>
                <a:spcPct val="100000"/>
              </a:lnSpc>
              <a:tabLst>
                <a:tab pos="0" algn="l"/>
              </a:tabLst>
            </a:pPr>
            <a:r>
              <a:rPr lang="en" sz="1000" b="0" strike="noStrike" spc="-1">
                <a:solidFill>
                  <a:schemeClr val="dk1"/>
                </a:solidFill>
                <a:latin typeface="Arial"/>
              </a:rPr>
              <a:t>+91 620 421 838</a:t>
            </a:r>
            <a:endParaRPr lang="en-US" sz="1000" b="0" strike="noStrike" spc="-1">
              <a:solidFill>
                <a:srgbClr val="FFFFFF"/>
              </a:solidFill>
              <a:latin typeface="OpenSymbol"/>
            </a:endParaRPr>
          </a:p>
        </p:txBody>
      </p:sp>
      <p:pic>
        <p:nvPicPr>
          <p:cNvPr id="2" name="istockphoto-1853692026-640_adpp_is">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9144000"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trike="noStrike" spc="-1">
                <a:solidFill>
                  <a:schemeClr val="dk1"/>
                </a:solidFill>
                <a:latin typeface="Prompt"/>
                <a:ea typeface="Prompt"/>
              </a:rPr>
              <a:t>Introduction</a:t>
            </a:r>
            <a:endParaRPr lang="fr-FR" sz="2600" b="0" strike="noStrike" spc="-1">
              <a:solidFill>
                <a:schemeClr val="dk1"/>
              </a:solidFill>
              <a:latin typeface="Arial"/>
            </a:endParaRPr>
          </a:p>
        </p:txBody>
      </p:sp>
      <p:sp>
        <p:nvSpPr>
          <p:cNvPr id="67" name="PlaceHolder 2"/>
          <p:cNvSpPr>
            <a:spLocks noGrp="1"/>
          </p:cNvSpPr>
          <p:nvPr>
            <p:ph type="subTitle"/>
          </p:nvPr>
        </p:nvSpPr>
        <p:spPr>
          <a:xfrm>
            <a:off x="876240" y="1324080"/>
            <a:ext cx="7562520" cy="2859300"/>
          </a:xfrm>
          <a:prstGeom prst="rect">
            <a:avLst/>
          </a:prstGeom>
          <a:noFill/>
          <a:ln w="0">
            <a:noFill/>
          </a:ln>
        </p:spPr>
        <p:txBody>
          <a:bodyPr lIns="91440" tIns="91440" rIns="91440" bIns="91440" anchor="t">
            <a:normAutofit/>
          </a:bodyPr>
          <a:lstStyle/>
          <a:p>
            <a:pPr marL="514350" indent="-285750">
              <a:lnSpc>
                <a:spcPct val="150000"/>
              </a:lnSpc>
            </a:pPr>
            <a:r>
              <a:rPr lang="en-US" sz="1800" b="0" strike="noStrike" spc="-1" dirty="0" smtClean="0">
                <a:solidFill>
                  <a:schemeClr val="dk1"/>
                </a:solidFill>
                <a:latin typeface="Albert Sans"/>
                <a:ea typeface="Albert Sans"/>
              </a:rPr>
              <a:t>This presentation aims to precisely elaborate which aircraft models present the lowest risk as </a:t>
            </a:r>
            <a:r>
              <a:rPr lang="en-US" sz="1800" b="0" strike="noStrike" spc="-1" dirty="0" err="1" smtClean="0">
                <a:solidFill>
                  <a:schemeClr val="dk1"/>
                </a:solidFill>
                <a:latin typeface="Albert Sans"/>
                <a:ea typeface="Albert Sans"/>
              </a:rPr>
              <a:t>Pearsly</a:t>
            </a:r>
            <a:r>
              <a:rPr lang="en-US" sz="1800" b="0" strike="noStrike" spc="-1" dirty="0" smtClean="0">
                <a:solidFill>
                  <a:schemeClr val="dk1"/>
                </a:solidFill>
                <a:latin typeface="Albert Sans"/>
                <a:ea typeface="Albert Sans"/>
              </a:rPr>
              <a:t> enters the aviation industry. </a:t>
            </a:r>
            <a:r>
              <a:rPr lang="en-US" sz="1800" spc="-1" dirty="0" smtClean="0">
                <a:solidFill>
                  <a:schemeClr val="dk1"/>
                </a:solidFill>
                <a:latin typeface="Albert Sans"/>
                <a:ea typeface="Albert Sans"/>
              </a:rPr>
              <a:t>My research</a:t>
            </a:r>
            <a:r>
              <a:rPr lang="en-US" sz="1800" b="0" strike="noStrike" spc="-1" dirty="0" smtClean="0">
                <a:solidFill>
                  <a:schemeClr val="dk1"/>
                </a:solidFill>
                <a:latin typeface="Albert Sans"/>
                <a:ea typeface="Albert Sans"/>
              </a:rPr>
              <a:t> established the risk levels by deriving data from the "AviationData.csv" dataset that entails civil aviation accidents and selected incidents.</a:t>
            </a:r>
            <a:endParaRPr lang="en-US" sz="1800" b="0" strike="noStrike" spc="-1" dirty="0">
              <a:solidFill>
                <a:schemeClr val="dk1"/>
              </a:solidFill>
              <a:latin typeface="Albert Sans"/>
              <a:ea typeface="Albert San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714240" y="2523960"/>
            <a:ext cx="3180960" cy="1609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100" b="1" strike="noStrike" spc="-1">
                <a:solidFill>
                  <a:schemeClr val="dk1"/>
                </a:solidFill>
                <a:latin typeface="Prompt"/>
                <a:ea typeface="Prompt"/>
              </a:rPr>
              <a:t>Business Problem</a:t>
            </a:r>
            <a:endParaRPr lang="fr-FR" sz="3100" b="0" strike="noStrike" spc="-1">
              <a:solidFill>
                <a:schemeClr val="dk1"/>
              </a:solidFill>
              <a:latin typeface="Arial"/>
            </a:endParaRPr>
          </a:p>
        </p:txBody>
      </p:sp>
      <p:sp>
        <p:nvSpPr>
          <p:cNvPr id="69" name="PlaceHolder 2"/>
          <p:cNvSpPr>
            <a:spLocks noGrp="1"/>
          </p:cNvSpPr>
          <p:nvPr>
            <p:ph type="title"/>
          </p:nvPr>
        </p:nvSpPr>
        <p:spPr>
          <a:xfrm>
            <a:off x="876240" y="933480"/>
            <a:ext cx="1409400" cy="9903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1" strike="noStrike" spc="-1">
                <a:solidFill>
                  <a:schemeClr val="accent1"/>
                </a:solidFill>
                <a:latin typeface="Prompt"/>
                <a:ea typeface="Prompt"/>
              </a:rPr>
              <a:t>01</a:t>
            </a:r>
            <a:endParaRPr lang="fr-FR" sz="5000" b="0" strike="noStrike" spc="-1">
              <a:solidFill>
                <a:schemeClr val="dk1"/>
              </a:solidFill>
              <a:latin typeface="Arial"/>
            </a:endParaRPr>
          </a:p>
        </p:txBody>
      </p:sp>
      <p:pic>
        <p:nvPicPr>
          <p:cNvPr id="70" name="Google Shape;164;p32"/>
          <p:cNvPicPr/>
          <p:nvPr/>
        </p:nvPicPr>
        <p:blipFill>
          <a:blip r:embed="rId2"/>
          <a:srcRect l="23408" t="12" r="20145"/>
          <a:stretch/>
        </p:blipFill>
        <p:spPr>
          <a:xfrm>
            <a:off x="4519440" y="0"/>
            <a:ext cx="4624200" cy="5142960"/>
          </a:xfrm>
          <a:prstGeom prst="rect">
            <a:avLst/>
          </a:prstGeom>
          <a:ln w="0">
            <a:noFill/>
          </a:ln>
        </p:spPr>
      </p:pic>
      <p:cxnSp>
        <p:nvCxnSpPr>
          <p:cNvPr id="71" name="Google Shape;165;p32"/>
          <p:cNvCxnSpPr/>
          <p:nvPr/>
        </p:nvCxnSpPr>
        <p:spPr>
          <a:xfrm>
            <a:off x="713160" y="1073880"/>
            <a:ext cx="360" cy="707040"/>
          </a:xfrm>
          <a:prstGeom prst="straightConnector1">
            <a:avLst/>
          </a:prstGeom>
          <a:ln w="28575">
            <a:solidFill>
              <a:srgbClr val="68C0CE"/>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trike="noStrike" spc="-1">
                <a:solidFill>
                  <a:schemeClr val="dk1"/>
                </a:solidFill>
                <a:latin typeface="Prompt"/>
                <a:ea typeface="Prompt"/>
              </a:rPr>
              <a:t>Enter aviation operations with minimal risk</a:t>
            </a:r>
            <a:endParaRPr lang="fr-FR" sz="2600" b="0" strike="noStrike" spc="-1">
              <a:solidFill>
                <a:schemeClr val="dk1"/>
              </a:solidFill>
              <a:latin typeface="Arial"/>
            </a:endParaRPr>
          </a:p>
        </p:txBody>
      </p:sp>
      <p:sp>
        <p:nvSpPr>
          <p:cNvPr id="73" name="PlaceHolder 2"/>
          <p:cNvSpPr>
            <a:spLocks noGrp="1"/>
          </p:cNvSpPr>
          <p:nvPr>
            <p:ph type="subTitle"/>
          </p:nvPr>
        </p:nvSpPr>
        <p:spPr>
          <a:xfrm>
            <a:off x="876240" y="1324080"/>
            <a:ext cx="6957120" cy="3095520"/>
          </a:xfrm>
          <a:prstGeom prst="rect">
            <a:avLst/>
          </a:prstGeom>
          <a:noFill/>
          <a:ln w="0">
            <a:noFill/>
          </a:ln>
        </p:spPr>
        <p:txBody>
          <a:bodyPr lIns="91440" tIns="91440" rIns="91440" bIns="91440" anchor="t">
            <a:normAutofit/>
          </a:bodyPr>
          <a:lstStyle/>
          <a:p>
            <a:pPr marL="571500" indent="-342900">
              <a:lnSpc>
                <a:spcPct val="150000"/>
              </a:lnSpc>
              <a:tabLst>
                <a:tab pos="0" algn="l"/>
              </a:tabLst>
            </a:pPr>
            <a:r>
              <a:rPr lang="en" sz="2000" b="0" strike="noStrike" spc="-1" dirty="0">
                <a:solidFill>
                  <a:schemeClr val="dk1"/>
                </a:solidFill>
                <a:latin typeface="Albert Sans"/>
                <a:ea typeface="Albert Sans"/>
              </a:rPr>
              <a:t>The primary challenge faced by organizations looking to enter aviation operations is to minimize the associated risks. This includes understanding and mitigating potential </a:t>
            </a:r>
            <a:r>
              <a:rPr lang="en" sz="1800" b="0" strike="noStrike" spc="-1" dirty="0">
                <a:solidFill>
                  <a:schemeClr val="dk1"/>
                </a:solidFill>
                <a:latin typeface="Albert Sans"/>
                <a:ea typeface="Albert Sans"/>
              </a:rPr>
              <a:t>operational</a:t>
            </a:r>
            <a:r>
              <a:rPr lang="en" sz="2000" b="0" strike="noStrike" spc="-1" dirty="0">
                <a:solidFill>
                  <a:schemeClr val="dk1"/>
                </a:solidFill>
                <a:latin typeface="Albert Sans"/>
                <a:ea typeface="Albert Sans"/>
              </a:rPr>
              <a:t>, financial, and safety-related hazards that could impact the launch and sustainability of aviation services.</a:t>
            </a:r>
            <a:endParaRPr lang="en-US" sz="2000" b="0" strike="noStrike" spc="-1" dirty="0">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trike="noStrike" spc="-1">
                <a:solidFill>
                  <a:schemeClr val="dk1"/>
                </a:solidFill>
                <a:latin typeface="Prompt"/>
                <a:ea typeface="Prompt"/>
              </a:rPr>
              <a:t>Identify safest aircraft models</a:t>
            </a:r>
            <a:endParaRPr lang="fr-FR" sz="2600" b="0" strike="noStrike" spc="-1">
              <a:solidFill>
                <a:schemeClr val="dk1"/>
              </a:solidFill>
              <a:latin typeface="Arial"/>
            </a:endParaRPr>
          </a:p>
        </p:txBody>
      </p:sp>
      <p:sp>
        <p:nvSpPr>
          <p:cNvPr id="76" name="PlaceHolder 2"/>
          <p:cNvSpPr>
            <a:spLocks noGrp="1"/>
          </p:cNvSpPr>
          <p:nvPr>
            <p:ph type="subTitle"/>
          </p:nvPr>
        </p:nvSpPr>
        <p:spPr>
          <a:xfrm>
            <a:off x="4975860" y="1324080"/>
            <a:ext cx="3909060" cy="2775480"/>
          </a:xfrm>
          <a:prstGeom prst="rect">
            <a:avLst/>
          </a:prstGeom>
          <a:noFill/>
          <a:ln w="0">
            <a:noFill/>
          </a:ln>
        </p:spPr>
        <p:txBody>
          <a:bodyPr lIns="91440" tIns="91440" rIns="91440" bIns="91440" anchor="t">
            <a:noAutofit/>
          </a:bodyPr>
          <a:lstStyle/>
          <a:p>
            <a:pPr marL="514350" indent="-285750">
              <a:lnSpc>
                <a:spcPct val="100000"/>
              </a:lnSpc>
              <a:tabLst>
                <a:tab pos="0" algn="l"/>
              </a:tabLst>
            </a:pPr>
            <a:r>
              <a:rPr lang="en" sz="1800" b="0" strike="noStrike" spc="-1" dirty="0">
                <a:solidFill>
                  <a:schemeClr val="dk1"/>
                </a:solidFill>
                <a:latin typeface="Albert Sans"/>
                <a:ea typeface="Albert Sans"/>
              </a:rPr>
              <a:t>Choosing the most suitable aircraft is vital for achieving a balance between safety and efficiency. This entails analyzing various models to determine which offers the highest safety rating while also considering operational costs and maintenance requirements.</a:t>
            </a:r>
            <a:endParaRPr lang="en-US" sz="1800" b="0" strike="noStrike" spc="-1" dirty="0">
              <a:solidFill>
                <a:srgbClr val="FFFFFF"/>
              </a:solidFill>
              <a:latin typeface="OpenSymbo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280" y="1324080"/>
            <a:ext cx="4411980" cy="328043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5560"/>
            <a:ext cx="6675120" cy="706320"/>
          </a:xfrm>
        </p:spPr>
        <p:txBody>
          <a:bodyPr/>
          <a:lstStyle/>
          <a:p>
            <a:r>
              <a:rPr lang="en-US" sz="1800" b="1" i="1" dirty="0"/>
              <a:t>Purpose of Checking for Missing Values in This Dataset</a:t>
            </a:r>
            <a:r>
              <a:rPr lang="en-US" b="1" dirty="0"/>
              <a:t/>
            </a:r>
            <a:br>
              <a:rPr lang="en-US" b="1" dirty="0"/>
            </a:br>
            <a:endParaRPr lang="en-US" dirty="0"/>
          </a:p>
        </p:txBody>
      </p:sp>
      <p:sp>
        <p:nvSpPr>
          <p:cNvPr id="3" name="Subtitle 2"/>
          <p:cNvSpPr>
            <a:spLocks noGrp="1"/>
          </p:cNvSpPr>
          <p:nvPr>
            <p:ph type="subTitle"/>
          </p:nvPr>
        </p:nvSpPr>
        <p:spPr/>
        <p:txBody>
          <a:bodyPr/>
          <a:lstStyle/>
          <a:p>
            <a:pPr>
              <a:lnSpc>
                <a:spcPct val="150000"/>
              </a:lnSpc>
            </a:pPr>
            <a:r>
              <a:rPr lang="en-US" sz="1800" i="1" dirty="0"/>
              <a:t>Data Quality </a:t>
            </a:r>
            <a:r>
              <a:rPr lang="en-US" sz="1800" i="1" dirty="0" smtClean="0"/>
              <a:t>Assessment</a:t>
            </a:r>
          </a:p>
          <a:p>
            <a:pPr>
              <a:lnSpc>
                <a:spcPct val="150000"/>
              </a:lnSpc>
            </a:pPr>
            <a:r>
              <a:rPr lang="en-US" sz="1800" i="1" dirty="0"/>
              <a:t>Analysis </a:t>
            </a:r>
            <a:r>
              <a:rPr lang="en-US" sz="1800" i="1" dirty="0" smtClean="0"/>
              <a:t>Planning</a:t>
            </a:r>
          </a:p>
          <a:p>
            <a:pPr>
              <a:lnSpc>
                <a:spcPct val="150000"/>
              </a:lnSpc>
            </a:pPr>
            <a:r>
              <a:rPr lang="en-US" sz="1800" i="1" dirty="0"/>
              <a:t>Bias </a:t>
            </a:r>
            <a:r>
              <a:rPr lang="en-US" sz="1800" i="1" dirty="0" smtClean="0"/>
              <a:t>Identification</a:t>
            </a:r>
          </a:p>
          <a:p>
            <a:pPr>
              <a:lnSpc>
                <a:spcPct val="150000"/>
              </a:lnSpc>
            </a:pPr>
            <a:r>
              <a:rPr lang="en-US" sz="1800" i="1" dirty="0"/>
              <a:t>Data Cleaning </a:t>
            </a:r>
            <a:r>
              <a:rPr lang="en-US" sz="1800" i="1" dirty="0" smtClean="0"/>
              <a:t>Decisions</a:t>
            </a:r>
          </a:p>
          <a:p>
            <a:pPr>
              <a:lnSpc>
                <a:spcPct val="150000"/>
              </a:lnSpc>
            </a:pPr>
            <a:r>
              <a:rPr lang="en-US" sz="1800" i="1" dirty="0"/>
              <a:t>Feature Selection</a:t>
            </a: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0980" y="1028700"/>
            <a:ext cx="4509524" cy="180618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30980" y="3009660"/>
            <a:ext cx="4509524" cy="1920480"/>
          </a:xfrm>
          <a:prstGeom prst="rect">
            <a:avLst/>
          </a:prstGeom>
        </p:spPr>
      </p:pic>
    </p:spTree>
    <p:extLst>
      <p:ext uri="{BB962C8B-B14F-4D97-AF65-F5344CB8AC3E}">
        <p14:creationId xmlns:p14="http://schemas.microsoft.com/office/powerpoint/2010/main" val="1381045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trike="noStrike" spc="-1">
                <a:solidFill>
                  <a:schemeClr val="dk1"/>
                </a:solidFill>
                <a:latin typeface="Prompt"/>
                <a:ea typeface="Prompt"/>
              </a:rPr>
              <a:t>Assess cost-effectiveness</a:t>
            </a:r>
            <a:endParaRPr lang="fr-FR" sz="2600" b="0" strike="noStrike" spc="-1">
              <a:solidFill>
                <a:schemeClr val="dk1"/>
              </a:solidFill>
              <a:latin typeface="Arial"/>
            </a:endParaRPr>
          </a:p>
        </p:txBody>
      </p:sp>
      <p:sp>
        <p:nvSpPr>
          <p:cNvPr id="78" name="PlaceHolder 2"/>
          <p:cNvSpPr>
            <a:spLocks noGrp="1"/>
          </p:cNvSpPr>
          <p:nvPr>
            <p:ph type="subTitle"/>
          </p:nvPr>
        </p:nvSpPr>
        <p:spPr>
          <a:xfrm>
            <a:off x="876240" y="1324080"/>
            <a:ext cx="6934260" cy="1904760"/>
          </a:xfrm>
          <a:prstGeom prst="rect">
            <a:avLst/>
          </a:prstGeom>
          <a:noFill/>
          <a:ln w="0">
            <a:noFill/>
          </a:ln>
        </p:spPr>
        <p:txBody>
          <a:bodyPr lIns="91440" tIns="91440" rIns="91440" bIns="91440" anchor="t">
            <a:noAutofit/>
          </a:bodyPr>
          <a:lstStyle/>
          <a:p>
            <a:pPr marL="514350" indent="-285750">
              <a:lnSpc>
                <a:spcPct val="150000"/>
              </a:lnSpc>
              <a:tabLst>
                <a:tab pos="0" algn="l"/>
              </a:tabLst>
            </a:pPr>
            <a:r>
              <a:rPr lang="en" sz="1800" b="0" strike="noStrike" spc="-1" dirty="0">
                <a:solidFill>
                  <a:schemeClr val="dk1"/>
                </a:solidFill>
                <a:latin typeface="Albert Sans"/>
                <a:ea typeface="Albert Sans"/>
              </a:rPr>
              <a:t>Analyzing the cost-effectiveness of aircraft models involves evaluating both initial purchase costs and long-term operational expenditures. This includes maintenance, fuel efficiency, and potential resale value. Understanding the total cost of ownership can inform better investment decisions.</a:t>
            </a:r>
            <a:endParaRPr lang="en-US" sz="1800" b="0" strike="noStrike" spc="-1" dirty="0">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714240" y="2523960"/>
            <a:ext cx="3180960" cy="1609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3100" b="1" strike="noStrike" spc="-1">
                <a:solidFill>
                  <a:schemeClr val="dk1"/>
                </a:solidFill>
                <a:latin typeface="Prompt"/>
                <a:ea typeface="Prompt"/>
              </a:rPr>
              <a:t>Recommendations</a:t>
            </a:r>
            <a:endParaRPr lang="fr-FR" sz="3100" b="0" strike="noStrike" spc="-1">
              <a:solidFill>
                <a:schemeClr val="dk1"/>
              </a:solidFill>
              <a:latin typeface="Arial"/>
            </a:endParaRPr>
          </a:p>
        </p:txBody>
      </p:sp>
      <p:sp>
        <p:nvSpPr>
          <p:cNvPr id="80" name="PlaceHolder 2"/>
          <p:cNvSpPr>
            <a:spLocks noGrp="1"/>
          </p:cNvSpPr>
          <p:nvPr>
            <p:ph type="title"/>
          </p:nvPr>
        </p:nvSpPr>
        <p:spPr>
          <a:xfrm>
            <a:off x="876240" y="933480"/>
            <a:ext cx="1409400" cy="9903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1" strike="noStrike" spc="-1">
                <a:solidFill>
                  <a:schemeClr val="accent1"/>
                </a:solidFill>
                <a:latin typeface="Prompt"/>
                <a:ea typeface="Prompt"/>
              </a:rPr>
              <a:t>02</a:t>
            </a:r>
            <a:endParaRPr lang="fr-FR" sz="5000" b="0" strike="noStrike" spc="-1">
              <a:solidFill>
                <a:schemeClr val="dk1"/>
              </a:solidFill>
              <a:latin typeface="Arial"/>
            </a:endParaRPr>
          </a:p>
        </p:txBody>
      </p:sp>
      <p:pic>
        <p:nvPicPr>
          <p:cNvPr id="81" name="Google Shape;164;p32"/>
          <p:cNvPicPr/>
          <p:nvPr/>
        </p:nvPicPr>
        <p:blipFill>
          <a:blip r:embed="rId2"/>
          <a:srcRect l="23408" t="12" r="20145"/>
          <a:stretch/>
        </p:blipFill>
        <p:spPr>
          <a:xfrm>
            <a:off x="4519440" y="0"/>
            <a:ext cx="4624200" cy="5142960"/>
          </a:xfrm>
          <a:prstGeom prst="rect">
            <a:avLst/>
          </a:prstGeom>
          <a:ln w="0">
            <a:noFill/>
          </a:ln>
        </p:spPr>
      </p:pic>
      <p:cxnSp>
        <p:nvCxnSpPr>
          <p:cNvPr id="82" name="Google Shape;165;p32"/>
          <p:cNvCxnSpPr/>
          <p:nvPr/>
        </p:nvCxnSpPr>
        <p:spPr>
          <a:xfrm>
            <a:off x="713160" y="1073880"/>
            <a:ext cx="360" cy="707040"/>
          </a:xfrm>
          <a:prstGeom prst="straightConnector1">
            <a:avLst/>
          </a:prstGeom>
          <a:ln w="28575">
            <a:solidFill>
              <a:srgbClr val="68C0CE"/>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a:lnSpc>
                <a:spcPct val="100000"/>
              </a:lnSpc>
              <a:tabLst>
                <a:tab pos="0" algn="l"/>
              </a:tabLst>
            </a:pPr>
            <a:r>
              <a:rPr lang="en" sz="2600" b="1" strike="noStrike" spc="-1" dirty="0" smtClean="0">
                <a:solidFill>
                  <a:schemeClr val="dk1"/>
                </a:solidFill>
                <a:latin typeface="Prompt"/>
                <a:ea typeface="Prompt"/>
              </a:rPr>
              <a:t>Prioritize Model </a:t>
            </a:r>
            <a:r>
              <a:rPr lang="en-US" sz="2600" b="1" strike="noStrike" spc="-1" dirty="0" smtClean="0">
                <a:solidFill>
                  <a:schemeClr val="dk1"/>
                </a:solidFill>
                <a:latin typeface="Prompt"/>
                <a:ea typeface="Prompt"/>
              </a:rPr>
              <a:t>DHC-7-100 </a:t>
            </a:r>
            <a:endParaRPr lang="fr-FR" sz="2600" b="0" strike="noStrike" spc="-1" dirty="0">
              <a:solidFill>
                <a:schemeClr val="dk1"/>
              </a:solidFill>
              <a:latin typeface="Arial"/>
            </a:endParaRPr>
          </a:p>
        </p:txBody>
      </p:sp>
      <p:sp>
        <p:nvSpPr>
          <p:cNvPr id="85" name="PlaceHolder 2"/>
          <p:cNvSpPr>
            <a:spLocks noGrp="1"/>
          </p:cNvSpPr>
          <p:nvPr>
            <p:ph type="subTitle"/>
          </p:nvPr>
        </p:nvSpPr>
        <p:spPr>
          <a:xfrm>
            <a:off x="5305320" y="1324080"/>
            <a:ext cx="3625320" cy="1434360"/>
          </a:xfrm>
          <a:prstGeom prst="rect">
            <a:avLst/>
          </a:prstGeom>
          <a:noFill/>
          <a:ln w="0">
            <a:noFill/>
          </a:ln>
        </p:spPr>
        <p:txBody>
          <a:bodyPr lIns="91440" tIns="91440" rIns="91440" bIns="91440" anchor="t">
            <a:noAutofit/>
          </a:bodyPr>
          <a:lstStyle/>
          <a:p>
            <a:pPr marL="514350" indent="-285750">
              <a:lnSpc>
                <a:spcPct val="150000"/>
              </a:lnSpc>
              <a:tabLst>
                <a:tab pos="0" algn="l"/>
              </a:tabLst>
            </a:pPr>
            <a:r>
              <a:rPr lang="en-US" sz="1800" spc="-1" dirty="0">
                <a:solidFill>
                  <a:srgbClr val="FFFFFF"/>
                </a:solidFill>
                <a:latin typeface="OpenSymbol"/>
              </a:rPr>
              <a:t>Acquisition Priority: The DHC-7-100 emerges as the safest choice based on my scoring</a:t>
            </a:r>
            <a:r>
              <a:rPr lang="en-US" sz="1800" spc="-1" dirty="0" smtClean="0">
                <a:solidFill>
                  <a:srgbClr val="FFFFFF"/>
                </a:solidFill>
                <a:latin typeface="OpenSymbol"/>
              </a:rPr>
              <a:t>.</a:t>
            </a:r>
          </a:p>
          <a:p>
            <a:pPr marL="514350" indent="-285750">
              <a:lnSpc>
                <a:spcPct val="150000"/>
              </a:lnSpc>
              <a:tabLst>
                <a:tab pos="0" algn="l"/>
              </a:tabLst>
            </a:pPr>
            <a:r>
              <a:rPr lang="en-US" sz="1800" spc="-1" dirty="0">
                <a:solidFill>
                  <a:srgbClr val="FFFFFF"/>
                </a:solidFill>
                <a:latin typeface="OpenSymbol"/>
              </a:rPr>
              <a:t>DHC-7-100</a:t>
            </a:r>
          </a:p>
          <a:p>
            <a:pPr indent="0">
              <a:lnSpc>
                <a:spcPct val="150000"/>
              </a:lnSpc>
              <a:buNone/>
              <a:tabLst>
                <a:tab pos="0" algn="l"/>
              </a:tabLst>
            </a:pPr>
            <a:r>
              <a:rPr lang="en-US" sz="1800" spc="-1" dirty="0">
                <a:solidFill>
                  <a:srgbClr val="FFFFFF"/>
                </a:solidFill>
                <a:latin typeface="OpenSymbol"/>
              </a:rPr>
              <a:t>Likely strengths: Proven reliability in regional operations</a:t>
            </a:r>
            <a:endParaRPr lang="en-US" sz="1800" b="0" strike="noStrike" spc="-1" dirty="0">
              <a:solidFill>
                <a:srgbClr val="FFFFFF"/>
              </a:solidFill>
              <a:latin typeface="OpenSymbo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1180800"/>
            <a:ext cx="4322069" cy="38265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TotalTime>
  <Words>399</Words>
  <Application>Microsoft Office PowerPoint</Application>
  <PresentationFormat>On-screen Show (16:9)</PresentationFormat>
  <Paragraphs>35</Paragraphs>
  <Slides>13</Slides>
  <Notes>2</Notes>
  <HiddenSlides>0</HiddenSlides>
  <MMClips>1</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13</vt:i4>
      </vt:variant>
    </vt:vector>
  </HeadingPairs>
  <TitlesOfParts>
    <vt:vector size="25" baseType="lpstr">
      <vt:lpstr>Albert Sans</vt:lpstr>
      <vt:lpstr>Arial</vt:lpstr>
      <vt:lpstr>Calibri</vt:lpstr>
      <vt:lpstr>OpenSymbol</vt:lpstr>
      <vt:lpstr>Prompt</vt:lpstr>
      <vt:lpstr>Symbol</vt:lpstr>
      <vt:lpstr>Wingdings</vt:lpstr>
      <vt:lpstr>São Paulo Airport Expansion by Slidesgo</vt:lpstr>
      <vt:lpstr>São Paulo Airport Expansion by Slidesgo</vt:lpstr>
      <vt:lpstr>São Paulo Airport Expansion by Slidesgo</vt:lpstr>
      <vt:lpstr>São Paulo Airport Expansion by Slidesgo</vt:lpstr>
      <vt:lpstr>São Paulo Airport Expansion by Slidesgo</vt:lpstr>
      <vt:lpstr>Aircraft Risk Analysis</vt:lpstr>
      <vt:lpstr>Introduction</vt:lpstr>
      <vt:lpstr>Business Problem</vt:lpstr>
      <vt:lpstr>Enter aviation operations with minimal risk</vt:lpstr>
      <vt:lpstr>Identify safest aircraft models</vt:lpstr>
      <vt:lpstr>Purpose of Checking for Missing Values in This Dataset </vt:lpstr>
      <vt:lpstr>Assess cost-effectiveness</vt:lpstr>
      <vt:lpstr>Recommendations</vt:lpstr>
      <vt:lpstr>Prioritize Model DHC-7-100 </vt:lpstr>
      <vt:lpstr>Implement Pilot Phase</vt:lpstr>
      <vt:lpstr>Mitigate associated risks</vt:lpstr>
      <vt:lpstr>Conclusions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Aircraft Risk Analysis</dc:title>
  <dc:creator>AMG</dc:creator>
  <cp:lastModifiedBy>AMG</cp:lastModifiedBy>
  <cp:revision>6</cp:revision>
  <dcterms:modified xsi:type="dcterms:W3CDTF">2025-04-29T18:57:41Z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2025-04-28T13:39:31Z</dcterms:created>
  <dc:creator>Unknown Creator</dc:creator>
  <dc:description/>
  <dc:language>en-US</dc:language>
  <cp:lastModifiedBy>Unknown Creator</cp:lastModifiedBy>
  <dcterms:modified xsi:type="dcterms:W3CDTF">2025-04-28T13:39:31Z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