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6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AE51-6678-42C3-BB7A-B86439B7C2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39D68-E91C-412B-89C6-3D3F9CFF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39D68-E91C-412B-89C6-3D3F9CFF55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39D68-E91C-412B-89C6-3D3F9CFF55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9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376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6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7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8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B9FF7D-5806-40CD-B715-321A953489D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0F5FC1-1B24-4F2F-BA1D-B76988EC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1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ullratio.com/stocks/nyse-msm/pe-ratio" TargetMode="External"/><Relationship Id="rId5" Type="http://schemas.openxmlformats.org/officeDocument/2006/relationships/hyperlink" Target="https://stockanalysis.com/stocks/msm/statistics/" TargetMode="External"/><Relationship Id="rId4" Type="http://schemas.openxmlformats.org/officeDocument/2006/relationships/hyperlink" Target="https://stockanalysis.com/stocks/msm/foreca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BB701028-0804-1457-9338-33C786C6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9" b="142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D7B7F-CAF8-C5C5-C34C-FCFB97DC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682" y="3496574"/>
            <a:ext cx="6436104" cy="11386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/>
              <a:t>MSC Industrial (MSM)</a:t>
            </a:r>
            <a:br>
              <a:rPr lang="en-US" sz="3700" dirty="0"/>
            </a:br>
            <a:r>
              <a:rPr lang="en-US" sz="3700" dirty="0"/>
              <a:t>Financial Analysis</a:t>
            </a:r>
          </a:p>
        </p:txBody>
      </p:sp>
    </p:spTree>
    <p:extLst>
      <p:ext uri="{BB962C8B-B14F-4D97-AF65-F5344CB8AC3E}">
        <p14:creationId xmlns:p14="http://schemas.microsoft.com/office/powerpoint/2010/main" val="368467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620B2C-EC54-C11C-6EAF-35FDC10E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5" y="332349"/>
            <a:ext cx="10353762" cy="970450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D651-B53B-A62F-D7C1-8C864019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29" y="1615933"/>
            <a:ext cx="10913595" cy="9704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1600" dirty="0"/>
              <a:t>MSC Industrial (MSM) is a leading North American distributor of industrial and metalworking supplies, offering products and services to support manufacturers, contractors, and other industries. The company provides a wide range of products, including cutting tools, abrasives, machinery, safety supplies, and more, catering to various industrial needs.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B4157C-CA3A-C82F-1502-8CD9EB7D4496}"/>
              </a:ext>
            </a:extLst>
          </p:cNvPr>
          <p:cNvSpPr txBox="1">
            <a:spLocks/>
          </p:cNvSpPr>
          <p:nvPr/>
        </p:nvSpPr>
        <p:spPr>
          <a:xfrm>
            <a:off x="2016959" y="3828392"/>
            <a:ext cx="3575820" cy="23263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600" u="sng" dirty="0"/>
              <a:t>Core Product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Metalworking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Safety &amp; PPE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Maintenance, Repair, and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Material Handling &amp;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Machinery &amp; Equipment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74E497-D154-164B-9397-EB35D943D1B5}"/>
              </a:ext>
            </a:extLst>
          </p:cNvPr>
          <p:cNvSpPr txBox="1">
            <a:spLocks/>
          </p:cNvSpPr>
          <p:nvPr/>
        </p:nvSpPr>
        <p:spPr>
          <a:xfrm>
            <a:off x="633878" y="2622268"/>
            <a:ext cx="10902946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sz="1600" dirty="0"/>
              <a:t>MSM operates a highly customer-centric distribution model that combines traditional catalog-based selling with modern e-commerce and digital solutions. The company's multichannel strategy leverages a nationwide network of distribution centers, local branch offices, and a robust online platform to ensure fast and reliable delivery.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1BD8487-F4AA-1C7A-3784-593B2BD0B15F}"/>
              </a:ext>
            </a:extLst>
          </p:cNvPr>
          <p:cNvSpPr txBox="1">
            <a:spLocks/>
          </p:cNvSpPr>
          <p:nvPr/>
        </p:nvSpPr>
        <p:spPr>
          <a:xfrm>
            <a:off x="6599221" y="3828392"/>
            <a:ext cx="3575820" cy="2127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600" u="sng" dirty="0"/>
              <a:t>Competitive Strengths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Extensive Product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Strong Distribution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Customer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Established Brand Reputation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Technological Advancements</a:t>
            </a:r>
          </a:p>
        </p:txBody>
      </p:sp>
    </p:spTree>
    <p:extLst>
      <p:ext uri="{BB962C8B-B14F-4D97-AF65-F5344CB8AC3E}">
        <p14:creationId xmlns:p14="http://schemas.microsoft.com/office/powerpoint/2010/main" val="419158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D6B4-AA14-0E0B-6CFF-D0DBA473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974" y="59595"/>
            <a:ext cx="5168052" cy="1117600"/>
          </a:xfrm>
        </p:spPr>
        <p:txBody>
          <a:bodyPr>
            <a:normAutofit/>
          </a:bodyPr>
          <a:lstStyle/>
          <a:p>
            <a:r>
              <a:rPr lang="en-US" dirty="0"/>
              <a:t>Performance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CF94-4D1D-85E0-CA77-ED618FCB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4" y="1072027"/>
            <a:ext cx="6847475" cy="2671167"/>
          </a:xfrm>
        </p:spPr>
        <p:txBody>
          <a:bodyPr>
            <a:normAutofit lnSpcReduction="10000"/>
          </a:bodyPr>
          <a:lstStyle/>
          <a:p>
            <a:pPr marL="3690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500" b="1" u="sng" dirty="0"/>
              <a:t>Revenue:</a:t>
            </a:r>
            <a:r>
              <a:rPr lang="en-US" sz="1500" b="1" dirty="0"/>
              <a:t> </a:t>
            </a:r>
            <a:r>
              <a:rPr lang="en-US" sz="1500" dirty="0"/>
              <a:t>Over the past decade, MSM has demonstrated consistent revenue growth, with recent annual revenues crossing $4 billion and a contraction of         (-4.7%) forecasted and realized in Q4’24.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FY25 expected to be slightly negative, with a growth rate of (-0.5%), before returning positive &amp; growing for the remainder of the forecast period.</a:t>
            </a:r>
          </a:p>
          <a:p>
            <a:pPr marL="3690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500" b="1" u="sng" dirty="0"/>
              <a:t>Gross Margins:</a:t>
            </a:r>
            <a:r>
              <a:rPr lang="en-US" sz="1500" b="1" dirty="0"/>
              <a:t> </a:t>
            </a:r>
            <a:r>
              <a:rPr lang="en-US" sz="1500" dirty="0"/>
              <a:t>Recent margins have remained stable (~41%), supported by efficient procurement and value-added services, but face pressure from inflationary costs in raw materials &amp; logistics.</a:t>
            </a:r>
          </a:p>
          <a:p>
            <a:pPr marL="3690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500" b="1" u="sng" dirty="0"/>
              <a:t>Operating Margins:</a:t>
            </a:r>
            <a:r>
              <a:rPr lang="en-US" sz="1500" b="1" dirty="0"/>
              <a:t> </a:t>
            </a:r>
            <a:r>
              <a:rPr lang="en-US" sz="1500" dirty="0"/>
              <a:t>Continuous investments in digital transformation and logistics optimization have helped maintain competitive operating margins despite rising costs.</a:t>
            </a:r>
          </a:p>
          <a:p>
            <a:pPr>
              <a:lnSpc>
                <a:spcPct val="90000"/>
              </a:lnSpc>
              <a:buClr>
                <a:srgbClr val="FF4343"/>
              </a:buClr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F4172-027C-1408-1BE2-DDD5F25A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30" y="2267713"/>
            <a:ext cx="5146216" cy="4496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44BAE5-AD8C-F46F-2AB9-1A925B48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" y="3638026"/>
            <a:ext cx="6758846" cy="31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7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7DD1-75BF-131B-713D-52866DA0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8466"/>
            <a:ext cx="10353762" cy="970450"/>
          </a:xfrm>
        </p:spPr>
        <p:txBody>
          <a:bodyPr/>
          <a:lstStyle/>
          <a:p>
            <a:r>
              <a:rPr lang="en-US" dirty="0"/>
              <a:t>Industry Overview &amp; Outlook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B648E7-B140-8388-B666-86D336062704}"/>
              </a:ext>
            </a:extLst>
          </p:cNvPr>
          <p:cNvSpPr txBox="1">
            <a:spLocks/>
          </p:cNvSpPr>
          <p:nvPr/>
        </p:nvSpPr>
        <p:spPr>
          <a:xfrm>
            <a:off x="0" y="1052508"/>
            <a:ext cx="7287768" cy="28777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Largely fragmented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Steady growth projected, fueled by reshoring, infrastructure investment, and automation. Digital transformation remains a major growth driver, and companies offering integrated, value-added solutions will be better positioned for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Inflationary pressures, supply chain disruptions, heightened competition, and labor shortages all present challenges to the industry.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C295927-209F-4E92-5166-642BF5E2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9" y="3200326"/>
            <a:ext cx="6499929" cy="34649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678644C-CAD1-0B0E-B062-CEB7B9FE0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767" y="3856259"/>
            <a:ext cx="4707157" cy="28024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8B689B7-8CBB-0BA1-87AD-27C16A565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766" y="1047462"/>
            <a:ext cx="4707157" cy="272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7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4F53-5A60-622B-DE84-BD687689D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490-9458-722F-182C-B74405CF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Summary Outputs ($73.12 Share Price)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E62F7E-174B-84D2-31BB-652707FB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" y="5376863"/>
            <a:ext cx="10357601" cy="1481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D8A18E-DF7F-4C2A-1D7C-E9E5B2A8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1302006"/>
            <a:ext cx="4907705" cy="2743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342E7-5342-E880-7881-08B6E67E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499" y="1302006"/>
            <a:ext cx="490770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E88A6-5FC8-CC22-CBEA-6E469246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E8A1-63B5-68CE-4F6F-FA0CEAA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Downside Summary Outputs ($57.27 Share Price)</a:t>
            </a:r>
            <a:br>
              <a:rPr lang="en-US" dirty="0"/>
            </a:b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2F2970-F9A8-BD50-80AE-452CE69D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00" y="5397806"/>
            <a:ext cx="10251988" cy="14601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6E4A489-AEF7-9A7B-E9F8-6367FECB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00" y="4109686"/>
            <a:ext cx="10242800" cy="1254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8BCA9-5E21-33F4-7F46-9DC2E9E1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6" y="1275732"/>
            <a:ext cx="4907706" cy="2743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0687EE-D6F8-0781-ADFA-3E452E7E3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694" y="1275732"/>
            <a:ext cx="4907706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2C3-7264-84A5-FE62-1A23AF45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083" y="38017"/>
            <a:ext cx="5168052" cy="1037892"/>
          </a:xfrm>
        </p:spPr>
        <p:txBody>
          <a:bodyPr>
            <a:normAutofit/>
          </a:bodyPr>
          <a:lstStyle/>
          <a:p>
            <a:r>
              <a:rPr lang="en-US" dirty="0"/>
              <a:t>Base Rationale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96AB53A5-BE9D-DF07-F85D-9BC4AC84B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865" y="132275"/>
            <a:ext cx="6313723" cy="659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/>
              <a:t>Revenue</a:t>
            </a:r>
          </a:p>
          <a:p>
            <a:pPr marR="0" lvl="0" fontAlgn="base">
              <a:lnSpc>
                <a:spcPct val="9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200" dirty="0"/>
              <a:t>Contraction in FY24 (-4.7%) is followed by slightly negative growth in FY25 (-0.5%).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sz="1200" dirty="0"/>
              <a:t>Revenue recovers in FY26 (+4.7%) and continues to grow over the forecast period.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MSC Industrial Direct Co., Inc. (MSM) Stock Forecast &amp; Price Targets - Stock Analysis</a:t>
            </a:r>
            <a:endParaRPr 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sz="1400" b="1" u="sng" dirty="0" err="1"/>
              <a:t>OpEx</a:t>
            </a:r>
            <a:endParaRPr lang="en-US" sz="1400" b="1" u="sng" dirty="0"/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Decline as a percentage of revenue (from 30.4% to 29.8% by FY31) through tight cost controls and scaling efficiencies</a:t>
            </a:r>
            <a:endParaRPr lang="en-US" altLang="en-US" sz="1200" b="1" u="sng" dirty="0"/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/>
              <a:t>Margins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Stable Gross Margin of ~41%</a:t>
            </a:r>
            <a:endParaRPr lang="en-US" altLang="en-US" sz="1200" b="1" u="sng" dirty="0"/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 err="1"/>
              <a:t>CapEx</a:t>
            </a:r>
            <a:endParaRPr lang="en-US" altLang="en-US" sz="1400" b="1" u="sng" dirty="0"/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Controlled at ~2% of revenue, prioritizing essential and high-ROI projects</a:t>
            </a:r>
            <a:endParaRPr lang="en-US" altLang="en-US" sz="1200" b="1" u="sng" dirty="0"/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/>
              <a:t>Income Tax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Effective tax rate remains steady at ~24.5%</a:t>
            </a:r>
            <a:endParaRPr lang="en-US" altLang="en-US" sz="1200" b="1" u="sng" dirty="0"/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/>
              <a:t>Working Capital</a:t>
            </a:r>
            <a:endParaRPr lang="en-US" altLang="en-US" sz="1400" b="1" dirty="0"/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Improved efficiency supports liquidity, with NWC gradually increasing in line with growth</a:t>
            </a:r>
            <a:endParaRPr kumimoji="0" lang="en-US" altLang="en-US" sz="120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/>
              <a:t>EV Assumptions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FCF Method = OCF - </a:t>
            </a:r>
            <a:r>
              <a:rPr lang="en-US" altLang="en-US" sz="1200" dirty="0" err="1"/>
              <a:t>CapEx</a:t>
            </a:r>
            <a:r>
              <a:rPr lang="en-US" altLang="en-US" sz="1200" dirty="0"/>
              <a:t>, consistent with MSM’s SEC filings &amp; methodology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g = 3.0%</a:t>
            </a:r>
            <a:endParaRPr lang="en-US" sz="10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Shares Outstanding = 55,900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MSC Industrial Direct Co., Inc. (MSM) Statistics &amp; Valuation Metrics - Stock Analysis</a:t>
            </a:r>
            <a:endParaRPr lang="en-US" altLang="en-US" sz="1000" dirty="0"/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3-Year Average PE Ratio = 15.47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MSM - </a:t>
            </a:r>
            <a:r>
              <a:rPr lang="en-US" sz="1000" dirty="0" err="1">
                <a:solidFill>
                  <a:schemeClr val="accent1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Msc</a:t>
            </a:r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Industrial Direct PE ratio, current and historical analysis</a:t>
            </a:r>
            <a:endParaRPr lang="en-US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6900" indent="0" fontAlgn="base">
              <a:lnSpc>
                <a:spcPct val="90000"/>
              </a:lnSpc>
              <a:buNone/>
            </a:pPr>
            <a:endParaRPr kumimoji="0" lang="en-US" altLang="en-US" sz="140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B24915-5799-9D87-D3B2-51FA081D8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975" y="1023407"/>
            <a:ext cx="5512007" cy="4567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08523-D5A7-E894-D9D8-EECC9D8A2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237" y="5629192"/>
            <a:ext cx="551574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4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E7D6A-36B5-174E-5947-91B40616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3CDD-AE25-3EA9-5FE6-2A9B7108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4951"/>
            <a:ext cx="8567407" cy="654049"/>
          </a:xfrm>
        </p:spPr>
        <p:txBody>
          <a:bodyPr>
            <a:normAutofit fontScale="90000"/>
          </a:bodyPr>
          <a:lstStyle/>
          <a:p>
            <a:r>
              <a:rPr lang="en-US" dirty="0"/>
              <a:t>Downside </a:t>
            </a:r>
            <a:br>
              <a:rPr lang="en-US" dirty="0"/>
            </a:br>
            <a:r>
              <a:rPr lang="en-US" dirty="0"/>
              <a:t>Rationale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C90DD959-2EF3-CD4C-2869-084C4C178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299728"/>
            <a:ext cx="8801100" cy="2950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/>
              <a:t>Revenue</a:t>
            </a:r>
          </a:p>
          <a:p>
            <a:pPr marR="0" lvl="0" fontAlgn="base">
              <a:lnSpc>
                <a:spcPct val="9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300" dirty="0"/>
              <a:t>Global recession inhibits MSM’s ability to recover from FY24’s contraction. </a:t>
            </a:r>
          </a:p>
          <a:p>
            <a:pPr marR="0" lvl="0" fontAlgn="base">
              <a:lnSpc>
                <a:spcPct val="9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300" dirty="0"/>
              <a:t>Revenue growth remains negative through FY26 and slowly stabilizes as the recession diminishes and demand returns.</a:t>
            </a:r>
            <a:endParaRPr lang="en-US" altLang="en-US" sz="1300" b="1" dirty="0"/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sz="1400" b="1" u="sng" dirty="0" err="1"/>
              <a:t>OpEx</a:t>
            </a:r>
            <a:endParaRPr lang="en-US" sz="1400" b="1" u="sng" dirty="0"/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Fixed costs remain elevated even as revenue decreases.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Recessions can coincide with inflationary periods, where costs rise even as demand softens. 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Additional marketing &amp; sales costs may be expected as companies seek to regain market share as their customers reduce spending.</a:t>
            </a:r>
            <a:endParaRPr lang="en-US" altLang="en-US" sz="1300" b="1" u="sng" dirty="0"/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/>
              <a:t>Margins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/>
              <a:t>Input cost inflation, lower volume discounts, inventory holding costs, and production inefficiencies deteriorate margin.</a:t>
            </a:r>
            <a:endParaRPr lang="en-US" altLang="en-US" sz="1300" b="1" u="sng" dirty="0"/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 err="1"/>
              <a:t>CapEx</a:t>
            </a:r>
            <a:endParaRPr lang="en-US" altLang="en-US" sz="1400" b="1" u="sng" dirty="0"/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/>
              <a:t>Capital expenditure decreases as companies seek to reduce spending.</a:t>
            </a:r>
            <a:endParaRPr lang="en-US" altLang="en-US" sz="1300" b="1" u="sng" dirty="0"/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/>
              <a:t>Income Tax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/>
              <a:t>In general, income tax does not materially change during a recession.</a:t>
            </a:r>
            <a:endParaRPr lang="en-US" altLang="en-US" sz="1300" b="1" u="sng" dirty="0"/>
          </a:p>
          <a:p>
            <a:pPr marL="36900" indent="0" fontAlgn="base">
              <a:lnSpc>
                <a:spcPct val="90000"/>
              </a:lnSpc>
              <a:buNone/>
            </a:pPr>
            <a:r>
              <a:rPr lang="en-US" altLang="en-US" sz="1400" b="1" u="sng" dirty="0"/>
              <a:t>Working Capital</a:t>
            </a:r>
            <a:endParaRPr lang="en-US" altLang="en-US" sz="1400" b="1" dirty="0"/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/>
              <a:t>Declining sales &amp; fluctuations in demand may lead to excess inventory.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/>
              <a:t>Customers may delay payments to preserve liquidity, increasing AR.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/>
              <a:t>Suppliers may tighten payment terms due to increased credit risk, decreasing AP.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7776D-5087-9250-6DFA-727DAF92E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495925"/>
            <a:ext cx="86106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5848-EC3B-6EA1-0631-88D4C5FE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56" y="1906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Investment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BA22-6084-D5EF-1631-1CB2BCA7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460" y="682788"/>
            <a:ext cx="7685118" cy="255231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sz="1500" b="1" u="sng" dirty="0"/>
              <a:t>The Good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Diversified customer base, strong supply chain, &amp; consistent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Consistent returns for shareholders &amp; share buybacks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Stable gross margins, reliable FCF, manageable debt levels, &amp; cost saving initiatives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Investments in e-commerce enable MSM to capitalize on new growth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Positioned to benefit from US reshoring trends and infrastructure investments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7F1E3-BA0C-8C7C-8ECF-E1D29B16FD0C}"/>
              </a:ext>
            </a:extLst>
          </p:cNvPr>
          <p:cNvSpPr txBox="1">
            <a:spLocks/>
          </p:cNvSpPr>
          <p:nvPr/>
        </p:nvSpPr>
        <p:spPr>
          <a:xfrm>
            <a:off x="4544555" y="2668498"/>
            <a:ext cx="7598674" cy="15210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1500" b="1" u="sng" dirty="0"/>
              <a:t>The Bad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Revenue and profitability highly exposed to industrial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Consistent underperformance against Dow Jones US Industrial Supplier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Heavy insider selling over the past 12 months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E4912-AC06-1EE7-E0F4-329B62CFFF8F}"/>
              </a:ext>
            </a:extLst>
          </p:cNvPr>
          <p:cNvSpPr txBox="1">
            <a:spLocks/>
          </p:cNvSpPr>
          <p:nvPr/>
        </p:nvSpPr>
        <p:spPr>
          <a:xfrm>
            <a:off x="4544555" y="4019740"/>
            <a:ext cx="7663702" cy="28382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1500" b="1" u="sng" dirty="0"/>
              <a:t>The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Investment in MSM could be a reasonable decision in the context of a broader strategic initiative or a desire to recognize higher dividends in the industrial distribution sector.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Given consistent underperformance against the index and heavy insider selling, it may be worth evaluating alternatives.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MSM reported FY24 earnings on October 24th, 2024. Its adjusted share price closed at $77.04.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Considering an implied share price of $73.12, this would suggest MSM is overvalued. This assessment is heavily contingent on market conditions and PE assumptions.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The PE ratio selected for modeling purposes is lower than the 10-year historical average of 17.55, indicating that the implied share price may be higher.</a:t>
            </a:r>
          </a:p>
        </p:txBody>
      </p:sp>
      <p:pic>
        <p:nvPicPr>
          <p:cNvPr id="12" name="Picture 11" descr="A miniature bull and bear percentages on a paper printed with the stock price list">
            <a:extLst>
              <a:ext uri="{FF2B5EF4-FFF2-40B4-BE49-F238E27FC236}">
                <a16:creationId xmlns:a16="http://schemas.microsoft.com/office/drawing/2014/main" id="{214811A7-C0BF-F763-72C7-46DF6E6A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33" r="27971"/>
          <a:stretch/>
        </p:blipFill>
        <p:spPr>
          <a:xfrm>
            <a:off x="0" y="0"/>
            <a:ext cx="4571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5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0610670-1a80-434a-88c3-e568bce39bc5}" enabled="0" method="" siteId="{90610670-1a80-434a-88c3-e568bce39bc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1722</TotalTime>
  <Words>907</Words>
  <Application>Microsoft Office PowerPoint</Application>
  <PresentationFormat>Widescreen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Calisto MT</vt:lpstr>
      <vt:lpstr>Wingdings 2</vt:lpstr>
      <vt:lpstr>Slate</vt:lpstr>
      <vt:lpstr>MSC Industrial (MSM) Financial Analysis</vt:lpstr>
      <vt:lpstr>Company Overview</vt:lpstr>
      <vt:lpstr>Performance Update</vt:lpstr>
      <vt:lpstr>Industry Overview &amp; Outlook</vt:lpstr>
      <vt:lpstr>Base Summary Outputs ($73.12 Share Price) </vt:lpstr>
      <vt:lpstr>Downside Summary Outputs ($57.27 Share Price) </vt:lpstr>
      <vt:lpstr>Base Rationale</vt:lpstr>
      <vt:lpstr>Downside  Rationale</vt:lpstr>
      <vt:lpstr>Investment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Atkins</dc:creator>
  <cp:lastModifiedBy>Daniel Atkins</cp:lastModifiedBy>
  <cp:revision>67</cp:revision>
  <dcterms:created xsi:type="dcterms:W3CDTF">2025-01-03T22:37:00Z</dcterms:created>
  <dcterms:modified xsi:type="dcterms:W3CDTF">2025-01-06T23:43:08Z</dcterms:modified>
</cp:coreProperties>
</file>