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18-Feb-25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18-Feb-25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18-Feb-25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18-Feb-25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18-Feb-25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18-Feb-25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18-Feb-25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18-Feb-25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18-Feb-25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18-Feb-25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18-Feb-25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18-Feb-25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37106-6E45-1474-7903-EBFA19CF7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/>
              <a:t>REPASO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8B1CFF-90B1-EB9C-898C-552339355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6826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593CE-2888-0BD9-C938-9DDF2AEC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Gestión de Procesos</a:t>
            </a:r>
            <a:br>
              <a:rPr lang="es-ES" b="1" i="0" dirty="0">
                <a:solidFill>
                  <a:srgbClr val="404040"/>
                </a:solidFill>
                <a:effectLst/>
                <a:latin typeface="Inter"/>
              </a:rPr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13967-B415-C468-1149-BDC09384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513113"/>
            <a:ext cx="9231086" cy="4931229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3200" b="1" i="0" dirty="0">
                <a:solidFill>
                  <a:srgbClr val="404040"/>
                </a:solidFill>
                <a:effectLst/>
                <a:latin typeface="Inter"/>
              </a:rPr>
              <a:t>Definición:</a:t>
            </a:r>
            <a:r>
              <a:rPr lang="es-ES" sz="3200" b="0" i="0" dirty="0">
                <a:solidFill>
                  <a:srgbClr val="404040"/>
                </a:solidFill>
                <a:effectLst/>
                <a:latin typeface="Inter"/>
              </a:rPr>
              <a:t> Un proceso es un programa en ejecución.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3200" b="1" i="0" dirty="0">
                <a:solidFill>
                  <a:srgbClr val="404040"/>
                </a:solidFill>
                <a:effectLst/>
                <a:latin typeface="Inter"/>
              </a:rPr>
              <a:t>Estados de un proceso:</a:t>
            </a:r>
            <a:endParaRPr lang="es-ES" sz="32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200" b="0" i="0" dirty="0">
                <a:solidFill>
                  <a:srgbClr val="404040"/>
                </a:solidFill>
                <a:effectLst/>
                <a:latin typeface="Inter"/>
              </a:rPr>
              <a:t>Nuevo.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200" b="0" i="0" dirty="0">
                <a:solidFill>
                  <a:srgbClr val="404040"/>
                </a:solidFill>
                <a:effectLst/>
                <a:latin typeface="Inter"/>
              </a:rPr>
              <a:t>Listo.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200" b="0" i="0" dirty="0">
                <a:solidFill>
                  <a:srgbClr val="404040"/>
                </a:solidFill>
                <a:effectLst/>
                <a:latin typeface="Inter"/>
              </a:rPr>
              <a:t>En ejecución.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200" b="0" i="0" dirty="0">
                <a:solidFill>
                  <a:srgbClr val="404040"/>
                </a:solidFill>
                <a:effectLst/>
                <a:latin typeface="Inter"/>
              </a:rPr>
              <a:t>Espera.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200" b="0" i="0" dirty="0">
                <a:solidFill>
                  <a:srgbClr val="404040"/>
                </a:solidFill>
                <a:effectLst/>
                <a:latin typeface="Inter"/>
              </a:rPr>
              <a:t>Terminado.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3200" i="0" dirty="0">
              <a:solidFill>
                <a:srgbClr val="404040"/>
              </a:solidFill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3200" b="1" i="0" dirty="0">
                <a:solidFill>
                  <a:srgbClr val="404040"/>
                </a:solidFill>
                <a:effectLst/>
                <a:latin typeface="Inter"/>
              </a:rPr>
              <a:t>Funciones del sistema operativo:</a:t>
            </a:r>
            <a:endParaRPr lang="es-ES" sz="32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200" b="0" i="0" dirty="0">
                <a:solidFill>
                  <a:srgbClr val="404040"/>
                </a:solidFill>
                <a:effectLst/>
                <a:latin typeface="Inter"/>
              </a:rPr>
              <a:t>Creación y terminación de procesos.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200" b="0" i="0" dirty="0">
                <a:solidFill>
                  <a:srgbClr val="404040"/>
                </a:solidFill>
                <a:effectLst/>
                <a:latin typeface="Inter"/>
              </a:rPr>
              <a:t>Planificación de procesos.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200" b="0" i="0" dirty="0">
                <a:solidFill>
                  <a:srgbClr val="404040"/>
                </a:solidFill>
                <a:effectLst/>
                <a:latin typeface="Inter"/>
              </a:rPr>
              <a:t>Sincronización y comunicación entre procesos.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404040"/>
              </a:solidFill>
              <a:effectLst/>
              <a:latin typeface="Inter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4855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79670-3C86-B8E3-588D-3CC0123B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Planificación de Procesos</a:t>
            </a:r>
            <a:br>
              <a:rPr lang="es-ES" b="1" i="0" dirty="0">
                <a:solidFill>
                  <a:srgbClr val="404040"/>
                </a:solidFill>
                <a:effectLst/>
                <a:latin typeface="Inter"/>
              </a:rPr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075B2B-9B00-E858-3A97-3A3872ED0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937657"/>
            <a:ext cx="10384972" cy="403860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3000" b="1" i="0" dirty="0">
                <a:solidFill>
                  <a:srgbClr val="404040"/>
                </a:solidFill>
                <a:effectLst/>
                <a:latin typeface="Inter"/>
              </a:rPr>
              <a:t>Objetivo:</a:t>
            </a:r>
            <a:r>
              <a:rPr lang="es-ES" sz="3000" b="0" i="0" dirty="0">
                <a:solidFill>
                  <a:srgbClr val="404040"/>
                </a:solidFill>
                <a:effectLst/>
                <a:latin typeface="Inter"/>
              </a:rPr>
              <a:t> Maximizar el uso de la CPU y garantizar un tiempo de respuesta adecuado.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3000" b="1" i="0" dirty="0">
                <a:solidFill>
                  <a:srgbClr val="404040"/>
                </a:solidFill>
                <a:effectLst/>
                <a:latin typeface="Inter"/>
              </a:rPr>
              <a:t>Algoritmos comunes:</a:t>
            </a:r>
            <a:endParaRPr lang="es-ES" sz="30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000" b="1" i="0" dirty="0">
                <a:solidFill>
                  <a:srgbClr val="404040"/>
                </a:solidFill>
                <a:effectLst/>
                <a:latin typeface="Inter"/>
              </a:rPr>
              <a:t>FCFS (</a:t>
            </a:r>
            <a:r>
              <a:rPr lang="es-ES" sz="3000" b="1" i="0" dirty="0" err="1">
                <a:solidFill>
                  <a:srgbClr val="404040"/>
                </a:solidFill>
                <a:effectLst/>
                <a:latin typeface="Inter"/>
              </a:rPr>
              <a:t>First</a:t>
            </a:r>
            <a:r>
              <a:rPr lang="es-ES" sz="3000" b="1" i="0" dirty="0">
                <a:solidFill>
                  <a:srgbClr val="404040"/>
                </a:solidFill>
                <a:effectLst/>
                <a:latin typeface="Inter"/>
              </a:rPr>
              <a:t>-Come, </a:t>
            </a:r>
            <a:r>
              <a:rPr lang="es-ES" sz="3000" b="1" i="0" dirty="0" err="1">
                <a:solidFill>
                  <a:srgbClr val="404040"/>
                </a:solidFill>
                <a:effectLst/>
                <a:latin typeface="Inter"/>
              </a:rPr>
              <a:t>First-Served</a:t>
            </a:r>
            <a:r>
              <a:rPr lang="es-ES" sz="3000" b="1" i="0" dirty="0">
                <a:solidFill>
                  <a:srgbClr val="404040"/>
                </a:solidFill>
                <a:effectLst/>
                <a:latin typeface="Inter"/>
              </a:rPr>
              <a:t>):</a:t>
            </a:r>
            <a:r>
              <a:rPr lang="es-ES" sz="3000" b="0" i="0" dirty="0">
                <a:solidFill>
                  <a:srgbClr val="404040"/>
                </a:solidFill>
                <a:effectLst/>
                <a:latin typeface="Inter"/>
              </a:rPr>
              <a:t> El primer proceso en llegar es el primero en ser atendido.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000" b="1" i="0" dirty="0">
                <a:solidFill>
                  <a:srgbClr val="404040"/>
                </a:solidFill>
                <a:effectLst/>
                <a:latin typeface="Inter"/>
              </a:rPr>
              <a:t>Round Robin:</a:t>
            </a:r>
            <a:r>
              <a:rPr lang="es-ES" sz="3000" b="0" i="0" dirty="0">
                <a:solidFill>
                  <a:srgbClr val="404040"/>
                </a:solidFill>
                <a:effectLst/>
                <a:latin typeface="Inter"/>
              </a:rPr>
              <a:t> Cada proceso recibe un tiempo de CPU fijo (quantum).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000" b="1" i="0" dirty="0">
                <a:solidFill>
                  <a:srgbClr val="404040"/>
                </a:solidFill>
                <a:effectLst/>
                <a:latin typeface="Inter"/>
              </a:rPr>
              <a:t>SJF (</a:t>
            </a:r>
            <a:r>
              <a:rPr lang="es-ES" sz="3000" b="1" i="0" dirty="0" err="1">
                <a:solidFill>
                  <a:srgbClr val="404040"/>
                </a:solidFill>
                <a:effectLst/>
                <a:latin typeface="Inter"/>
              </a:rPr>
              <a:t>Shortest</a:t>
            </a:r>
            <a:r>
              <a:rPr lang="es-ES" sz="3000" b="1" i="0" dirty="0">
                <a:solidFill>
                  <a:srgbClr val="404040"/>
                </a:solidFill>
                <a:effectLst/>
                <a:latin typeface="Inter"/>
              </a:rPr>
              <a:t> Job </a:t>
            </a:r>
            <a:r>
              <a:rPr lang="es-ES" sz="3000" b="1" i="0" dirty="0" err="1">
                <a:solidFill>
                  <a:srgbClr val="404040"/>
                </a:solidFill>
                <a:effectLst/>
                <a:latin typeface="Inter"/>
              </a:rPr>
              <a:t>First</a:t>
            </a:r>
            <a:r>
              <a:rPr lang="es-ES" sz="3000" b="1" i="0" dirty="0">
                <a:solidFill>
                  <a:srgbClr val="404040"/>
                </a:solidFill>
                <a:effectLst/>
                <a:latin typeface="Inter"/>
              </a:rPr>
              <a:t>):</a:t>
            </a:r>
            <a:r>
              <a:rPr lang="es-ES" sz="3000" b="0" i="0" dirty="0">
                <a:solidFill>
                  <a:srgbClr val="404040"/>
                </a:solidFill>
                <a:effectLst/>
                <a:latin typeface="Inter"/>
              </a:rPr>
              <a:t> El proceso más corto se ejecuta primero.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000" b="1" i="0" dirty="0">
                <a:solidFill>
                  <a:srgbClr val="404040"/>
                </a:solidFill>
                <a:effectLst/>
                <a:latin typeface="Inter"/>
              </a:rPr>
              <a:t>Prioridad:</a:t>
            </a:r>
            <a:r>
              <a:rPr lang="es-ES" sz="3000" b="0" i="0" dirty="0">
                <a:solidFill>
                  <a:srgbClr val="404040"/>
                </a:solidFill>
                <a:effectLst/>
                <a:latin typeface="Inter"/>
              </a:rPr>
              <a:t> Los procesos con mayor prioridad se ejecutan primero.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7034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6A2CE-59C8-8038-D129-81EEBBF6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GT" altLang="es-GT" sz="44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Gestión de Memoria</a:t>
            </a:r>
            <a:br>
              <a:rPr kumimoji="0" lang="es-GT" altLang="es-GT" sz="44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952396-DF4B-3258-6E4E-A7028F11D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  <a:p>
            <a:endParaRPr lang="es-GT" dirty="0"/>
          </a:p>
          <a:p>
            <a:endParaRPr lang="es-GT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BAE1B611-8BCC-12DC-AA99-AF469959C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GT" altLang="es-G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GT" altLang="es-G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440751D-5A32-9A96-73A4-C31404149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GT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2D011B3-11FD-F787-94AA-392D5D050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56" y="1748332"/>
            <a:ext cx="9361715" cy="411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GT" altLang="es-GT" sz="2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Fragmentación:</a:t>
            </a:r>
            <a:endParaRPr kumimoji="0" lang="es-GT" altLang="es-GT" sz="2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GT" altLang="es-GT" sz="2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Fragmentación Externa:</a:t>
            </a:r>
            <a:r>
              <a:rPr kumimoji="0" lang="es-GT" altLang="es-GT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Espacio libre en memoria está dividido en pequeños bloques.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GT" altLang="es-GT" sz="2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Fragmentación Interna:</a:t>
            </a:r>
            <a:r>
              <a:rPr kumimoji="0" lang="es-GT" altLang="es-GT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Espacio desperdiciado dentro de un bloque asignado.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GT" altLang="es-GT" sz="2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Técnicas de gestión de memoria:</a:t>
            </a:r>
            <a:endParaRPr kumimoji="0" lang="es-GT" altLang="es-GT" sz="2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GT" altLang="es-GT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Paginación.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GT" altLang="es-GT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Segmentación.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s-GT" altLang="es-GT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</a:br>
            <a:endParaRPr kumimoji="0" lang="es-GT" altLang="es-GT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GT" altLang="es-G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74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21A4D-14BF-BDA4-F0FD-AF3408A4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Diapositiva 12: Sistemas de Archivos</a:t>
            </a:r>
            <a:br>
              <a:rPr lang="es-ES" b="1" i="0" dirty="0">
                <a:solidFill>
                  <a:srgbClr val="404040"/>
                </a:solidFill>
                <a:effectLst/>
                <a:latin typeface="Inter"/>
              </a:rPr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304F9F-5F2E-58D6-04F6-DB13118BE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2857"/>
            <a:ext cx="10167257" cy="4669971"/>
          </a:xfrm>
        </p:spPr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5900" b="1" i="0" dirty="0">
                <a:solidFill>
                  <a:srgbClr val="404040"/>
                </a:solidFill>
                <a:effectLst/>
                <a:latin typeface="Inter"/>
              </a:rPr>
              <a:t>Definición:</a:t>
            </a:r>
            <a:r>
              <a:rPr lang="es-ES" sz="5900" b="0" i="0" dirty="0">
                <a:solidFill>
                  <a:srgbClr val="404040"/>
                </a:solidFill>
                <a:effectLst/>
                <a:latin typeface="Inter"/>
              </a:rPr>
              <a:t> Un sistema de archivos organiza y almacena datos en un dispositivo de almacenamiento.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5900" b="1" i="0" dirty="0">
                <a:solidFill>
                  <a:srgbClr val="404040"/>
                </a:solidFill>
                <a:effectLst/>
                <a:latin typeface="Inter"/>
              </a:rPr>
              <a:t>Componentes:</a:t>
            </a:r>
            <a:endParaRPr lang="es-ES" sz="59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5900" b="0" i="0" dirty="0">
                <a:solidFill>
                  <a:srgbClr val="404040"/>
                </a:solidFill>
                <a:effectLst/>
                <a:latin typeface="Inter"/>
              </a:rPr>
              <a:t>Directorios.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5900" b="0" i="0" dirty="0">
                <a:solidFill>
                  <a:srgbClr val="404040"/>
                </a:solidFill>
                <a:effectLst/>
                <a:latin typeface="Inter"/>
              </a:rPr>
              <a:t>Archivos.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5900" b="0" i="0" dirty="0">
                <a:solidFill>
                  <a:srgbClr val="404040"/>
                </a:solidFill>
                <a:effectLst/>
                <a:latin typeface="Inter"/>
              </a:rPr>
              <a:t>Metadatos (permisos, tamaño, etc.).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5900" b="1" i="0" dirty="0">
                <a:solidFill>
                  <a:srgbClr val="404040"/>
                </a:solidFill>
                <a:effectLst/>
                <a:latin typeface="Inter"/>
              </a:rPr>
              <a:t>Tipos de sistemas de archivos:</a:t>
            </a:r>
            <a:endParaRPr lang="es-ES" sz="59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5900" b="0" i="0" dirty="0">
                <a:solidFill>
                  <a:srgbClr val="404040"/>
                </a:solidFill>
                <a:effectLst/>
                <a:latin typeface="Inter"/>
              </a:rPr>
              <a:t>FAT32.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5900" b="0" i="0" dirty="0">
                <a:solidFill>
                  <a:srgbClr val="404040"/>
                </a:solidFill>
                <a:effectLst/>
                <a:latin typeface="Inter"/>
              </a:rPr>
              <a:t>NTFS.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5900" b="0" i="0" dirty="0">
                <a:solidFill>
                  <a:srgbClr val="404040"/>
                </a:solidFill>
                <a:effectLst/>
                <a:latin typeface="Inter"/>
              </a:rPr>
              <a:t>ext4.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5900" b="0" i="0" dirty="0">
                <a:solidFill>
                  <a:srgbClr val="404040"/>
                </a:solidFill>
                <a:effectLst/>
                <a:latin typeface="Inter"/>
              </a:rPr>
              <a:t>HFS+.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6524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DF191-3B95-91D9-DEB4-9B5F0FDF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Introducción a Sistemas Operativos</a:t>
            </a:r>
            <a:br>
              <a:rPr lang="es-ES" b="1" i="0" dirty="0">
                <a:solidFill>
                  <a:srgbClr val="404040"/>
                </a:solidFill>
                <a:effectLst/>
                <a:latin typeface="Inter"/>
              </a:rPr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294B99-0E17-94A5-B01F-88887451C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Definición:</a:t>
            </a: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 Un sistema operativo es un software que gestiona los recursos del hardware y proporciona servicios a los programas de aplicación.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Funciones principales:</a:t>
            </a:r>
            <a:endParaRPr lang="es-E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Gestión de procesos.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Gestión de memoria.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Gestión de archivos.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Control de dispositivos.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Seguridad y protección.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4279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E04EB-CA4D-7354-0DDD-7FC4F285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s-GT" altLang="es-GT" sz="44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Modos de Operación de la CPU</a:t>
            </a:r>
            <a:br>
              <a:rPr kumimoji="0" lang="es-GT" altLang="es-GT" sz="44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D61180-AE41-EBD4-0275-5E939AE0B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114" y="1894115"/>
            <a:ext cx="9601200" cy="35814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GT" altLang="es-GT" sz="3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Modo </a:t>
            </a:r>
            <a:r>
              <a:rPr kumimoji="0" lang="es-GT" altLang="es-GT" sz="32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Kernel</a:t>
            </a:r>
            <a:r>
              <a:rPr kumimoji="0" lang="es-GT" altLang="es-GT" sz="3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:</a:t>
            </a:r>
            <a:endParaRPr kumimoji="0" lang="es-GT" altLang="es-GT" sz="3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GT" altLang="es-GT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Acceso completo al hardware.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GT" altLang="es-GT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Ejecuta instrucciones privilegiadas.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GT" altLang="es-GT" sz="3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Modo Usuario:</a:t>
            </a:r>
            <a:endParaRPr kumimoji="0" lang="es-GT" altLang="es-GT" sz="3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GT" altLang="es-GT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Acceso restringido al hardware.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GT" altLang="es-GT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Necesita llamadas al sistema para operaciones críticas.</a:t>
            </a:r>
          </a:p>
          <a:p>
            <a:endParaRPr lang="es-GT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FD7B126-4F97-0EF0-8949-B981AEBC8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86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G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6DD2333-63E2-920E-B04C-D98A85C78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02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GT" altLang="es-GT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s-GT" altLang="es-G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8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0E5BE-DE4A-E607-CFB6-EC6C71C1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Memoria Virtual</a:t>
            </a:r>
            <a:br>
              <a:rPr lang="es-ES" b="1" i="0" dirty="0">
                <a:solidFill>
                  <a:srgbClr val="404040"/>
                </a:solidFill>
                <a:effectLst/>
                <a:latin typeface="Inter"/>
              </a:rPr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B8636-2A61-ED76-F8E0-C2AB0591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3200" b="1" i="0" dirty="0">
                <a:solidFill>
                  <a:srgbClr val="404040"/>
                </a:solidFill>
                <a:effectLst/>
                <a:latin typeface="Inter"/>
              </a:rPr>
              <a:t>Definición:</a:t>
            </a:r>
            <a:r>
              <a:rPr lang="es-ES" sz="3200" b="0" i="0" dirty="0">
                <a:solidFill>
                  <a:srgbClr val="404040"/>
                </a:solidFill>
                <a:effectLst/>
                <a:latin typeface="Inter"/>
              </a:rPr>
              <a:t> Técnica que permite ejecutar programas más grandes que la memoria física.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3200" b="1" i="0" dirty="0">
                <a:solidFill>
                  <a:srgbClr val="404040"/>
                </a:solidFill>
                <a:effectLst/>
                <a:latin typeface="Inter"/>
              </a:rPr>
              <a:t>Funcionamiento:</a:t>
            </a:r>
            <a:endParaRPr lang="es-ES" sz="32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200" b="0" i="0" dirty="0">
                <a:solidFill>
                  <a:srgbClr val="404040"/>
                </a:solidFill>
                <a:effectLst/>
                <a:latin typeface="Inter"/>
              </a:rPr>
              <a:t>Divide la memoria en páginas.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200" b="0" i="0" dirty="0">
                <a:solidFill>
                  <a:srgbClr val="404040"/>
                </a:solidFill>
                <a:effectLst/>
                <a:latin typeface="Inter"/>
              </a:rPr>
              <a:t>Almacena páginas menos usadas en el disco (swap).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200" b="0" i="0" dirty="0">
                <a:solidFill>
                  <a:srgbClr val="404040"/>
                </a:solidFill>
                <a:effectLst/>
                <a:latin typeface="Inter"/>
              </a:rPr>
              <a:t>Carga páginas en memoria física cuando son necesarias.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8095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1D93E-C35A-01B2-3120-B7C20D39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Llamadas al Sistema</a:t>
            </a:r>
            <a:br>
              <a:rPr lang="es-ES" b="1" i="0" dirty="0">
                <a:solidFill>
                  <a:srgbClr val="404040"/>
                </a:solidFill>
                <a:effectLst/>
                <a:latin typeface="Inter"/>
              </a:rPr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4DE8FB-39E5-290B-B2DC-160C4CA11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3600" b="1" i="0" dirty="0">
                <a:solidFill>
                  <a:srgbClr val="404040"/>
                </a:solidFill>
                <a:effectLst/>
                <a:latin typeface="Inter"/>
              </a:rPr>
              <a:t>Definición:</a:t>
            </a:r>
            <a:r>
              <a:rPr lang="es-ES" sz="3600" b="0" i="0" dirty="0">
                <a:solidFill>
                  <a:srgbClr val="404040"/>
                </a:solidFill>
                <a:effectLst/>
                <a:latin typeface="Inter"/>
              </a:rPr>
              <a:t> Interfaz entre los programas de usuario y el sistema operativo.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3600" b="1" i="0" dirty="0">
                <a:solidFill>
                  <a:srgbClr val="404040"/>
                </a:solidFill>
                <a:effectLst/>
                <a:latin typeface="Inter"/>
              </a:rPr>
              <a:t>Propósito:</a:t>
            </a:r>
            <a:endParaRPr lang="es-ES" sz="36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600" b="0" i="0" dirty="0">
                <a:solidFill>
                  <a:srgbClr val="404040"/>
                </a:solidFill>
                <a:effectLst/>
                <a:latin typeface="Inter"/>
              </a:rPr>
              <a:t>Permitir acceso controlado al hardware.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600" b="0" i="0" dirty="0">
                <a:solidFill>
                  <a:srgbClr val="404040"/>
                </a:solidFill>
                <a:effectLst/>
                <a:latin typeface="Inter"/>
              </a:rPr>
              <a:t>Gestionar recursos del sistema.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600" b="0" i="0" dirty="0">
                <a:solidFill>
                  <a:srgbClr val="404040"/>
                </a:solidFill>
                <a:effectLst/>
                <a:latin typeface="Inter"/>
              </a:rPr>
              <a:t>Ejemplos: Creación de procesos, acceso a archivos, comunicación entre procesos.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5043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D61E0-89AE-CC5A-2014-FD1C68DF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18457"/>
            <a:ext cx="9601200" cy="1485900"/>
          </a:xfrm>
        </p:spPr>
        <p:txBody>
          <a:bodyPr/>
          <a:lstStyle/>
          <a:p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Jerarquía de Memoria</a:t>
            </a:r>
            <a:br>
              <a:rPr lang="es-ES" b="1" i="0" dirty="0">
                <a:solidFill>
                  <a:srgbClr val="404040"/>
                </a:solidFill>
                <a:effectLst/>
                <a:latin typeface="Inter"/>
              </a:rPr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39E7E7-9D82-B076-88CC-5ABA2B36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3000" b="1" i="0" dirty="0">
                <a:solidFill>
                  <a:srgbClr val="404040"/>
                </a:solidFill>
                <a:effectLst/>
                <a:latin typeface="Inter"/>
              </a:rPr>
              <a:t>Definición:</a:t>
            </a:r>
            <a:r>
              <a:rPr lang="es-ES" sz="3000" b="0" i="0" dirty="0">
                <a:solidFill>
                  <a:srgbClr val="404040"/>
                </a:solidFill>
                <a:effectLst/>
                <a:latin typeface="Inter"/>
              </a:rPr>
              <a:t> Organización de la memoria en niveles según su velocidad y costo.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3000" b="1" i="0" dirty="0">
                <a:solidFill>
                  <a:srgbClr val="404040"/>
                </a:solidFill>
                <a:effectLst/>
                <a:latin typeface="Inter"/>
              </a:rPr>
              <a:t>Niveles:</a:t>
            </a:r>
            <a:endParaRPr lang="es-ES" sz="30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000" b="0" i="0" dirty="0">
                <a:solidFill>
                  <a:srgbClr val="404040"/>
                </a:solidFill>
                <a:effectLst/>
                <a:latin typeface="Inter"/>
              </a:rPr>
              <a:t>Registros (más rápidos y costosos).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000" b="0" i="0" dirty="0">
                <a:solidFill>
                  <a:srgbClr val="404040"/>
                </a:solidFill>
                <a:effectLst/>
                <a:latin typeface="Inter"/>
              </a:rPr>
              <a:t>Caché.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000" b="0" i="0" dirty="0">
                <a:solidFill>
                  <a:srgbClr val="404040"/>
                </a:solidFill>
                <a:effectLst/>
                <a:latin typeface="Inter"/>
              </a:rPr>
              <a:t>Memoria RAM.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000" b="0" i="0" dirty="0">
                <a:solidFill>
                  <a:srgbClr val="404040"/>
                </a:solidFill>
                <a:effectLst/>
                <a:latin typeface="Inter"/>
              </a:rPr>
              <a:t>Almacenamiento secundario (disco duro, más lento y económico).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000" b="1" i="0" dirty="0">
                <a:solidFill>
                  <a:srgbClr val="404040"/>
                </a:solidFill>
                <a:effectLst/>
                <a:latin typeface="Inter"/>
              </a:rPr>
              <a:t>Importancia:</a:t>
            </a:r>
            <a:r>
              <a:rPr lang="es-ES" sz="3000" b="0" i="0" dirty="0">
                <a:solidFill>
                  <a:srgbClr val="404040"/>
                </a:solidFill>
                <a:effectLst/>
                <a:latin typeface="Inter"/>
              </a:rPr>
              <a:t> Optimiza el rendimiento del sistema.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8940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F70F-A3CA-04D1-3CBC-F61C73AC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Estructuras de Sistemas Operativos</a:t>
            </a:r>
            <a:br>
              <a:rPr lang="es-ES" b="1" i="0" dirty="0">
                <a:solidFill>
                  <a:srgbClr val="404040"/>
                </a:solidFill>
                <a:effectLst/>
                <a:latin typeface="Inter"/>
              </a:rPr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26D39-A78A-A5D6-11C5-CE6484FD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3200" b="1" i="0" dirty="0">
                <a:solidFill>
                  <a:srgbClr val="404040"/>
                </a:solidFill>
                <a:effectLst/>
                <a:latin typeface="Inter"/>
              </a:rPr>
              <a:t>Monolítico:</a:t>
            </a:r>
            <a:r>
              <a:rPr lang="es-ES" sz="3200" b="0" i="0" dirty="0">
                <a:solidFill>
                  <a:srgbClr val="404040"/>
                </a:solidFill>
                <a:effectLst/>
                <a:latin typeface="Inter"/>
              </a:rPr>
              <a:t> Todo el sistema operativo en un solo bloque de código (</a:t>
            </a:r>
            <a:r>
              <a:rPr lang="es-ES" sz="3200" b="0" i="0" dirty="0" err="1">
                <a:solidFill>
                  <a:srgbClr val="404040"/>
                </a:solidFill>
                <a:effectLst/>
                <a:latin typeface="Inter"/>
              </a:rPr>
              <a:t>ej</a:t>
            </a:r>
            <a:r>
              <a:rPr lang="es-ES" sz="3200" b="0" i="0" dirty="0">
                <a:solidFill>
                  <a:srgbClr val="404040"/>
                </a:solidFill>
                <a:effectLst/>
                <a:latin typeface="Inter"/>
              </a:rPr>
              <a:t>: MS-DOS).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200" b="1" i="0" dirty="0" err="1">
                <a:solidFill>
                  <a:srgbClr val="404040"/>
                </a:solidFill>
                <a:effectLst/>
                <a:latin typeface="Inter"/>
              </a:rPr>
              <a:t>Microkernel</a:t>
            </a:r>
            <a:r>
              <a:rPr lang="es-ES" sz="3200" b="1" i="0" dirty="0">
                <a:solidFill>
                  <a:srgbClr val="404040"/>
                </a:solidFill>
                <a:effectLst/>
                <a:latin typeface="Inter"/>
              </a:rPr>
              <a:t>:</a:t>
            </a:r>
            <a:r>
              <a:rPr lang="es-ES" sz="3200" b="0" i="0" dirty="0">
                <a:solidFill>
                  <a:srgbClr val="404040"/>
                </a:solidFill>
                <a:effectLst/>
                <a:latin typeface="Inter"/>
              </a:rPr>
              <a:t> Solo funciones esenciales en el </a:t>
            </a:r>
            <a:r>
              <a:rPr lang="es-ES" sz="3200" b="0" i="0" dirty="0" err="1">
                <a:solidFill>
                  <a:srgbClr val="404040"/>
                </a:solidFill>
                <a:effectLst/>
                <a:latin typeface="Inter"/>
              </a:rPr>
              <a:t>kernel</a:t>
            </a:r>
            <a:r>
              <a:rPr lang="es-ES" sz="3200" b="0" i="0" dirty="0">
                <a:solidFill>
                  <a:srgbClr val="404040"/>
                </a:solidFill>
                <a:effectLst/>
                <a:latin typeface="Inter"/>
              </a:rPr>
              <a:t> (</a:t>
            </a:r>
            <a:r>
              <a:rPr lang="es-ES" sz="3200" b="0" i="0" dirty="0" err="1">
                <a:solidFill>
                  <a:srgbClr val="404040"/>
                </a:solidFill>
                <a:effectLst/>
                <a:latin typeface="Inter"/>
              </a:rPr>
              <a:t>ej</a:t>
            </a:r>
            <a:r>
              <a:rPr lang="es-ES" sz="3200" b="0" i="0" dirty="0">
                <a:solidFill>
                  <a:srgbClr val="404040"/>
                </a:solidFill>
                <a:effectLst/>
                <a:latin typeface="Inter"/>
              </a:rPr>
              <a:t>: MINIX).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200" b="1" i="0" dirty="0">
                <a:solidFill>
                  <a:srgbClr val="404040"/>
                </a:solidFill>
                <a:effectLst/>
                <a:latin typeface="Inter"/>
              </a:rPr>
              <a:t>Capas:</a:t>
            </a:r>
            <a:r>
              <a:rPr lang="es-ES" sz="3200" b="0" i="0" dirty="0">
                <a:solidFill>
                  <a:srgbClr val="404040"/>
                </a:solidFill>
                <a:effectLst/>
                <a:latin typeface="Inter"/>
              </a:rPr>
              <a:t> Sistema operativo dividido en niveles o capas.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200" b="1" i="0" dirty="0" err="1">
                <a:solidFill>
                  <a:srgbClr val="404040"/>
                </a:solidFill>
                <a:effectLst/>
                <a:latin typeface="Inter"/>
              </a:rPr>
              <a:t>Exokernel</a:t>
            </a:r>
            <a:r>
              <a:rPr lang="es-ES" sz="3200" b="1" i="0" dirty="0">
                <a:solidFill>
                  <a:srgbClr val="404040"/>
                </a:solidFill>
                <a:effectLst/>
                <a:latin typeface="Inter"/>
              </a:rPr>
              <a:t>:</a:t>
            </a:r>
            <a:r>
              <a:rPr lang="es-ES" sz="3200" b="0" i="0" dirty="0">
                <a:solidFill>
                  <a:srgbClr val="404040"/>
                </a:solidFill>
                <a:effectLst/>
                <a:latin typeface="Inter"/>
              </a:rPr>
              <a:t> Proporciona acceso directo al hardware.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80036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6A393-316C-F08F-030A-7CE1EE5C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Historia de los Sistemas Operativos</a:t>
            </a:r>
            <a:br>
              <a:rPr lang="es-ES" b="1" i="0" dirty="0">
                <a:solidFill>
                  <a:srgbClr val="404040"/>
                </a:solidFill>
                <a:effectLst/>
                <a:latin typeface="Inter"/>
              </a:rPr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5D463-951D-D8A9-2EF9-81A9E4169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3200" b="1" i="0" dirty="0">
                <a:solidFill>
                  <a:srgbClr val="404040"/>
                </a:solidFill>
                <a:effectLst/>
                <a:latin typeface="Inter"/>
              </a:rPr>
              <a:t>Segunda Generación:</a:t>
            </a:r>
            <a:r>
              <a:rPr lang="es-ES" sz="3200" b="0" i="0" dirty="0">
                <a:solidFill>
                  <a:srgbClr val="404040"/>
                </a:solidFill>
                <a:effectLst/>
                <a:latin typeface="Inter"/>
              </a:rPr>
              <a:t> Introducción de transistores y procesamiento por lotes.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200" b="1" i="0" dirty="0">
                <a:solidFill>
                  <a:srgbClr val="404040"/>
                </a:solidFill>
                <a:effectLst/>
                <a:latin typeface="Inter"/>
              </a:rPr>
              <a:t>UNIX:</a:t>
            </a:r>
            <a:r>
              <a:rPr lang="es-ES" sz="3200" b="0" i="0" dirty="0">
                <a:solidFill>
                  <a:srgbClr val="404040"/>
                </a:solidFill>
                <a:effectLst/>
                <a:latin typeface="Inter"/>
              </a:rPr>
              <a:t> Desarrollado en los laboratorios Bell, base de muchos sistemas modernos.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200" b="1" i="0" dirty="0">
                <a:solidFill>
                  <a:srgbClr val="404040"/>
                </a:solidFill>
                <a:effectLst/>
                <a:latin typeface="Inter"/>
              </a:rPr>
              <a:t>MINIX:</a:t>
            </a:r>
            <a:r>
              <a:rPr lang="es-ES" sz="3200" b="0" i="0" dirty="0">
                <a:solidFill>
                  <a:srgbClr val="404040"/>
                </a:solidFill>
                <a:effectLst/>
                <a:latin typeface="Inter"/>
              </a:rPr>
              <a:t> Desarrollado por Andrew S. Tanenbaum con fines educativos, inspiración para Linux.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98250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AD31E-7DF2-35B2-2D88-A144F947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Tipos de Archivos</a:t>
            </a:r>
            <a:br>
              <a:rPr lang="es-ES" b="1" i="0" dirty="0">
                <a:solidFill>
                  <a:srgbClr val="404040"/>
                </a:solidFill>
                <a:effectLst/>
                <a:latin typeface="Inter"/>
              </a:rPr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E641D3-A6CE-31C6-A77A-E5E278ED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3600" b="1" i="0" dirty="0">
                <a:solidFill>
                  <a:srgbClr val="404040"/>
                </a:solidFill>
                <a:effectLst/>
                <a:latin typeface="Inter"/>
              </a:rPr>
              <a:t>Archivos de Bloque:</a:t>
            </a:r>
            <a:r>
              <a:rPr lang="es-ES" sz="3600" b="0" i="0" dirty="0">
                <a:solidFill>
                  <a:srgbClr val="404040"/>
                </a:solidFill>
                <a:effectLst/>
                <a:latin typeface="Inter"/>
              </a:rPr>
              <a:t> Permiten acceso aleatorio (</a:t>
            </a:r>
            <a:r>
              <a:rPr lang="es-ES" sz="3600" b="0" i="0" dirty="0" err="1">
                <a:solidFill>
                  <a:srgbClr val="404040"/>
                </a:solidFill>
                <a:effectLst/>
                <a:latin typeface="Inter"/>
              </a:rPr>
              <a:t>ej</a:t>
            </a:r>
            <a:r>
              <a:rPr lang="es-ES" sz="3600" b="0" i="0" dirty="0">
                <a:solidFill>
                  <a:srgbClr val="404040"/>
                </a:solidFill>
                <a:effectLst/>
                <a:latin typeface="Inter"/>
              </a:rPr>
              <a:t>: discos).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600" b="1" i="0" dirty="0">
                <a:solidFill>
                  <a:srgbClr val="404040"/>
                </a:solidFill>
                <a:effectLst/>
                <a:latin typeface="Inter"/>
              </a:rPr>
              <a:t>Archivos de Carácter:</a:t>
            </a:r>
            <a:r>
              <a:rPr lang="es-ES" sz="3600" b="0" i="0" dirty="0">
                <a:solidFill>
                  <a:srgbClr val="404040"/>
                </a:solidFill>
                <a:effectLst/>
                <a:latin typeface="Inter"/>
              </a:rPr>
              <a:t> Acceso secuencial (</a:t>
            </a:r>
            <a:r>
              <a:rPr lang="es-ES" sz="3600" b="0" i="0" dirty="0" err="1">
                <a:solidFill>
                  <a:srgbClr val="404040"/>
                </a:solidFill>
                <a:effectLst/>
                <a:latin typeface="Inter"/>
              </a:rPr>
              <a:t>ej</a:t>
            </a:r>
            <a:r>
              <a:rPr lang="es-ES" sz="3600" b="0" i="0" dirty="0">
                <a:solidFill>
                  <a:srgbClr val="404040"/>
                </a:solidFill>
                <a:effectLst/>
                <a:latin typeface="Inter"/>
              </a:rPr>
              <a:t>: teclado, impresora).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600" b="1" i="0" dirty="0">
                <a:solidFill>
                  <a:srgbClr val="404040"/>
                </a:solidFill>
                <a:effectLst/>
                <a:latin typeface="Inter"/>
              </a:rPr>
              <a:t>Archivos FIFO:</a:t>
            </a:r>
            <a:r>
              <a:rPr lang="es-ES" sz="3600" b="0" i="0" dirty="0">
                <a:solidFill>
                  <a:srgbClr val="404040"/>
                </a:solidFill>
                <a:effectLst/>
                <a:latin typeface="Inter"/>
              </a:rPr>
              <a:t> Comunicación entre procesos.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3600" b="1" i="0" dirty="0">
                <a:solidFill>
                  <a:srgbClr val="404040"/>
                </a:solidFill>
                <a:effectLst/>
                <a:latin typeface="Inter"/>
              </a:rPr>
              <a:t>Archivos de Red:</a:t>
            </a:r>
            <a:r>
              <a:rPr lang="es-ES" sz="3600" b="0" i="0" dirty="0">
                <a:solidFill>
                  <a:srgbClr val="404040"/>
                </a:solidFill>
                <a:effectLst/>
                <a:latin typeface="Inter"/>
              </a:rPr>
              <a:t> Acceso a recursos en red.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41763800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7</TotalTime>
  <Words>596</Words>
  <Application>Microsoft Office PowerPoint</Application>
  <PresentationFormat>Panorámica</PresentationFormat>
  <Paragraphs>91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Franklin Gothic Book</vt:lpstr>
      <vt:lpstr>Inter</vt:lpstr>
      <vt:lpstr>Recorte</vt:lpstr>
      <vt:lpstr>REPASO</vt:lpstr>
      <vt:lpstr>Introducción a Sistemas Operativos </vt:lpstr>
      <vt:lpstr>Modos de Operación de la CPU </vt:lpstr>
      <vt:lpstr>Memoria Virtual </vt:lpstr>
      <vt:lpstr>Llamadas al Sistema </vt:lpstr>
      <vt:lpstr>Jerarquía de Memoria </vt:lpstr>
      <vt:lpstr>Estructuras de Sistemas Operativos </vt:lpstr>
      <vt:lpstr>Historia de los Sistemas Operativos </vt:lpstr>
      <vt:lpstr>Tipos de Archivos </vt:lpstr>
      <vt:lpstr>Gestión de Procesos </vt:lpstr>
      <vt:lpstr>Planificación de Procesos </vt:lpstr>
      <vt:lpstr>Gestión de Memoria </vt:lpstr>
      <vt:lpstr>Diapositiva 12: Sistemas de Archivos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Sergio Raul Torres Barrios</dc:creator>
  <cp:lastModifiedBy>Sergio Raul Torres Barrios</cp:lastModifiedBy>
  <cp:revision>1</cp:revision>
  <dcterms:created xsi:type="dcterms:W3CDTF">2025-02-18T16:26:42Z</dcterms:created>
  <dcterms:modified xsi:type="dcterms:W3CDTF">2025-02-18T16:34:31Z</dcterms:modified>
</cp:coreProperties>
</file>