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1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0" r:id="rId12"/>
    <p:sldId id="268" r:id="rId13"/>
    <p:sldId id="269" r:id="rId14"/>
    <p:sldId id="271" r:id="rId15"/>
    <p:sldId id="272" r:id="rId16"/>
    <p:sldId id="270" r:id="rId17"/>
    <p:sldId id="273" r:id="rId1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48A3544-385A-47A9-AAA5-ECDE6612A11F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73BE05-6C7D-468D-B433-DDFC4F0819BE}" type="datetime1">
              <a:rPr lang="es-ES" smtClean="0"/>
              <a:t>10/03/2025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  <a:endParaRPr lang="en-US"/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dirty="0"/>
              <a:t>Ejemplo nov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F73BE05-6C7D-468D-B433-DDFC4F0819BE}" type="datetime1">
              <a:rPr lang="es-ES" smtClean="0"/>
              <a:t>10/03/2025</a:t>
            </a:fld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BDD6E0-AD8D-45E4-AD9F-19818203D7BD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C992A-CC56-4D4E-AD85-36A20390DB11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A0641-D90D-45EF-A619-84D92EAC9606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2B802E-BFC6-4F89-8E3C-91026AB025AB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790B00-0530-4D1E-BDCB-36188ECD53E6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B5D441-F920-4B23-9C83-2DCFFDC4C28F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905ED3-47DC-4785-91BE-A3159F909C32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572A2E-2D1F-4CE9-8283-32B623FD9550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F3EBED02-4679-462C-830F-722888DF8E2D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264D6B-F770-42EA-A416-77765C2D9E77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B690EE5-24CD-41B5-AD70-FAB1408B17DB}" type="datetime1">
              <a:rPr lang="es-ES" smtClean="0"/>
              <a:t>10/03/2025</a:t>
            </a:fld>
            <a:endParaRPr lang="en-U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ángulo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709206" cy="3686015"/>
          </a:xfrm>
        </p:spPr>
        <p:txBody>
          <a:bodyPr rtlCol="0">
            <a:normAutofit/>
          </a:bodyPr>
          <a:lstStyle/>
          <a:p>
            <a:pPr rtl="0"/>
            <a:r>
              <a:rPr lang="es" sz="8000" dirty="0"/>
              <a:t>Interbloqueo</a:t>
            </a:r>
          </a:p>
        </p:txBody>
      </p:sp>
      <p:pic>
        <p:nvPicPr>
          <p:cNvPr id="5" name="Imagen 4" descr="Una imagen que contiene edificio, sentado, banco, lateral&#10;&#10;Descripción generada automáticamente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ítulo 5">
            <a:extLst>
              <a:ext uri="{FF2B5EF4-FFF2-40B4-BE49-F238E27FC236}">
                <a16:creationId xmlns:a16="http://schemas.microsoft.com/office/drawing/2014/main" id="{281EBEA6-523B-0CB1-A310-558E3D756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7378-59EB-01AA-62A8-4A25F9F7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92399"/>
            <a:ext cx="10058400" cy="1450757"/>
          </a:xfrm>
        </p:spPr>
        <p:txBody>
          <a:bodyPr/>
          <a:lstStyle/>
          <a:p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A9975-C9BA-517F-CE4F-8F33B1BC39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sz="2600" dirty="0"/>
              <a:t>Exclusión mutua: Solo un proceso puede usar un recurso a la vez </a:t>
            </a:r>
          </a:p>
          <a:p>
            <a:r>
              <a:rPr lang="es-GT" sz="2600" dirty="0"/>
              <a:t>Retención y espera: un proceso puede retener recursos asignados mientras espera la asignación de otros.</a:t>
            </a:r>
          </a:p>
          <a:p>
            <a:pPr marL="0" indent="0">
              <a:buNone/>
            </a:pPr>
            <a:r>
              <a:rPr lang="es-GT" sz="2600" dirty="0"/>
              <a:t>No expropiación: No se le puede quitar  un recurso a un proceso que ya lo tiene. 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endParaRPr lang="es-GT" dirty="0"/>
          </a:p>
          <a:p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B45332-FF4D-0A15-FE2C-EBB16D3E43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sz="3000" dirty="0"/>
              <a:t>Espera circular:</a:t>
            </a:r>
          </a:p>
          <a:p>
            <a:r>
              <a:rPr lang="es-GT" sz="3000" dirty="0"/>
              <a:t>Una cadena cerrada de procesos existe, tal que cada proceso retiene al menos un recurso que necesita otro proceso en la cadena</a:t>
            </a:r>
          </a:p>
          <a:p>
            <a:r>
              <a:rPr lang="es-GT" sz="3000" dirty="0"/>
              <a:t>Consecuencia de las primeras condiciones</a:t>
            </a:r>
          </a:p>
          <a:p>
            <a:endParaRPr lang="es-GT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BF6748-8E93-F1DA-1D22-58E866DB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2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7EE86-FC8A-2D17-3AC0-265F2820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DEEB9-9852-A941-7677-9FD4FDBA6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CCEEE0-609B-7AA9-8D83-649A80CBC6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586697-3CCB-A9DA-06C0-EADD154B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613D25-2861-B912-79B2-501D8F89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02" y="602289"/>
            <a:ext cx="10226878" cy="49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28FA0-8567-0F03-D66A-533B4B8D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Prevención del interbloqueo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34854-4BE5-4541-2BB2-8232054FCC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GT" sz="2600" b="1" dirty="0"/>
              <a:t>Exclusión mutua </a:t>
            </a:r>
            <a:r>
              <a:rPr lang="es-GT" sz="2600" dirty="0"/>
              <a:t>(NO)</a:t>
            </a:r>
          </a:p>
          <a:p>
            <a:pPr marL="0" indent="0">
              <a:buNone/>
            </a:pPr>
            <a:r>
              <a:rPr lang="es-GT" sz="2600" b="1" dirty="0"/>
              <a:t>Retención y espera </a:t>
            </a:r>
            <a:r>
              <a:rPr lang="es-GT" sz="2600" dirty="0"/>
              <a:t>(): Bloquea el proceso mientras todas sus solicitudes se le puedan dar simultáneamente (pide todas las secciones a utilizar)</a:t>
            </a:r>
          </a:p>
          <a:p>
            <a:pPr marL="0" indent="0">
              <a:buNone/>
            </a:pPr>
            <a:r>
              <a:rPr lang="es-GT" sz="2600" dirty="0"/>
              <a:t>El problema surge cuando se asignan a un proceso pueden permanecer sin usarse por mucho tiempo </a:t>
            </a:r>
          </a:p>
          <a:p>
            <a:pPr marL="0" indent="0">
              <a:buNone/>
            </a:pPr>
            <a:r>
              <a:rPr lang="es-GT" sz="2600" dirty="0"/>
              <a:t>Se desperdicia entonces tiempo y espacio</a:t>
            </a:r>
          </a:p>
          <a:p>
            <a:pPr marL="0" indent="0">
              <a:buNone/>
            </a:pPr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68A4E6-E351-9F18-C58C-B3461A8BF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31043"/>
            <a:ext cx="5632513" cy="4562929"/>
          </a:xfrm>
        </p:spPr>
        <p:txBody>
          <a:bodyPr>
            <a:noAutofit/>
          </a:bodyPr>
          <a:lstStyle/>
          <a:p>
            <a:r>
              <a:rPr lang="es-GT" sz="2000" b="1" dirty="0">
                <a:latin typeface="Arial" panose="020B0604020202020204" pitchFamily="34" charset="0"/>
                <a:cs typeface="Arial" panose="020B0604020202020204" pitchFamily="34" charset="0"/>
              </a:rPr>
              <a:t>No expropiación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: Debe tener la capacidad de recuperar el estado actual. </a:t>
            </a:r>
          </a:p>
          <a:p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Practico solo cuando el estado puede guardarse y recuperarse después fácilmente, tal como el procesador. </a:t>
            </a:r>
          </a:p>
          <a:p>
            <a:r>
              <a:rPr lang="es-GT" sz="2000" b="1" dirty="0">
                <a:latin typeface="Arial" panose="020B0604020202020204" pitchFamily="34" charset="0"/>
                <a:cs typeface="Arial" panose="020B0604020202020204" pitchFamily="34" charset="0"/>
              </a:rPr>
              <a:t>Ordenamiento lineal de los recursos:</a:t>
            </a:r>
          </a:p>
          <a:p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Define un ordenamiento lineal de los recursos.  </a:t>
            </a:r>
          </a:p>
          <a:p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Una ve que se obtiene un recurso, solo aquellos </a:t>
            </a:r>
            <a:r>
              <a:rPr lang="es-GT" sz="2000" dirty="0" err="1">
                <a:latin typeface="Arial" panose="020B0604020202020204" pitchFamily="34" charset="0"/>
                <a:cs typeface="Arial" panose="020B0604020202020204" pitchFamily="34" charset="0"/>
              </a:rPr>
              <a:t>recrusos</a:t>
            </a:r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 que siguen en la lista podrán obtenerse.</a:t>
            </a:r>
          </a:p>
          <a:p>
            <a:r>
              <a:rPr lang="es-GT" sz="2000" dirty="0">
                <a:latin typeface="Arial" panose="020B0604020202020204" pitchFamily="34" charset="0"/>
                <a:cs typeface="Arial" panose="020B0604020202020204" pitchFamily="34" charset="0"/>
              </a:rPr>
              <a:t>Puede negar recursos innecesariamente. 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01406-E134-5666-4479-26E74EBF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1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37C65-599A-FE29-D3F3-E289FB83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91AFA9-24A1-4048-CF89-1397667A10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/>
              <a:t>SC1 ANTES DE SC2</a:t>
            </a:r>
          </a:p>
          <a:p>
            <a:r>
              <a:rPr lang="es-GT" dirty="0"/>
              <a:t>SC2 ANTES DE SC3</a:t>
            </a:r>
          </a:p>
          <a:p>
            <a:r>
              <a:rPr lang="es-GT" dirty="0"/>
              <a:t>SC3 ANTES DE SC4</a:t>
            </a:r>
          </a:p>
          <a:p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E93161-9205-94CD-B46A-470311454C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BA87E-5B48-2B26-4E2E-AFE8E2A6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7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F683A-7B3E-5007-EBE2-9448EDD5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F2831C-E9EE-4494-B88A-4A76C6DAB7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3340D6-A811-2575-0E32-43171F9BDC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CEEBAF-C11C-BF25-562E-DA915C0B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11/03/2025</a:t>
            </a:fld>
            <a:endParaRPr lang="en-US" dirty="0"/>
          </a:p>
        </p:txBody>
      </p:sp>
      <p:pic>
        <p:nvPicPr>
          <p:cNvPr id="2050" name="Picture 2" descr="1 y 2 Definiciones Previas y Casos Posibles">
            <a:extLst>
              <a:ext uri="{FF2B5EF4-FFF2-40B4-BE49-F238E27FC236}">
                <a16:creationId xmlns:a16="http://schemas.microsoft.com/office/drawing/2014/main" id="{1B8E5C6F-31FF-594A-6A76-065FA3F79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080" y="647246"/>
            <a:ext cx="8703577" cy="470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072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AEE0A-A63A-70A9-CA3D-26CF4C8B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Algoritmo del Banquero (Dijkstra)</a:t>
            </a:r>
            <a:br>
              <a:rPr lang="es-ES" b="1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E609D6-F14F-A5C0-E5F2-4A47932A32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3500" dirty="0"/>
              <a:t>El objetivo del algoritmo es asegurarse de que un sistema de múltiples procesos compartiendo recursos nunca entre en un estado inseguro que pueda llevar a un interbloqueo.</a:t>
            </a:r>
          </a:p>
          <a:p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F95342-68A8-20EE-8DA0-1BDC5850B2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/>
              <a:t>Suposiciones:</a:t>
            </a:r>
          </a:p>
          <a:p>
            <a:pPr>
              <a:buFont typeface="+mj-lt"/>
              <a:buAutoNum type="arabicPeriod"/>
            </a:pPr>
            <a:r>
              <a:rPr lang="es-ES" dirty="0"/>
              <a:t>Existen </a:t>
            </a:r>
            <a:r>
              <a:rPr lang="es-ES" b="1" dirty="0"/>
              <a:t>m tipos de recursos</a:t>
            </a:r>
            <a:r>
              <a:rPr lang="es-ES" dirty="0"/>
              <a:t> disponibles en el sistema (R1, R2, ..., </a:t>
            </a:r>
            <a:r>
              <a:rPr lang="es-ES" dirty="0" err="1"/>
              <a:t>Rm</a:t>
            </a:r>
            <a:r>
              <a:rPr lang="es-ES" dirty="0"/>
              <a:t>).</a:t>
            </a:r>
          </a:p>
          <a:p>
            <a:pPr>
              <a:buFont typeface="+mj-lt"/>
              <a:buAutoNum type="arabicPeriod"/>
            </a:pPr>
            <a:r>
              <a:rPr lang="es-ES" dirty="0"/>
              <a:t>Existen </a:t>
            </a:r>
            <a:r>
              <a:rPr lang="es-ES" b="1" dirty="0"/>
              <a:t>n procesos</a:t>
            </a:r>
            <a:r>
              <a:rPr lang="es-ES" dirty="0"/>
              <a:t> en el sistema (P1, P2, ..., </a:t>
            </a:r>
            <a:r>
              <a:rPr lang="es-ES" dirty="0" err="1"/>
              <a:t>Pn</a:t>
            </a:r>
            <a:r>
              <a:rPr lang="es-ES" dirty="0"/>
              <a:t>).</a:t>
            </a:r>
          </a:p>
          <a:p>
            <a:pPr>
              <a:buFont typeface="+mj-lt"/>
              <a:buAutoNum type="arabicPeriod"/>
            </a:pPr>
            <a:r>
              <a:rPr lang="es-ES" dirty="0"/>
              <a:t>Cada proceso puede solicitar un máximo de ciertos recursos y devolverlos cuando termina.</a:t>
            </a:r>
          </a:p>
          <a:p>
            <a:pPr>
              <a:buFont typeface="+mj-lt"/>
              <a:buAutoNum type="arabicPeriod"/>
            </a:pPr>
            <a:r>
              <a:rPr lang="es-ES" dirty="0"/>
              <a:t>La solicitud de recursos de cada proceso no supera su máxima necesidad previamente declarada.</a:t>
            </a:r>
          </a:p>
          <a:p>
            <a:endParaRPr lang="es-GT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B06BAE-F105-8879-939F-2F9C0E381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11/03/2025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939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76E25-97CB-F0E1-AD52-39FC785E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Algoritmo del banquero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14D6E-655E-3890-D834-98DFE495CE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Variables usadas: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Max[i][j]</a:t>
            </a:r>
            <a:r>
              <a:rPr lang="es-ES" dirty="0"/>
              <a:t>: Número máximo de recursos del tipo </a:t>
            </a:r>
            <a:r>
              <a:rPr lang="es-ES" i="1" dirty="0"/>
              <a:t>j</a:t>
            </a:r>
            <a:r>
              <a:rPr lang="es-ES" dirty="0"/>
              <a:t> que el proceso </a:t>
            </a:r>
            <a:r>
              <a:rPr lang="es-ES" i="1" dirty="0"/>
              <a:t>i</a:t>
            </a:r>
            <a:r>
              <a:rPr lang="es-ES" dirty="0"/>
              <a:t> puede requerir.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Allocation</a:t>
            </a:r>
            <a:r>
              <a:rPr lang="es-ES" b="1" dirty="0"/>
              <a:t>[i][j]</a:t>
            </a:r>
            <a:r>
              <a:rPr lang="es-ES" dirty="0"/>
              <a:t>: Número de recursos del tipo </a:t>
            </a:r>
            <a:r>
              <a:rPr lang="es-ES" i="1" dirty="0"/>
              <a:t>j</a:t>
            </a:r>
            <a:r>
              <a:rPr lang="es-ES" dirty="0"/>
              <a:t> actualmente asignados al proceso </a:t>
            </a:r>
            <a:r>
              <a:rPr lang="es-ES" i="1" dirty="0"/>
              <a:t>i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Need</a:t>
            </a:r>
            <a:r>
              <a:rPr lang="es-ES" b="1" dirty="0"/>
              <a:t>[i][j]</a:t>
            </a:r>
            <a:r>
              <a:rPr lang="es-ES" dirty="0"/>
              <a:t>: Recursos adicionales que el proceso </a:t>
            </a:r>
            <a:r>
              <a:rPr lang="es-ES" i="1" dirty="0"/>
              <a:t>i</a:t>
            </a:r>
            <a:r>
              <a:rPr lang="es-ES" dirty="0"/>
              <a:t> puede requerir para completar su tarea. Se calcula como:</a:t>
            </a:r>
          </a:p>
          <a:p>
            <a:endParaRPr lang="es-GT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BA35370-C68E-8E4B-65A2-4B496EA32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36129" y="2996740"/>
            <a:ext cx="5792275" cy="864519"/>
          </a:xfr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164E80-BA78-EF43-7E74-087830FB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08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63711-C267-3EF6-E0D2-94D3BB03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1. Iniciar el Sistema:</a:t>
            </a:r>
            <a:br>
              <a:rPr lang="es-ES" b="1" dirty="0"/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E88F5-5FC7-0658-1216-240A7879A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65EE51-A2AD-E658-F17E-164CC0560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43CE1-4D4C-39BD-ED4C-A36BF089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11/03/2025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9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6B789-EDB8-A285-1E37-A8D5C19B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MODELO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3C68BB-FE52-025E-A40D-0F42C33D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4000" dirty="0"/>
              <a:t>1. SOLICITUD</a:t>
            </a:r>
          </a:p>
          <a:p>
            <a:r>
              <a:rPr lang="es-GT" sz="4000" dirty="0"/>
              <a:t>2.UTILIZACION</a:t>
            </a:r>
          </a:p>
          <a:p>
            <a:r>
              <a:rPr lang="es-GT" sz="4000" dirty="0"/>
              <a:t>3.LIBERACION</a:t>
            </a:r>
          </a:p>
          <a:p>
            <a:endParaRPr lang="es-GT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1D4635-9A3F-791F-8EEE-B1B22170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42B802E-BFC6-4F89-8E3C-91026AB025AB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2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825FC0F2-9A8C-F98B-6665-9A6D7144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88864-A7AD-CF93-7785-A9CAF21D0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 lnSpcReduction="10000"/>
          </a:bodyPr>
          <a:lstStyle/>
          <a:p>
            <a:r>
              <a:rPr lang="es-GT" sz="2800" dirty="0"/>
              <a:t>Bloqueo permanente de un conjunto de procesos que juntos compiten por recursos del sistema o se comunican entre ellos. </a:t>
            </a:r>
          </a:p>
          <a:p>
            <a:r>
              <a:rPr lang="es-GT" sz="2800" dirty="0"/>
              <a:t>Entran en conflicto por recursos necesitados por dos o más procesos. </a:t>
            </a:r>
          </a:p>
          <a:p>
            <a:endParaRPr lang="es-GT" dirty="0"/>
          </a:p>
          <a:p>
            <a:endParaRPr lang="es-GT" dirty="0"/>
          </a:p>
          <a:p>
            <a:endParaRPr lang="es-GT" dirty="0"/>
          </a:p>
        </p:txBody>
      </p:sp>
      <p:pic>
        <p:nvPicPr>
          <p:cNvPr id="1026" name="Picture 2" descr="Bloqueo mutuo - Wikipedia, la enciclopedia libre">
            <a:extLst>
              <a:ext uri="{FF2B5EF4-FFF2-40B4-BE49-F238E27FC236}">
                <a16:creationId xmlns:a16="http://schemas.microsoft.com/office/drawing/2014/main" id="{DD983A45-1687-3FC8-1BCD-6EF60015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3594" y="2120900"/>
            <a:ext cx="3964435" cy="3748194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E03EAD-DCCC-6DC2-EC21-FF63B63D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642B802E-BFC6-4F89-8E3C-91026AB025AB}" type="datetime1">
              <a:rPr lang="es-ES" smtClean="0"/>
              <a:pPr rtl="0">
                <a:spcAft>
                  <a:spcPts val="600"/>
                </a:spcAft>
              </a:pPr>
              <a:t>10/03/2025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4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D0E98-B887-98AC-E08E-5507B5DE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TRAFICO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2A1EB-69BE-A0BD-C047-13AD6B17E1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6E819F-35E2-28D3-DB5F-51FCF6BD8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683784-BB01-92F9-0C31-98A92296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8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C74F7-0BCC-4D92-C8B8-1D1739A0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RECURSOS REUSABLES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C6D38-6415-20D5-8610-CD25E4BDEF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sz="2800" dirty="0"/>
              <a:t>Usados por un proceso en el momento y no se agota por ese uso. 	</a:t>
            </a:r>
          </a:p>
          <a:p>
            <a:r>
              <a:rPr lang="es-GT" sz="2800" dirty="0"/>
              <a:t>Los procesos obtienen recursos que después liberan para reusó por otros procesos </a:t>
            </a:r>
          </a:p>
          <a:p>
            <a:r>
              <a:rPr lang="es-GT" sz="2800" dirty="0"/>
              <a:t>El interbloqueo ocurre si cada proceso retiene un recurso y solicita otro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FD60BA-F163-7BF2-6CA0-76941EB585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GT" sz="2000" dirty="0"/>
              <a:t>Tiempo del procesador </a:t>
            </a:r>
          </a:p>
          <a:p>
            <a:pPr marL="0" indent="0">
              <a:buNone/>
            </a:pPr>
            <a:r>
              <a:rPr lang="es-GT" sz="2000" dirty="0"/>
              <a:t>Canales de E/S</a:t>
            </a:r>
          </a:p>
          <a:p>
            <a:pPr marL="0" indent="0">
              <a:buNone/>
            </a:pPr>
            <a:r>
              <a:rPr lang="es-GT" sz="2000" dirty="0"/>
              <a:t>Memoria principal y secundaria</a:t>
            </a:r>
          </a:p>
          <a:p>
            <a:pPr marL="0" indent="0">
              <a:buNone/>
            </a:pPr>
            <a:r>
              <a:rPr lang="es-GT" sz="2000" dirty="0"/>
              <a:t>Archivos</a:t>
            </a:r>
          </a:p>
          <a:p>
            <a:pPr marL="0" indent="0">
              <a:buNone/>
            </a:pPr>
            <a:r>
              <a:rPr lang="es-GT" sz="2000" dirty="0"/>
              <a:t>Bases de datos</a:t>
            </a:r>
          </a:p>
          <a:p>
            <a:pPr marL="0" indent="0">
              <a:buNone/>
            </a:pPr>
            <a:r>
              <a:rPr lang="es-GT" sz="2000" dirty="0" err="1"/>
              <a:t>Semaforos</a:t>
            </a:r>
            <a:endParaRPr lang="es-GT" sz="200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44DC36-522E-A316-F561-2257BF09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86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AC292-6E03-DBFB-2401-6C33E91F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Ejemplo: Espacio disponible 200k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A25F46-9619-9E86-6455-68304EF888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/>
              <a:t>P1</a:t>
            </a:r>
          </a:p>
          <a:p>
            <a:endParaRPr lang="es-GT" dirty="0"/>
          </a:p>
          <a:p>
            <a:r>
              <a:rPr lang="es-GT" dirty="0"/>
              <a:t>SOLICITA 80K BYTES</a:t>
            </a:r>
          </a:p>
          <a:p>
            <a:endParaRPr lang="es-GT" dirty="0"/>
          </a:p>
          <a:p>
            <a:r>
              <a:rPr lang="es-GT" dirty="0"/>
              <a:t>SOLICITA 60 K BYTES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E2FE5B-2081-3617-E19C-C4486858D4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P2</a:t>
            </a:r>
          </a:p>
          <a:p>
            <a:endParaRPr lang="es-GT" dirty="0"/>
          </a:p>
          <a:p>
            <a:r>
              <a:rPr lang="es-GT" dirty="0"/>
              <a:t>SOLICITA 70 K BYTES</a:t>
            </a:r>
          </a:p>
          <a:p>
            <a:endParaRPr lang="es-GT" dirty="0"/>
          </a:p>
          <a:p>
            <a:endParaRPr lang="es-GT" dirty="0"/>
          </a:p>
          <a:p>
            <a:r>
              <a:rPr lang="es-GT" dirty="0"/>
              <a:t>SOLICITA 80 KBYTES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8680F0-7F70-A40B-9835-B5612C5A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54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C0D6D-7986-8570-4C8B-120CD386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Recursos consumibles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5D2245-F109-2E9C-2511-5DB5EC8650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sz="3000" dirty="0"/>
              <a:t>Creados (producidos ) y destruidos (consumidos) por un proceso </a:t>
            </a:r>
          </a:p>
          <a:p>
            <a:r>
              <a:rPr lang="es-GT" sz="3000" dirty="0"/>
              <a:t>Interrupciones</a:t>
            </a:r>
          </a:p>
          <a:p>
            <a:r>
              <a:rPr lang="es-GT" sz="3000" dirty="0"/>
              <a:t>Señales</a:t>
            </a:r>
          </a:p>
          <a:p>
            <a:r>
              <a:rPr lang="es-GT" sz="3000" dirty="0"/>
              <a:t>Mensajes</a:t>
            </a:r>
          </a:p>
          <a:p>
            <a:r>
              <a:rPr lang="es-GT" sz="3000" dirty="0"/>
              <a:t>Información de buffers E/S</a:t>
            </a:r>
          </a:p>
          <a:p>
            <a:endParaRPr lang="es-GT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7A5FB6-9E17-AB85-2694-097B90AE48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GT" sz="3500" dirty="0"/>
              <a:t>El interbloqueo puede ocurrir si la recepción de un mensaje es bloqueante</a:t>
            </a:r>
          </a:p>
          <a:p>
            <a:endParaRPr lang="es-GT" sz="3500" dirty="0"/>
          </a:p>
          <a:p>
            <a:r>
              <a:rPr lang="es-GT" sz="3500" dirty="0"/>
              <a:t>Puede llevar una rara combinación de eventos que causen el interbloqueo</a:t>
            </a:r>
          </a:p>
          <a:p>
            <a:endParaRPr lang="es-GT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A71454-8A56-670A-4690-AEAED9CF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EE48B-0B67-C3B1-9DEE-79BE12BE8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Ejemplo: El interbloqueo ocurre si un “</a:t>
            </a:r>
            <a:r>
              <a:rPr lang="es-GT" dirty="0" err="1"/>
              <a:t>Recive</a:t>
            </a:r>
            <a:r>
              <a:rPr lang="es-GT" dirty="0"/>
              <a:t>” es bloqueante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1DCF4-0249-4076-EC46-DEC40B0B2B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GT" dirty="0"/>
              <a:t>P1	</a:t>
            </a:r>
          </a:p>
          <a:p>
            <a:endParaRPr lang="es-GT" dirty="0"/>
          </a:p>
          <a:p>
            <a:r>
              <a:rPr lang="es-GT" dirty="0"/>
              <a:t>RECEIVE(P2)</a:t>
            </a:r>
          </a:p>
          <a:p>
            <a:endParaRPr lang="es-GT" dirty="0"/>
          </a:p>
          <a:p>
            <a:r>
              <a:rPr lang="es-GT" dirty="0"/>
              <a:t>SEND(P2)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C6F9A1-6870-1947-807F-653FA4672D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GT" dirty="0"/>
              <a:t>P2</a:t>
            </a:r>
          </a:p>
          <a:p>
            <a:pPr marL="0" indent="0">
              <a:buNone/>
            </a:pPr>
            <a:endParaRPr lang="es-GT" dirty="0"/>
          </a:p>
          <a:p>
            <a:r>
              <a:rPr lang="es-GT" dirty="0"/>
              <a:t>RECEIVE (P1)</a:t>
            </a:r>
          </a:p>
          <a:p>
            <a:endParaRPr lang="es-GT" dirty="0"/>
          </a:p>
          <a:p>
            <a:r>
              <a:rPr lang="es-GT" dirty="0"/>
              <a:t>SEND(P1)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2466B7-17D5-3D10-493E-EB907D1C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0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700C3-9EDE-FFBF-CBD8-E4BA8251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Condiciones para el interbloqueo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B9107D-C3D3-CAA9-5961-C2EAA35B51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GT" sz="3600" dirty="0"/>
              <a:t>Exclusión mutua</a:t>
            </a:r>
          </a:p>
          <a:p>
            <a:r>
              <a:rPr lang="es-GT" sz="3600" dirty="0"/>
              <a:t>Retención y espera</a:t>
            </a:r>
          </a:p>
          <a:p>
            <a:r>
              <a:rPr lang="es-GT" sz="3600" dirty="0"/>
              <a:t>No expropiación </a:t>
            </a:r>
          </a:p>
          <a:p>
            <a:r>
              <a:rPr lang="es-GT" sz="3600" dirty="0"/>
              <a:t>Espera circular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3B6015-59BF-12A8-E34E-141AAE089E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F67359-3046-850C-3EB9-A6CA7E55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E289539-2F87-43AF-8A5D-E992DCF9F593}" type="datetime1">
              <a:rPr lang="es-ES" smtClean="0"/>
              <a:t>10/03/2025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9799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5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{74B3F8CB-09BE-4EBB-9861-E4D65873192C}tf56160789_win32</Template>
  <TotalTime>759</TotalTime>
  <Words>620</Words>
  <Application>Microsoft Office PowerPoint</Application>
  <PresentationFormat>Panorámica</PresentationFormat>
  <Paragraphs>109</Paragraphs>
  <Slides>17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Franklin Gothic Book</vt:lpstr>
      <vt:lpstr>Personalizado</vt:lpstr>
      <vt:lpstr>Interbloqueo</vt:lpstr>
      <vt:lpstr>MODELO DEL SISTEMA</vt:lpstr>
      <vt:lpstr>Presentación de PowerPoint</vt:lpstr>
      <vt:lpstr>TRAFICO </vt:lpstr>
      <vt:lpstr>RECURSOS REUSABLES</vt:lpstr>
      <vt:lpstr>Ejemplo: Espacio disponible 200k </vt:lpstr>
      <vt:lpstr>Recursos consumibles</vt:lpstr>
      <vt:lpstr>Ejemplo: El interbloqueo ocurre si un “Recive” es bloqueante</vt:lpstr>
      <vt:lpstr>Condiciones para el interbloqueo</vt:lpstr>
      <vt:lpstr>Presentación de PowerPoint</vt:lpstr>
      <vt:lpstr>Presentación de PowerPoint</vt:lpstr>
      <vt:lpstr>Prevención del interbloqueo</vt:lpstr>
      <vt:lpstr>Presentación de PowerPoint</vt:lpstr>
      <vt:lpstr>Presentación de PowerPoint</vt:lpstr>
      <vt:lpstr>Algoritmo del Banquero (Dijkstra) </vt:lpstr>
      <vt:lpstr>Algoritmo del banquero</vt:lpstr>
      <vt:lpstr>1. Iniciar el Sistema: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RAUL TORRES BARRIOS</dc:creator>
  <cp:lastModifiedBy>SERGIO RAUL TORRES BARRIOS</cp:lastModifiedBy>
  <cp:revision>3</cp:revision>
  <dcterms:created xsi:type="dcterms:W3CDTF">2025-03-11T04:49:52Z</dcterms:created>
  <dcterms:modified xsi:type="dcterms:W3CDTF">2025-03-11T17:29:22Z</dcterms:modified>
</cp:coreProperties>
</file>