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40D4DD2-C5DB-47B0-8F15-9FA277A8D30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Welcome to Modern Puppet for the Jenkins Project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A powerpoint for Mr. Kaines 6</a:t>
            </a:r>
            <a:r>
              <a:rPr lang="en-US" sz="2000" baseline="101000">
                <a:latin typeface="Arial"/>
              </a:rPr>
              <a:t>th</a:t>
            </a:r>
            <a:r>
              <a:rPr lang="en-US" sz="2000">
                <a:latin typeface="Arial"/>
              </a:rPr>
              <a:t> period class.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All of the links, including one to this powerpoint are at the link at the bottom of the screen.</a:t>
            </a: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Mention the training, covering gaps in our Puppet and masterful Puppet knowledge</a:t>
            </a:r>
            <a:endParaRPr/>
          </a:p>
          <a:p>
            <a:r>
              <a:rPr lang="en-US" sz="2000">
                <a:latin typeface="Arial"/>
              </a:rPr>
              <a:t>Lots of help bootstrapping the infrastructure</a:t>
            </a: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So let's talk about the evolution to what I'm going to call “Modern Puppet” within the Jenkins project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Who is Tyler!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GitHub user for years, though mostly within the Ruby community, primarily the Jruby community. Prior to that I was a Python developer.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I've been involved in the Jenkins project for about 6 years now, since before we were called Jenkins. My current role within the Jenkins project is what I would characterize as “infrastructure” but I've also been heavily involved in marketing/evangelism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I'm certain many of you are already familiar with Jenkins. It's a hugely popular free and open source continuous integration server.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It's built primarily with Java and a bit of Groovy, but has found uses in every niche of software development.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For the project infrastructure we use Puppet, but it wasn't always like that.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So let's talk about the evolution to what I'm going to call “Modern Puppet” within the Jenkins project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9070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60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40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40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7056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056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7056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160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3640" y="4059360"/>
            <a:ext cx="9070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9070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160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364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40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40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3640" y="1769040"/>
            <a:ext cx="907056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056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160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3640" y="4059360"/>
            <a:ext cx="9070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9070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160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364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40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40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301320"/>
            <a:ext cx="907056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600" y="405936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600" y="1769040"/>
            <a:ext cx="44262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059360"/>
            <a:ext cx="907056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252CFB2-449E-4136-9EAD-8561A0FD6D8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28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0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0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329920" y="-122400"/>
            <a:ext cx="6860520" cy="4054320"/>
          </a:xfrm>
          <a:prstGeom prst="textInflate">
            <a:avLst>
              <a:gd name="adj" fmla="val 4650"/>
            </a:avLst>
          </a:prstGeom>
          <a:blipFill>
            <a:blip r:embed="rId1"/>
            <a:tile/>
          </a:blipFill>
          <a:ln w="9360">
            <a:solidFill>
              <a:srgbClr val="000000"/>
            </a:solidFill>
            <a:miter/>
          </a:ln>
        </p:spPr>
        <p:txBody>
          <a:bodyPr lIns="90000" rIns="90000" tIns="47160" bIns="47160" anchor="ctr" anchorCtr="1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Modern Puppet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for the Jenkins project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2286000" y="5083560"/>
            <a:ext cx="5600160" cy="5857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800">
                <a:solidFill>
                  <a:srgbClr val="dc2300"/>
                </a:solidFill>
                <a:latin typeface="Comic Sans MS"/>
              </a:rPr>
              <a:t>A power point by R Tyler Croy</a:t>
            </a: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2201400" y="6031440"/>
            <a:ext cx="5662440" cy="100944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1" lang="en-US" sz="2800">
                <a:solidFill>
                  <a:srgbClr val="0084d1"/>
                </a:solidFill>
                <a:latin typeface="Comic Sans MS"/>
              </a:rPr>
              <a:t>Mr. Kanies 6</a:t>
            </a:r>
            <a:r>
              <a:rPr b="1" lang="en-US" sz="2800" baseline="101000">
                <a:solidFill>
                  <a:srgbClr val="0084d1"/>
                </a:solidFill>
                <a:latin typeface="Comic Sans MS"/>
              </a:rPr>
              <a:t>th</a:t>
            </a:r>
            <a:r>
              <a:rPr b="1" lang="en-US" sz="2800">
                <a:solidFill>
                  <a:srgbClr val="0084d1"/>
                </a:solidFill>
                <a:latin typeface="Comic Sans MS"/>
              </a:rPr>
              <a:t> Period</a:t>
            </a:r>
            <a:endParaRPr/>
          </a:p>
          <a:p>
            <a:pPr algn="ctr"/>
            <a:r>
              <a:rPr b="1" lang="en-US" sz="2400">
                <a:solidFill>
                  <a:srgbClr val="0084d1"/>
                </a:solidFill>
                <a:latin typeface="Comic Sans MS"/>
              </a:rPr>
              <a:t>GitHub Decentral High School 2014</a:t>
            </a:r>
            <a:endParaRPr/>
          </a:p>
        </p:txBody>
      </p:sp>
      <p:sp>
        <p:nvSpPr>
          <p:cNvPr id="119" name="TextShape 4"/>
          <p:cNvSpPr txBox="1"/>
          <p:nvPr/>
        </p:nvSpPr>
        <p:spPr>
          <a:xfrm>
            <a:off x="2468880" y="7089120"/>
            <a:ext cx="5243400" cy="4089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US">
                <a:solidFill>
                  <a:srgbClr val="0000ff"/>
                </a:solidFill>
                <a:latin typeface="Comic Sans MS"/>
              </a:rPr>
              <a:t>http://tiny.cc/MrKaniesIsTheBest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 rot="944400">
            <a:off x="1732680" y="1485000"/>
            <a:ext cx="6798600" cy="4106880"/>
          </a:xfrm>
          <a:prstGeom prst="textCascadeDown">
            <a:avLst>
              <a:gd name="adj" fmla="val 9600"/>
            </a:avLst>
          </a:prstGeom>
          <a:solidFill>
            <a:srgbClr val="23ff23"/>
          </a:solidFill>
          <a:ln w="9360">
            <a:noFill/>
          </a:ln>
        </p:spPr>
        <p:txBody>
          <a:bodyPr lIns="90000" rIns="90000" tIns="47160" bIns="47160" anchor="ctr" anchorCtr="1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Running the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infrastructure</a:t>
            </a:r>
            <a:endParaRPr/>
          </a:p>
        </p:txBody>
      </p:sp>
    </p:spTree>
  </p:cSld>
  <p:transition>
    <p:wheel spokes="2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23ff23"/>
                </a:solidFill>
                <a:latin typeface="Comic Sans MS"/>
              </a:rPr>
              <a:t>At Sun/Oracle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Scavenged machines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Dubious locations within the company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Questionable ownership of physical assets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Manually managed, no audit trail/history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Completely unreproducible</a:t>
            </a:r>
            <a:endParaRPr/>
          </a:p>
        </p:txBody>
      </p:sp>
    </p:spTree>
  </p:cSld>
  <p:transition>
    <p:zoom dir="out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solidFill>
                  <a:srgbClr val="23ff23"/>
                </a:solidFill>
                <a:latin typeface="Comic Sans MS"/>
              </a:rPr>
              <a:t>“</a:t>
            </a:r>
            <a:r>
              <a:rPr lang="en-US" sz="3200">
                <a:solidFill>
                  <a:srgbClr val="23ff23"/>
                </a:solidFill>
                <a:latin typeface="Comic Sans MS"/>
              </a:rPr>
              <a:t>What if we used 'PUPPET?'”</a:t>
            </a:r>
            <a:endParaRPr/>
          </a:p>
        </p:txBody>
      </p:sp>
    </p:spTree>
  </p:cSld>
  <p:transition>
    <p:zoom dir="out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23ff23"/>
                </a:solidFill>
                <a:latin typeface="Comic Sans MS"/>
              </a:rPr>
              <a:t>Masterless Puppet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Needed something after leaving Sun/Oracle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Centralized audit logging in Git repo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Not everything is Puppetized because time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Some parts reproducible, others special snowflakes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Code structure is messy and bad, also awful</a:t>
            </a:r>
            <a:endParaRPr/>
          </a:p>
        </p:txBody>
      </p:sp>
    </p:spTree>
  </p:cSld>
  <p:transition>
    <p:zoom dir="in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23ff23"/>
                </a:solidFill>
                <a:latin typeface="Comic Sans MS"/>
              </a:rPr>
              <a:t>The Year 3000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Puppet Enterprise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Clearer definition of separation between Puppet modules and “our code”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Git log of changes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Some snowflakes killed, some new ones</a:t>
            </a:r>
            <a:endParaRPr/>
          </a:p>
        </p:txBody>
      </p:sp>
    </p:spTree>
  </p:cSld>
  <p:transition>
    <p:push dir="l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14400" y="1463040"/>
            <a:ext cx="8595360" cy="4908960"/>
          </a:xfrm>
          <a:prstGeom prst="textChevron">
            <a:avLst>
              <a:gd name="adj" fmla="val 5400"/>
            </a:avLst>
          </a:prstGeom>
          <a:gradFill>
            <a:gsLst>
              <a:gs pos="0">
                <a:srgbClr val="6b0094"/>
              </a:gs>
              <a:gs pos="100000">
                <a:srgbClr val="00ff00"/>
              </a:gs>
            </a:gsLst>
            <a:lin ang="4500000"/>
          </a:gradFill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Black"/>
                <a:ea typeface="MS Gothic"/>
              </a:rPr>
              <a:t>PUPPET ENTERPRISE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4700b8"/>
                </a:solidFill>
                <a:latin typeface="Comic Sans MS"/>
              </a:rPr>
              <a:t>Why Puppet Entperirse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Higher visibility into changes being applied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omic Sans MS"/>
              </a:rPr>
              <a:t>Reporting (email, irc)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omic Sans MS"/>
              </a:rPr>
              <a:t>PE Console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MCollective for basic ad-hoc orchestration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Debian/Yum repo for agent bootstrap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Easy breezy beautiful, cover girl</a:t>
            </a:r>
            <a:endParaRPr/>
          </a:p>
        </p:txBody>
      </p:sp>
    </p:spTree>
  </p:cSld>
  <p:transition>
    <p:pull dir="ld"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4700b8"/>
                </a:solidFill>
                <a:latin typeface="Comic Sans MS"/>
              </a:rPr>
              <a:t>Special Thanks to Puppet Labs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0320" y="1737360"/>
            <a:ext cx="5924160" cy="511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>
                <p:childTnLst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920240" y="1797840"/>
            <a:ext cx="6860520" cy="4054320"/>
          </a:xfrm>
          <a:prstGeom prst="textInflate">
            <a:avLst>
              <a:gd name="adj" fmla="val 4650"/>
            </a:avLst>
          </a:prstGeom>
          <a:blipFill>
            <a:blip r:embed="rId1"/>
            <a:tile/>
          </a:blipFill>
          <a:ln w="9360">
            <a:solidFill>
              <a:srgbClr val="000000"/>
            </a:solidFill>
            <a:miter/>
          </a:ln>
        </p:spPr>
        <p:txBody>
          <a:bodyPr lIns="90000" rIns="90000" tIns="47160" bIns="47160" anchor="ctr" anchorCtr="1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Modern Puppet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for the Jenkins project</a:t>
            </a:r>
            <a:endParaRPr/>
          </a:p>
        </p:txBody>
      </p:sp>
    </p:spTree>
  </p:cSld>
  <p:transition>
    <p:randomBar dir="horz"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5400">
                <a:solidFill>
                  <a:srgbClr val="00ae00"/>
                </a:solidFill>
                <a:latin typeface="Courier 10 Pitch"/>
              </a:rPr>
              <a:t>C:\</a:t>
            </a:r>
            <a:r>
              <a:rPr lang="en-US" sz="5400">
                <a:solidFill>
                  <a:srgbClr val="00ae00"/>
                </a:solidFill>
                <a:latin typeface="Courier 10 Pitch"/>
              </a:rPr>
              <a:t> PuppetCode.bat</a:t>
            </a:r>
            <a:endParaRPr/>
          </a:p>
        </p:txBody>
      </p:sp>
    </p:spTree>
  </p:cSld>
  <p:transition>
    <p:pull dir="u"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dc2300"/>
                </a:solidFill>
                <a:latin typeface="Comic Sans MS"/>
              </a:rPr>
              <a:t>Who is Tyler!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3715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GitHub Decentral High Senior (GO CATS!)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Member of the Ruby Pep Band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Mathelete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DevOps Lab Safety Marshal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Open Source Debate Team Secretary</a:t>
            </a:r>
            <a:endParaRPr/>
          </a:p>
        </p:txBody>
      </p:sp>
    </p:spTree>
  </p:cSld>
  <p:transition>
    <p:plus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Masterless Puppet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80 .pp files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0 tests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ff"/>
                </a:solidFill>
                <a:latin typeface="Comic Sans MS"/>
              </a:rPr>
              <a:t>github.com/jenkinsci/infra-puppet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librarian-puppet for dependency “management”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mic Sans MS"/>
              </a:rPr>
              <a:t>All secrets managed out of band</a:t>
            </a:r>
            <a:endParaRPr/>
          </a:p>
        </p:txBody>
      </p:sp>
    </p:spTree>
  </p:cSld>
  <p:transition>
    <p:zoom dir="out"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449440" y="266976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ae00"/>
                </a:solidFill>
                <a:latin typeface="Comic Sans MS"/>
              </a:rPr>
              <a:t>Code Layout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365400" y="301320"/>
            <a:ext cx="3654720" cy="751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Courier 10 Pitch"/>
              </a:rPr>
              <a:t>infra-puppet/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Gemfile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Gemfile.lock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Puppetfile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Puppetfile.lock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confluence.deb/</a:t>
            </a:r>
            <a:endParaRPr/>
          </a:p>
          <a:p>
            <a:r>
              <a:rPr lang="en-US" sz="2400">
                <a:latin typeface="Courier 10 Pitch"/>
              </a:rPr>
              <a:t>│   ├── </a:t>
            </a:r>
            <a:r>
              <a:rPr lang="en-US" sz="2400">
                <a:latin typeface="Courier 10 Pitch"/>
              </a:rPr>
              <a:t>build.sh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features/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local-modules/</a:t>
            </a:r>
            <a:endParaRPr/>
          </a:p>
          <a:p>
            <a:r>
              <a:rPr lang="en-US" sz="2400">
                <a:latin typeface="Courier 10 Pitch"/>
              </a:rPr>
              <a:t>│   ├── </a:t>
            </a:r>
            <a:r>
              <a:rPr lang="en-US" sz="2400">
                <a:latin typeface="Courier 10 Pitch"/>
              </a:rPr>
              <a:t>apache2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manifests/</a:t>
            </a:r>
            <a:endParaRPr/>
          </a:p>
          <a:p>
            <a:r>
              <a:rPr lang="en-US" sz="2400">
                <a:latin typeface="Courier 10 Pitch"/>
              </a:rPr>
              <a:t>│   ├── </a:t>
            </a:r>
            <a:r>
              <a:rPr lang="en-US" sz="2400">
                <a:latin typeface="Courier 10 Pitch"/>
              </a:rPr>
              <a:t>cabbage.pp</a:t>
            </a:r>
            <a:endParaRPr/>
          </a:p>
          <a:p>
            <a:r>
              <a:rPr lang="en-US" sz="2400">
                <a:latin typeface="Courier 10 Pitch"/>
              </a:rPr>
              <a:t>│   ├── </a:t>
            </a:r>
            <a:r>
              <a:rPr lang="en-US" sz="2400">
                <a:latin typeface="Courier 10 Pitch"/>
              </a:rPr>
              <a:t>cucumber.pp</a:t>
            </a:r>
            <a:endParaRPr/>
          </a:p>
          <a:p>
            <a:r>
              <a:rPr lang="en-US" sz="2400">
                <a:latin typeface="Courier 10 Pitch"/>
              </a:rPr>
              <a:t>│   ├── </a:t>
            </a:r>
            <a:r>
              <a:rPr lang="en-US" sz="2400">
                <a:latin typeface="Courier 10 Pitch"/>
              </a:rPr>
              <a:t>eggplant.pp</a:t>
            </a:r>
            <a:endParaRPr/>
          </a:p>
          <a:p>
            <a:r>
              <a:rPr lang="en-US" sz="2400">
                <a:latin typeface="Courier 10 Pitch"/>
              </a:rPr>
              <a:t>│   ├── </a:t>
            </a:r>
            <a:r>
              <a:rPr lang="en-US" sz="2400">
                <a:latin typeface="Courier 10 Pitch"/>
              </a:rPr>
              <a:t>kale.pp</a:t>
            </a:r>
            <a:endParaRPr/>
          </a:p>
          <a:p>
            <a:r>
              <a:rPr lang="en-US" sz="2400">
                <a:latin typeface="Courier 10 Pitch"/>
              </a:rPr>
              <a:t>│   ├── </a:t>
            </a:r>
            <a:r>
              <a:rPr lang="en-US" sz="2400">
                <a:latin typeface="Courier 10 Pitch"/>
              </a:rPr>
              <a:t>lettuce.pp</a:t>
            </a:r>
            <a:endParaRPr/>
          </a:p>
          <a:p>
            <a:r>
              <a:rPr lang="en-US" sz="2400">
                <a:latin typeface="Courier 10 Pitch"/>
              </a:rPr>
              <a:t>│   ├── </a:t>
            </a:r>
            <a:r>
              <a:rPr lang="en-US" sz="2400">
                <a:latin typeface="Courier 10 Pitch"/>
              </a:rPr>
              <a:t>spinach.pp</a:t>
            </a:r>
            <a:endParaRPr/>
          </a:p>
          <a:p>
            <a:r>
              <a:rPr lang="en-US" sz="2400">
                <a:latin typeface="Courier 10 Pitch"/>
              </a:rPr>
              <a:t>│   └── </a:t>
            </a:r>
            <a:r>
              <a:rPr lang="en-US" sz="2400">
                <a:latin typeface="Courier 10 Pitch"/>
              </a:rPr>
              <a:t>vagrant.pp</a:t>
            </a:r>
            <a:endParaRPr/>
          </a:p>
          <a:p>
            <a:r>
              <a:rPr lang="en-US" sz="2400">
                <a:latin typeface="Courier 10 Pitch"/>
              </a:rPr>
              <a:t>└── </a:t>
            </a:r>
            <a:r>
              <a:rPr lang="en-US" sz="2400">
                <a:latin typeface="Courier 10 Pitch"/>
              </a:rPr>
              <a:t>run.sh</a:t>
            </a:r>
            <a:endParaRPr/>
          </a:p>
          <a:p>
            <a:endParaRPr/>
          </a:p>
          <a:p>
            <a:endParaRPr/>
          </a:p>
        </p:txBody>
      </p:sp>
    </p:spTree>
  </p:cSld>
  <p:transition>
    <p:pull dir="ru"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A “module”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914400" y="853560"/>
            <a:ext cx="8562600" cy="75589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200">
                <a:latin typeface="Courier 10 Pitch"/>
              </a:rPr>
              <a:t>class base {</a:t>
            </a:r>
            <a:endParaRPr/>
          </a:p>
          <a:p>
            <a:r>
              <a:rPr lang="en-US" sz="2200">
                <a:latin typeface="Courier 10 Pitch"/>
              </a:rPr>
              <a:t>  </a:t>
            </a:r>
            <a:r>
              <a:rPr lang="en-US" sz="2200">
                <a:latin typeface="Courier 10 Pitch"/>
              </a:rPr>
              <a:t># Unfortunately this module only supports Ubuntu</a:t>
            </a:r>
            <a:endParaRPr/>
          </a:p>
          <a:p>
            <a:r>
              <a:rPr lang="en-US" sz="2200">
                <a:latin typeface="Courier 10 Pitch"/>
              </a:rPr>
              <a:t>  </a:t>
            </a:r>
            <a:r>
              <a:rPr lang="en-US" sz="2200">
                <a:latin typeface="Courier 10 Pitch"/>
              </a:rPr>
              <a:t>if ($operatingsystem == 'Ubuntu') {</a:t>
            </a:r>
            <a:endParaRPr/>
          </a:p>
          <a:p>
            <a:r>
              <a:rPr lang="en-US" sz="2200">
                <a:latin typeface="Courier 10 Pitch"/>
              </a:rPr>
              <a:t>    </a:t>
            </a:r>
            <a:r>
              <a:rPr lang="en-US" sz="2200">
                <a:latin typeface="Courier 10 Pitch"/>
              </a:rPr>
              <a:t>include nagios::client</a:t>
            </a:r>
            <a:endParaRPr/>
          </a:p>
          <a:p>
            <a:r>
              <a:rPr lang="en-US" sz="2200">
                <a:latin typeface="Courier 10 Pitch"/>
              </a:rPr>
              <a:t>  </a:t>
            </a:r>
            <a:r>
              <a:rPr lang="en-US" sz="2200">
                <a:latin typeface="Courier 10 Pitch"/>
              </a:rPr>
              <a:t>}</a:t>
            </a:r>
            <a:endParaRPr/>
          </a:p>
          <a:p>
            <a:endParaRPr/>
          </a:p>
          <a:p>
            <a:endParaRPr/>
          </a:p>
          <a:p>
            <a:r>
              <a:rPr lang="en-US" sz="2200">
                <a:latin typeface="Courier 10 Pitch"/>
              </a:rPr>
              <a:t>  </a:t>
            </a:r>
            <a:r>
              <a:rPr lang="en-US" sz="2200">
                <a:latin typeface="Courier 10 Pitch"/>
              </a:rPr>
              <a:t>stage {</a:t>
            </a:r>
            <a:endParaRPr/>
          </a:p>
          <a:p>
            <a:r>
              <a:rPr lang="en-US" sz="2200">
                <a:latin typeface="Courier 10 Pitch"/>
              </a:rPr>
              <a:t>    </a:t>
            </a:r>
            <a:r>
              <a:rPr lang="en-US" sz="2200">
                <a:latin typeface="Courier 10 Pitch"/>
              </a:rPr>
              <a:t>'pre' :</a:t>
            </a:r>
            <a:endParaRPr/>
          </a:p>
          <a:p>
            <a:r>
              <a:rPr lang="en-US" sz="2200">
                <a:latin typeface="Courier 10 Pitch"/>
              </a:rPr>
              <a:t>      </a:t>
            </a:r>
            <a:r>
              <a:rPr lang="en-US" sz="2200">
                <a:latin typeface="Courier 10 Pitch"/>
              </a:rPr>
              <a:t>before =&gt; Stage['main'];</a:t>
            </a:r>
            <a:endParaRPr/>
          </a:p>
          <a:p>
            <a:r>
              <a:rPr lang="en-US" sz="2200">
                <a:latin typeface="Courier 10 Pitch"/>
              </a:rPr>
              <a:t>    </a:t>
            </a:r>
            <a:r>
              <a:rPr lang="en-US" sz="2200">
                <a:latin typeface="Courier 10 Pitch"/>
              </a:rPr>
              <a:t>'post' :</a:t>
            </a:r>
            <a:endParaRPr/>
          </a:p>
          <a:p>
            <a:r>
              <a:rPr lang="en-US" sz="2200">
                <a:latin typeface="Courier 10 Pitch"/>
              </a:rPr>
              <a:t>      </a:t>
            </a:r>
            <a:r>
              <a:rPr lang="en-US" sz="2200">
                <a:latin typeface="Courier 10 Pitch"/>
              </a:rPr>
              <a:t>require =&gt; Stage['main'];</a:t>
            </a:r>
            <a:endParaRPr/>
          </a:p>
          <a:p>
            <a:r>
              <a:rPr lang="en-US" sz="2200">
                <a:latin typeface="Courier 10 Pitch"/>
              </a:rPr>
              <a:t>  </a:t>
            </a:r>
            <a:r>
              <a:rPr lang="en-US" sz="2200">
                <a:latin typeface="Courier 10 Pitch"/>
              </a:rPr>
              <a:t>}</a:t>
            </a:r>
            <a:endParaRPr/>
          </a:p>
          <a:p>
            <a:endParaRPr/>
          </a:p>
          <a:p>
            <a:r>
              <a:rPr lang="en-US" sz="2200">
                <a:latin typeface="Courier 10 Pitch"/>
              </a:rPr>
              <a:t>  </a:t>
            </a:r>
            <a:r>
              <a:rPr lang="en-US" sz="2200">
                <a:latin typeface="Courier 10 Pitch"/>
              </a:rPr>
              <a:t>class {</a:t>
            </a:r>
            <a:endParaRPr/>
          </a:p>
          <a:p>
            <a:r>
              <a:rPr lang="en-US" sz="2200">
                <a:latin typeface="Courier 10 Pitch"/>
              </a:rPr>
              <a:t>    </a:t>
            </a:r>
            <a:r>
              <a:rPr lang="en-US" sz="2200">
                <a:latin typeface="Courier 10 Pitch"/>
              </a:rPr>
              <a:t>'base::pre' :</a:t>
            </a:r>
            <a:endParaRPr/>
          </a:p>
          <a:p>
            <a:r>
              <a:rPr lang="en-US" sz="2200">
                <a:latin typeface="Courier 10 Pitch"/>
              </a:rPr>
              <a:t>      </a:t>
            </a:r>
            <a:r>
              <a:rPr lang="en-US" sz="2200">
                <a:latin typeface="Courier 10 Pitch"/>
              </a:rPr>
              <a:t>stage =&gt; 'pre';</a:t>
            </a:r>
            <a:endParaRPr/>
          </a:p>
          <a:p>
            <a:endParaRPr/>
          </a:p>
          <a:p>
            <a:r>
              <a:rPr lang="en-US" sz="2200">
                <a:latin typeface="Courier 10 Pitch"/>
              </a:rPr>
              <a:t>    </a:t>
            </a:r>
            <a:r>
              <a:rPr lang="en-US" sz="2200">
                <a:latin typeface="Courier 10 Pitch"/>
              </a:rPr>
              <a:t>'base::post' :</a:t>
            </a:r>
            <a:endParaRPr/>
          </a:p>
          <a:p>
            <a:r>
              <a:rPr lang="en-US" sz="2200">
                <a:latin typeface="Courier 10 Pitch"/>
              </a:rPr>
              <a:t>      </a:t>
            </a:r>
            <a:r>
              <a:rPr lang="en-US" sz="2200">
                <a:latin typeface="Courier 10 Pitch"/>
              </a:rPr>
              <a:t>stage =&gt; 'post';</a:t>
            </a:r>
            <a:endParaRPr/>
          </a:p>
          <a:p>
            <a:endParaRPr/>
          </a:p>
          <a:p>
            <a:r>
              <a:rPr lang="en-US" sz="2200">
                <a:latin typeface="Courier 10 Pitch"/>
              </a:rPr>
              <a:t>    </a:t>
            </a:r>
            <a:r>
              <a:rPr lang="en-US" sz="2200">
                <a:latin typeface="Courier 10 Pitch"/>
              </a:rPr>
              <a:t>'puppet' :</a:t>
            </a:r>
            <a:endParaRPr/>
          </a:p>
          <a:p>
            <a:r>
              <a:rPr lang="en-US" sz="2200">
                <a:latin typeface="Courier 10 Pitch"/>
              </a:rPr>
              <a:t>      </a:t>
            </a:r>
            <a:r>
              <a:rPr lang="en-US" sz="2200">
                <a:latin typeface="Courier 10 Pitch"/>
              </a:rPr>
              <a:t>ensure =&gt; '2.7.19-1puppetlabs2';</a:t>
            </a:r>
            <a:endParaRPr/>
          </a:p>
        </p:txBody>
      </p:sp>
    </p:spTree>
  </p:cSld>
  <p:transition>
    <p:wipe dir="l"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3640" y="3013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ae00"/>
                </a:solidFill>
                <a:latin typeface="Comic Sans MS"/>
              </a:rPr>
              <a:t>“</a:t>
            </a:r>
            <a:r>
              <a:rPr lang="en-US" sz="4400">
                <a:solidFill>
                  <a:srgbClr val="00ae00"/>
                </a:solidFill>
                <a:latin typeface="Comic Sans MS"/>
              </a:rPr>
              <a:t>deployment” aka “testing”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503640" y="2926080"/>
            <a:ext cx="9461880" cy="274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Courier 10 Pitch"/>
              </a:rPr>
              <a:t>git pull –rebase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Courier 10 Pitch"/>
              </a:rPr>
              <a:t>librarian-puppet install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Courier 10 Pitch"/>
              </a:rPr>
              <a:t>puppet apply manifests/`hostname`.pp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manual guess and check</a:t>
            </a:r>
            <a:endParaRPr/>
          </a:p>
        </p:txBody>
      </p:sp>
    </p:spTree>
  </p:cSld>
  <p:transition>
    <p:cover dir="ld"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0" y="1005840"/>
            <a:ext cx="4762080" cy="536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>
                <p:childTnLst>
                  <p:par>
                    <p:cTn id="69" fill="freeze">
                      <p:stCondLst>
                        <p:cond delay="indefinite"/>
                      </p:stCondLst>
                      <p:childTnLst>
                        <p:par>
                          <p:cTn id="70" fill="freeze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3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280160" y="2342160"/>
            <a:ext cx="6627240" cy="2961360"/>
          </a:xfrm>
          <a:prstGeom prst="textCascadeUp">
            <a:avLst>
              <a:gd name="adj" fmla="val 9600"/>
            </a:avLst>
          </a:prstGeom>
          <a:solidFill>
            <a:srgbClr val="00ae00"/>
          </a:solidFill>
          <a:ln w="9360">
            <a:noFill/>
          </a:ln>
        </p:spPr>
        <p:txBody>
          <a:bodyPr lIns="90000" rIns="90000" tIns="47160" bIns="47160" anchor="ctr" anchorCtr="1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A BETTER WAY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449440" y="266976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ae00"/>
                </a:solidFill>
                <a:latin typeface="Comic Sans MS"/>
              </a:rPr>
              <a:t>Code Layout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65400" y="301320"/>
            <a:ext cx="7864200" cy="751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400">
                <a:latin typeface="Courier 10 Pitch"/>
              </a:rPr>
              <a:t>jenkins-infra/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Gemfile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Gemfile.lock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Puppetfile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README.md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Rakefile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Vagrantfile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ci/</a:t>
            </a:r>
            <a:endParaRPr/>
          </a:p>
          <a:p>
            <a:r>
              <a:rPr lang="en-US" sz="2400">
                <a:latin typeface="Courier 10 Pitch"/>
              </a:rPr>
              <a:t>│   └── </a:t>
            </a:r>
            <a:r>
              <a:rPr lang="en-US" sz="2400">
                <a:latin typeface="Courier 10 Pitch"/>
              </a:rPr>
              <a:t>00_setupgems.sh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dist/</a:t>
            </a:r>
            <a:endParaRPr/>
          </a:p>
          <a:p>
            <a:r>
              <a:rPr lang="en-US" sz="2400">
                <a:latin typeface="Courier 10 Pitch"/>
              </a:rPr>
              <a:t>│   └── </a:t>
            </a:r>
            <a:r>
              <a:rPr lang="en-US" sz="2400">
                <a:latin typeface="Courier 10 Pitch"/>
              </a:rPr>
              <a:t>role/</a:t>
            </a:r>
            <a:endParaRPr/>
          </a:p>
          <a:p>
            <a:r>
              <a:rPr lang="en-US" sz="2400">
                <a:latin typeface="Courier 10 Pitch"/>
              </a:rPr>
              <a:t>│   └── </a:t>
            </a:r>
            <a:r>
              <a:rPr lang="en-US" sz="2400">
                <a:latin typeface="Courier 10 Pitch"/>
              </a:rPr>
              <a:t>profile/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hieradata/</a:t>
            </a:r>
            <a:endParaRPr/>
          </a:p>
          <a:p>
            <a:r>
              <a:rPr lang="en-US" sz="2400">
                <a:latin typeface="Courier 10 Pitch"/>
              </a:rPr>
              <a:t>│   └── </a:t>
            </a:r>
            <a:r>
              <a:rPr lang="en-US" sz="2400">
                <a:latin typeface="Courier 10 Pitch"/>
              </a:rPr>
              <a:t>common.yaml</a:t>
            </a:r>
            <a:endParaRPr/>
          </a:p>
          <a:p>
            <a:r>
              <a:rPr lang="en-US" sz="2400">
                <a:latin typeface="Courier 10 Pitch"/>
              </a:rPr>
              <a:t>├── </a:t>
            </a:r>
            <a:r>
              <a:rPr lang="en-US" sz="2400">
                <a:latin typeface="Courier 10 Pitch"/>
              </a:rPr>
              <a:t>manifests/</a:t>
            </a:r>
            <a:endParaRPr/>
          </a:p>
          <a:p>
            <a:r>
              <a:rPr lang="en-US" sz="2400">
                <a:latin typeface="Courier 10 Pitch"/>
              </a:rPr>
              <a:t>│   └── </a:t>
            </a:r>
            <a:r>
              <a:rPr lang="en-US" sz="2400">
                <a:latin typeface="Courier 10 Pitch"/>
              </a:rPr>
              <a:t>site.pp</a:t>
            </a:r>
            <a:endParaRPr/>
          </a:p>
          <a:p>
            <a:r>
              <a:rPr lang="en-US" sz="2400">
                <a:latin typeface="Courier 10 Pitch"/>
              </a:rPr>
              <a:t>└── </a:t>
            </a:r>
            <a:r>
              <a:rPr lang="en-US" sz="2400">
                <a:latin typeface="Courier 10 Pitch"/>
              </a:rPr>
              <a:t>spec/</a:t>
            </a:r>
            <a:endParaRPr/>
          </a:p>
          <a:p>
            <a:r>
              <a:rPr lang="en-US" sz="2400">
                <a:latin typeface="Courier 10 Pitch"/>
              </a:rPr>
              <a:t>│   └── </a:t>
            </a:r>
            <a:r>
              <a:rPr lang="en-US" sz="2400">
                <a:latin typeface="Courier 10 Pitch"/>
              </a:rPr>
              <a:t>classes/</a:t>
            </a:r>
            <a:endParaRPr/>
          </a:p>
          <a:p>
            <a:r>
              <a:rPr lang="en-US" sz="2400">
                <a:latin typeface="Courier 10 Pitch"/>
              </a:rPr>
              <a:t>│   └── </a:t>
            </a:r>
            <a:r>
              <a:rPr lang="en-US" sz="2400">
                <a:latin typeface="Courier 10 Pitch"/>
              </a:rPr>
              <a:t>server/</a:t>
            </a:r>
            <a:endParaRPr/>
          </a:p>
          <a:p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ci/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2103120" y="2963880"/>
            <a:ext cx="6805440" cy="19810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200">
                <a:latin typeface="Courier 10 Pitch"/>
              </a:rPr>
              <a:t>for f in ci/*.sh; do \</a:t>
            </a:r>
            <a:endParaRPr/>
          </a:p>
          <a:p>
            <a:r>
              <a:rPr lang="en-US" sz="3200">
                <a:latin typeface="Courier 10 Pitch"/>
              </a:rPr>
              <a:t>  </a:t>
            </a:r>
            <a:r>
              <a:rPr lang="en-US" sz="3200">
                <a:latin typeface="Courier 10 Pitch"/>
              </a:rPr>
              <a:t>echo “&gt; Running ci/$f”; \</a:t>
            </a:r>
            <a:endParaRPr/>
          </a:p>
          <a:p>
            <a:r>
              <a:rPr lang="en-US" sz="3200">
                <a:latin typeface="Courier 10 Pitch"/>
              </a:rPr>
              <a:t>  </a:t>
            </a:r>
            <a:r>
              <a:rPr lang="en-US" sz="3200">
                <a:latin typeface="Courier 10 Pitch"/>
              </a:rPr>
              <a:t>bash $f; \</a:t>
            </a:r>
            <a:endParaRPr/>
          </a:p>
          <a:p>
            <a:r>
              <a:rPr lang="en-US" sz="3200">
                <a:latin typeface="Courier 10 Pitch"/>
              </a:rPr>
              <a:t>done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dist/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2623320" y="2011680"/>
            <a:ext cx="4352040" cy="4344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200">
                <a:latin typeface="Courier 10 Pitch"/>
              </a:rPr>
              <a:t>dist/</a:t>
            </a:r>
            <a:endParaRPr/>
          </a:p>
          <a:p>
            <a:r>
              <a:rPr lang="en-US" sz="3200">
                <a:latin typeface="Courier 10 Pitch"/>
              </a:rPr>
              <a:t>├── </a:t>
            </a:r>
            <a:r>
              <a:rPr lang="en-US" sz="3200">
                <a:latin typeface="Courier 10 Pitch"/>
              </a:rPr>
              <a:t>profile/</a:t>
            </a:r>
            <a:endParaRPr/>
          </a:p>
          <a:p>
            <a:r>
              <a:rPr lang="en-US" sz="3200">
                <a:latin typeface="Courier 10 Pitch"/>
              </a:rPr>
              <a:t>│   ├── </a:t>
            </a:r>
            <a:r>
              <a:rPr lang="en-US" sz="3200">
                <a:latin typeface="Courier 10 Pitch"/>
              </a:rPr>
              <a:t>files</a:t>
            </a:r>
            <a:endParaRPr/>
          </a:p>
          <a:p>
            <a:r>
              <a:rPr lang="en-US" sz="3200">
                <a:latin typeface="Courier 10 Pitch"/>
              </a:rPr>
              <a:t>│   ├── </a:t>
            </a:r>
            <a:r>
              <a:rPr lang="en-US" sz="3200">
                <a:latin typeface="Courier 10 Pitch"/>
              </a:rPr>
              <a:t>manifests</a:t>
            </a:r>
            <a:endParaRPr/>
          </a:p>
          <a:p>
            <a:r>
              <a:rPr lang="en-US" sz="3200">
                <a:latin typeface="Courier 10 Pitch"/>
              </a:rPr>
              <a:t>│   ├── </a:t>
            </a:r>
            <a:r>
              <a:rPr lang="en-US" sz="3200">
                <a:latin typeface="Courier 10 Pitch"/>
              </a:rPr>
              <a:t>templates</a:t>
            </a:r>
            <a:endParaRPr/>
          </a:p>
          <a:p>
            <a:r>
              <a:rPr lang="en-US" sz="3200">
                <a:latin typeface="Courier 10 Pitch"/>
              </a:rPr>
              <a:t>│   └── </a:t>
            </a:r>
            <a:r>
              <a:rPr lang="en-US" sz="3200">
                <a:latin typeface="Courier 10 Pitch"/>
              </a:rPr>
              <a:t>tests</a:t>
            </a:r>
            <a:endParaRPr/>
          </a:p>
          <a:p>
            <a:r>
              <a:rPr lang="en-US" sz="3200">
                <a:latin typeface="Courier 10 Pitch"/>
              </a:rPr>
              <a:t>└── </a:t>
            </a:r>
            <a:r>
              <a:rPr lang="en-US" sz="3200">
                <a:latin typeface="Courier 10 Pitch"/>
              </a:rPr>
              <a:t>role/</a:t>
            </a:r>
            <a:endParaRPr/>
          </a:p>
          <a:p>
            <a:r>
              <a:rPr lang="en-US" sz="3200">
                <a:latin typeface="Courier 10 Pitch"/>
              </a:rPr>
              <a:t>    └── </a:t>
            </a:r>
            <a:r>
              <a:rPr lang="en-US" sz="3200">
                <a:latin typeface="Courier 10 Pitch"/>
              </a:rPr>
              <a:t>manifests</a:t>
            </a:r>
            <a:endParaRPr/>
          </a:p>
          <a:p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profile/manifests/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2440440" y="2377440"/>
            <a:ext cx="5824080" cy="4344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200">
                <a:latin typeface="Courier 10 Pitch"/>
              </a:rPr>
              <a:t>dist/profile/manifests/</a:t>
            </a:r>
            <a:endParaRPr/>
          </a:p>
          <a:p>
            <a:r>
              <a:rPr lang="en-US" sz="3200">
                <a:latin typeface="Courier 10 Pitch"/>
              </a:rPr>
              <a:t>├── </a:t>
            </a:r>
            <a:r>
              <a:rPr lang="en-US" sz="3200">
                <a:latin typeface="Courier 10 Pitch"/>
              </a:rPr>
              <a:t>accounts.pp</a:t>
            </a:r>
            <a:endParaRPr/>
          </a:p>
          <a:p>
            <a:r>
              <a:rPr lang="en-US" sz="3200">
                <a:latin typeface="Courier 10 Pitch"/>
              </a:rPr>
              <a:t>├── </a:t>
            </a:r>
            <a:r>
              <a:rPr lang="en-US" sz="3200">
                <a:latin typeface="Courier 10 Pitch"/>
              </a:rPr>
              <a:t>apache-misc.pp</a:t>
            </a:r>
            <a:endParaRPr/>
          </a:p>
          <a:p>
            <a:r>
              <a:rPr lang="en-US" sz="3200">
                <a:latin typeface="Courier 10 Pitch"/>
              </a:rPr>
              <a:t>├── </a:t>
            </a:r>
            <a:r>
              <a:rPr lang="en-US" sz="3200">
                <a:latin typeface="Courier 10 Pitch"/>
              </a:rPr>
              <a:t>apt.pp</a:t>
            </a:r>
            <a:endParaRPr/>
          </a:p>
          <a:p>
            <a:r>
              <a:rPr lang="en-US" sz="3200">
                <a:latin typeface="Courier 10 Pitch"/>
              </a:rPr>
              <a:t>├── </a:t>
            </a:r>
            <a:r>
              <a:rPr lang="en-US" sz="3200">
                <a:latin typeface="Courier 10 Pitch"/>
              </a:rPr>
              <a:t>archives.pp</a:t>
            </a:r>
            <a:endParaRPr/>
          </a:p>
          <a:p>
            <a:r>
              <a:rPr lang="en-US" sz="3200">
                <a:latin typeface="Courier 10 Pitch"/>
              </a:rPr>
              <a:t>├── </a:t>
            </a:r>
            <a:r>
              <a:rPr lang="en-US" sz="3200">
                <a:latin typeface="Courier 10 Pitch"/>
              </a:rPr>
              <a:t>...</a:t>
            </a:r>
            <a:endParaRPr/>
          </a:p>
          <a:p>
            <a:r>
              <a:rPr lang="en-US" sz="3200">
                <a:latin typeface="Courier 10 Pitch"/>
              </a:rPr>
              <a:t>├── </a:t>
            </a:r>
            <a:r>
              <a:rPr lang="en-US" sz="3200">
                <a:latin typeface="Courier 10 Pitch"/>
              </a:rPr>
              <a:t>sudo.pp</a:t>
            </a:r>
            <a:endParaRPr/>
          </a:p>
          <a:p>
            <a:r>
              <a:rPr lang="en-US" sz="3200">
                <a:latin typeface="Courier 10 Pitch"/>
              </a:rPr>
              <a:t>└── </a:t>
            </a:r>
            <a:r>
              <a:rPr lang="en-US" sz="3200">
                <a:latin typeface="Courier 10 Pitch"/>
              </a:rPr>
              <a:t>vagrant.pp</a:t>
            </a:r>
            <a:endParaRPr/>
          </a:p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886400" y="-1954080"/>
            <a:ext cx="6617520" cy="4422960"/>
          </a:xfrm>
          <a:prstGeom prst="textArchDownPour">
            <a:avLst>
              <a:gd name="adj1" fmla="val 524288"/>
              <a:gd name="adj2" fmla="val 4533"/>
            </a:avLst>
          </a:prstGeom>
          <a:solidFill>
            <a:srgbClr val="00ff00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Black"/>
                <a:ea typeface="MS Gothic"/>
              </a:rPr>
              <a:t>LOOKOUT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04000" y="320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Core Systems, Team Captain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JRuby Club President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 Distributed Systems</a:t>
            </a:r>
            <a:endParaRPr/>
          </a:p>
        </p:txBody>
      </p:sp>
    </p:spTree>
  </p:cSld>
  <p:transition>
    <p:pull dir="ld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spec/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2377440" y="1188720"/>
            <a:ext cx="5578920" cy="6235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200">
                <a:latin typeface="Courier 10 Pitch"/>
              </a:rPr>
              <a:t>spec/</a:t>
            </a:r>
            <a:endParaRPr/>
          </a:p>
          <a:p>
            <a:r>
              <a:rPr lang="en-US" sz="3200">
                <a:latin typeface="Courier 10 Pitch"/>
              </a:rPr>
              <a:t>├── </a:t>
            </a:r>
            <a:r>
              <a:rPr lang="en-US" sz="3200">
                <a:latin typeface="Courier 10 Pitch"/>
              </a:rPr>
              <a:t>classes/</a:t>
            </a:r>
            <a:endParaRPr/>
          </a:p>
          <a:p>
            <a:r>
              <a:rPr lang="en-US" sz="3200">
                <a:latin typeface="Courier 10 Pitch"/>
              </a:rPr>
              <a:t>│   ├── </a:t>
            </a:r>
            <a:r>
              <a:rPr lang="en-US" sz="3200">
                <a:latin typeface="Courier 10 Pitch"/>
              </a:rPr>
              <a:t>profile/</a:t>
            </a:r>
            <a:endParaRPr/>
          </a:p>
          <a:p>
            <a:r>
              <a:rPr lang="en-US" sz="3200">
                <a:latin typeface="Courier 10 Pitch"/>
              </a:rPr>
              <a:t>│   └── </a:t>
            </a:r>
            <a:r>
              <a:rPr lang="en-US" sz="3200">
                <a:latin typeface="Courier 10 Pitch"/>
              </a:rPr>
              <a:t>role/</a:t>
            </a:r>
            <a:endParaRPr/>
          </a:p>
          <a:p>
            <a:r>
              <a:rPr lang="en-US" sz="3200">
                <a:latin typeface="Courier 10 Pitch"/>
              </a:rPr>
              <a:t>├── </a:t>
            </a:r>
            <a:r>
              <a:rPr lang="en-US" sz="3200">
                <a:latin typeface="Courier 10 Pitch"/>
              </a:rPr>
              <a:t>fixtures</a:t>
            </a:r>
            <a:endParaRPr/>
          </a:p>
          <a:p>
            <a:r>
              <a:rPr lang="en-US" sz="3200">
                <a:latin typeface="Courier 10 Pitch"/>
              </a:rPr>
              <a:t>│   ├── </a:t>
            </a:r>
            <a:r>
              <a:rPr lang="en-US" sz="3200">
                <a:latin typeface="Courier 10 Pitch"/>
              </a:rPr>
              <a:t>...</a:t>
            </a:r>
            <a:endParaRPr/>
          </a:p>
          <a:p>
            <a:r>
              <a:rPr lang="en-US" sz="3200">
                <a:latin typeface="Courier 10 Pitch"/>
              </a:rPr>
              <a:t>├── </a:t>
            </a:r>
            <a:r>
              <a:rPr lang="en-US" sz="3200">
                <a:latin typeface="Courier 10 Pitch"/>
              </a:rPr>
              <a:t>server/</a:t>
            </a:r>
            <a:endParaRPr/>
          </a:p>
          <a:p>
            <a:r>
              <a:rPr lang="en-US" sz="3200">
                <a:latin typeface="Courier 10 Pitch"/>
              </a:rPr>
              <a:t>│   ├── </a:t>
            </a:r>
            <a:r>
              <a:rPr lang="en-US" sz="3200">
                <a:latin typeface="Courier 10 Pitch"/>
              </a:rPr>
              <a:t>celery/</a:t>
            </a:r>
            <a:endParaRPr/>
          </a:p>
          <a:p>
            <a:r>
              <a:rPr lang="en-US" sz="3200">
                <a:latin typeface="Courier 10 Pitch"/>
              </a:rPr>
              <a:t>│   ├── </a:t>
            </a:r>
            <a:r>
              <a:rPr lang="en-US" sz="3200">
                <a:latin typeface="Courier 10 Pitch"/>
              </a:rPr>
              <a:t>...</a:t>
            </a:r>
            <a:endParaRPr/>
          </a:p>
          <a:p>
            <a:r>
              <a:rPr lang="en-US" sz="3200">
                <a:latin typeface="Courier 10 Pitch"/>
              </a:rPr>
              <a:t>│   ├── </a:t>
            </a:r>
            <a:r>
              <a:rPr lang="en-US" sz="3200">
                <a:latin typeface="Courier 10 Pitch"/>
              </a:rPr>
              <a:t>spec_helper.rb</a:t>
            </a:r>
            <a:endParaRPr/>
          </a:p>
          <a:p>
            <a:r>
              <a:rPr lang="en-US" sz="3200">
                <a:latin typeface="Courier 10 Pitch"/>
              </a:rPr>
              <a:t>│   └── </a:t>
            </a:r>
            <a:r>
              <a:rPr lang="en-US" sz="3200">
                <a:latin typeface="Courier 10 Pitch"/>
              </a:rPr>
              <a:t>support</a:t>
            </a:r>
            <a:endParaRPr/>
          </a:p>
          <a:p>
            <a:r>
              <a:rPr lang="en-US" sz="3200">
                <a:latin typeface="Courier 10 Pitch"/>
              </a:rPr>
              <a:t>├── </a:t>
            </a:r>
            <a:r>
              <a:rPr lang="en-US" sz="3200">
                <a:latin typeface="Courier 10 Pitch"/>
              </a:rPr>
              <a:t>spec_helper.rb</a:t>
            </a:r>
            <a:endParaRPr/>
          </a:p>
          <a:p>
            <a:r>
              <a:rPr lang="en-US" sz="3200">
                <a:latin typeface="Courier 10 Pitch"/>
              </a:rPr>
              <a:t>└── </a:t>
            </a:r>
            <a:r>
              <a:rPr lang="en-US" sz="3200">
                <a:latin typeface="Courier 10 Pitch"/>
              </a:rPr>
              <a:t>support/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A “module”</a:t>
            </a:r>
            <a:endParaRPr/>
          </a:p>
        </p:txBody>
      </p:sp>
      <p:pic>
        <p:nvPicPr>
          <p:cNvPr id="17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54480" y="2743200"/>
            <a:ext cx="6953040" cy="2276280"/>
          </a:xfrm>
          <a:prstGeom prst="rect">
            <a:avLst/>
          </a:prstGeom>
          <a:ln>
            <a:noFill/>
          </a:ln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Our modules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puppet-groovy (</a:t>
            </a:r>
            <a:r>
              <a:rPr i="1" lang="en-US" sz="3200">
                <a:latin typeface="Comic Sans MS"/>
              </a:rPr>
              <a:t>fork</a:t>
            </a:r>
            <a:r>
              <a:rPr lang="en-US" sz="3200">
                <a:latin typeface="Comic Sans MS"/>
              </a:rPr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puppet-irc  (</a:t>
            </a:r>
            <a:r>
              <a:rPr i="1" lang="en-US" sz="3200">
                <a:latin typeface="Comic Sans MS"/>
              </a:rPr>
              <a:t>fork</a:t>
            </a:r>
            <a:r>
              <a:rPr lang="en-US" sz="3200">
                <a:latin typeface="Comic Sans MS"/>
              </a:rPr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puppet-apache-log-compressor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puppet-account  (</a:t>
            </a:r>
            <a:r>
              <a:rPr i="1" lang="en-US" sz="3200">
                <a:latin typeface="Comic Sans MS"/>
              </a:rPr>
              <a:t>fork</a:t>
            </a:r>
            <a:r>
              <a:rPr lang="en-US" sz="3200">
                <a:latin typeface="Comic Sans MS"/>
              </a:rPr>
              <a:t>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garethr-docker  (</a:t>
            </a:r>
            <a:r>
              <a:rPr i="1" lang="en-US" sz="3200">
                <a:latin typeface="Comic Sans MS"/>
              </a:rPr>
              <a:t>fork</a:t>
            </a:r>
            <a:r>
              <a:rPr lang="en-US" sz="3200">
                <a:latin typeface="Comic Sans MS"/>
              </a:rPr>
              <a:t>)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TOP SECRETS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All secrets in Hiera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Heavy use of hiera-eyaml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Private repository for sharing keys</a:t>
            </a: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Testing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rspec-puppet for catalogue logic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serverspec + vagrant-serverspec for masterless integration testing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Manual testing with </a:t>
            </a:r>
            <a:r>
              <a:rPr b="1" lang="en-US" sz="3200">
                <a:latin typeface="Comic Sans MS"/>
              </a:rPr>
              <a:t>puppet agent -t</a:t>
            </a:r>
            <a:r>
              <a:rPr lang="en-US" sz="3200">
                <a:latin typeface="Comic Sans MS"/>
              </a:rPr>
              <a:t> for final sanity check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89520" y="1373400"/>
            <a:ext cx="9690480" cy="5393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400">
                <a:latin typeface="Courier 10 Pitch"/>
              </a:rPr>
              <a:t>describe 'profile::archives' do</a:t>
            </a:r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let(:facts) {</a:t>
            </a:r>
            <a:endParaRPr/>
          </a:p>
          <a:p>
            <a:r>
              <a:rPr lang="en-US" sz="2400">
                <a:latin typeface="Courier 10 Pitch"/>
              </a:rPr>
              <a:t>    </a:t>
            </a:r>
            <a:r>
              <a:rPr lang="en-US" sz="2400">
                <a:latin typeface="Courier 10 Pitch"/>
              </a:rPr>
              <a:t>{:operatingsystem =&gt; 'Ubuntu',</a:t>
            </a:r>
            <a:endParaRPr/>
          </a:p>
          <a:p>
            <a:r>
              <a:rPr lang="en-US" sz="2400">
                <a:latin typeface="Courier 10 Pitch"/>
              </a:rPr>
              <a:t>     </a:t>
            </a:r>
            <a:r>
              <a:rPr lang="en-US" sz="2400">
                <a:latin typeface="Courier 10 Pitch"/>
              </a:rPr>
              <a:t>:osfamily =&gt; 'Debian' }</a:t>
            </a:r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}</a:t>
            </a:r>
            <a:endParaRPr/>
          </a:p>
          <a:p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it { should contain_class 'profile::apache-misc' }</a:t>
            </a:r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it { should contain_class 'lvm' }</a:t>
            </a:r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it { should contain_class 'apache' }</a:t>
            </a:r>
            <a:endParaRPr/>
          </a:p>
          <a:p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# …</a:t>
            </a:r>
            <a:endParaRPr/>
          </a:p>
          <a:p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it { should contain_apache__mod 'bw' }</a:t>
            </a:r>
            <a:endParaRPr/>
          </a:p>
          <a:p>
            <a:r>
              <a:rPr lang="en-US" sz="2400">
                <a:latin typeface="Courier 10 Pitch"/>
              </a:rPr>
              <a:t>end</a:t>
            </a:r>
            <a:endParaRPr/>
          </a:p>
          <a:p>
            <a:endParaRPr/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Vagrant + ServerSpec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Relies Vagrant's ability to use multiple provisioners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omic Sans MS"/>
              </a:rPr>
              <a:t>Shell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omic Sans MS"/>
              </a:rPr>
              <a:t>Puppet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omic Sans MS"/>
              </a:rPr>
              <a:t>Serverspec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Dynamically creates a machine per role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93600" y="574920"/>
            <a:ext cx="9690480" cy="6100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400">
                <a:latin typeface="Courier 10 Pitch"/>
              </a:rPr>
              <a:t>require_relative './../spec_helper'</a:t>
            </a:r>
            <a:endParaRPr/>
          </a:p>
          <a:p>
            <a:endParaRPr/>
          </a:p>
          <a:p>
            <a:r>
              <a:rPr lang="en-US" sz="2400">
                <a:latin typeface="Courier 10 Pitch"/>
              </a:rPr>
              <a:t>describe 'spinach' do</a:t>
            </a:r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it_behaves_like "a standard Linux machine"</a:t>
            </a:r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it_behaves_like "a DNS server"</a:t>
            </a:r>
            <a:endParaRPr/>
          </a:p>
          <a:p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context 'groovy support' do</a:t>
            </a:r>
            <a:endParaRPr/>
          </a:p>
          <a:p>
            <a:r>
              <a:rPr lang="en-US" sz="2400">
                <a:latin typeface="Courier 10 Pitch"/>
              </a:rPr>
              <a:t>    </a:t>
            </a:r>
            <a:r>
              <a:rPr lang="en-US" sz="2400">
                <a:latin typeface="Courier 10 Pitch"/>
              </a:rPr>
              <a:t>describe file('/etc/profile.d/groovy.sh') do</a:t>
            </a:r>
            <a:endParaRPr/>
          </a:p>
          <a:p>
            <a:r>
              <a:rPr lang="en-US" sz="2400">
                <a:latin typeface="Courier 10 Pitch"/>
              </a:rPr>
              <a:t>      </a:t>
            </a:r>
            <a:r>
              <a:rPr lang="en-US" sz="2400">
                <a:latin typeface="Courier 10 Pitch"/>
              </a:rPr>
              <a:t>it { should be_file }</a:t>
            </a:r>
            <a:endParaRPr/>
          </a:p>
          <a:p>
            <a:r>
              <a:rPr lang="en-US" sz="2400">
                <a:latin typeface="Courier 10 Pitch"/>
              </a:rPr>
              <a:t>    </a:t>
            </a:r>
            <a:r>
              <a:rPr lang="en-US" sz="2400">
                <a:latin typeface="Courier 10 Pitch"/>
              </a:rPr>
              <a:t>end</a:t>
            </a:r>
            <a:endParaRPr/>
          </a:p>
          <a:p>
            <a:endParaRPr/>
          </a:p>
          <a:p>
            <a:r>
              <a:rPr lang="en-US" sz="2400">
                <a:latin typeface="Courier 10 Pitch"/>
              </a:rPr>
              <a:t>    </a:t>
            </a:r>
            <a:r>
              <a:rPr lang="en-US" sz="2400">
                <a:latin typeface="Courier 10 Pitch"/>
              </a:rPr>
              <a:t>describe file('/opt/groovy-2.3.1/bin/groovy') do</a:t>
            </a:r>
            <a:endParaRPr/>
          </a:p>
          <a:p>
            <a:r>
              <a:rPr lang="en-US" sz="2400">
                <a:latin typeface="Courier 10 Pitch"/>
              </a:rPr>
              <a:t>      </a:t>
            </a:r>
            <a:r>
              <a:rPr lang="en-US" sz="2400">
                <a:latin typeface="Courier 10 Pitch"/>
              </a:rPr>
              <a:t>it { should be_file }</a:t>
            </a:r>
            <a:endParaRPr/>
          </a:p>
          <a:p>
            <a:r>
              <a:rPr lang="en-US" sz="2400">
                <a:latin typeface="Courier 10 Pitch"/>
              </a:rPr>
              <a:t>    </a:t>
            </a:r>
            <a:r>
              <a:rPr lang="en-US" sz="2400">
                <a:latin typeface="Courier 10 Pitch"/>
              </a:rPr>
              <a:t>end</a:t>
            </a:r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end</a:t>
            </a:r>
            <a:endParaRPr/>
          </a:p>
          <a:p>
            <a:r>
              <a:rPr lang="en-US" sz="2400">
                <a:latin typeface="Courier 10 Pitch"/>
              </a:rPr>
              <a:t>end</a:t>
            </a:r>
            <a:endParaRPr/>
          </a:p>
          <a:p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82880" y="8280"/>
            <a:ext cx="9507600" cy="8221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400">
                <a:latin typeface="Courier 10 Pitch"/>
              </a:rPr>
              <a:t>% ./vagrant-aws up spinach</a:t>
            </a:r>
            <a:endParaRPr/>
          </a:p>
          <a:p>
            <a:r>
              <a:rPr lang="en-US" sz="2400">
                <a:latin typeface="Courier 10 Pitch"/>
              </a:rPr>
              <a:t>==&gt; spinach: Running provisioner: shell...</a:t>
            </a:r>
            <a:endParaRPr/>
          </a:p>
          <a:p>
            <a:r>
              <a:rPr lang="en-US" sz="2400">
                <a:latin typeface="Courier 10 Pitch"/>
              </a:rPr>
              <a:t>&lt;SNIP&gt;</a:t>
            </a:r>
            <a:endParaRPr/>
          </a:p>
          <a:p>
            <a:r>
              <a:rPr lang="en-US" sz="2400">
                <a:latin typeface="Courier 10 Pitch"/>
              </a:rPr>
              <a:t>==&gt; spinach: Running provisioner: puppet...</a:t>
            </a:r>
            <a:endParaRPr/>
          </a:p>
          <a:p>
            <a:r>
              <a:rPr lang="en-US" sz="2400">
                <a:latin typeface="Courier 10 Pitch"/>
              </a:rPr>
              <a:t>&lt;SNIP&gt;</a:t>
            </a:r>
            <a:endParaRPr/>
          </a:p>
          <a:p>
            <a:r>
              <a:rPr lang="en-US" sz="2400">
                <a:latin typeface="Courier 10 Pitch"/>
              </a:rPr>
              <a:t>==&gt; spinach: Running provisioner: serverspec...</a:t>
            </a:r>
            <a:endParaRPr/>
          </a:p>
          <a:p>
            <a:endParaRPr/>
          </a:p>
          <a:p>
            <a:r>
              <a:rPr lang="en-US" sz="2400">
                <a:latin typeface="Courier 10 Pitch"/>
              </a:rPr>
              <a:t>spinach</a:t>
            </a:r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behaves like a standard Linux machine</a:t>
            </a:r>
            <a:endParaRPr/>
          </a:p>
          <a:p>
            <a:r>
              <a:rPr lang="en-US" sz="2400">
                <a:latin typeface="Courier 10 Pitch"/>
              </a:rPr>
              <a:t>    </a:t>
            </a:r>
            <a:r>
              <a:rPr lang="en-US" sz="2400">
                <a:latin typeface="Courier 10 Pitch"/>
              </a:rPr>
              <a:t>File "/etc/ssh/sshd_config"</a:t>
            </a:r>
            <a:endParaRPr/>
          </a:p>
          <a:p>
            <a:r>
              <a:rPr lang="en-US" sz="2400">
                <a:latin typeface="Courier 10 Pitch"/>
              </a:rPr>
              <a:t>      </a:t>
            </a:r>
            <a:r>
              <a:rPr lang="en-US" sz="2400">
                <a:latin typeface="Courier 10 Pitch"/>
              </a:rPr>
              <a:t>should contain "PasswordAuthentication no"</a:t>
            </a:r>
            <a:endParaRPr/>
          </a:p>
          <a:p>
            <a:r>
              <a:rPr lang="en-US" sz="2400">
                <a:latin typeface="Courier 10 Pitch"/>
              </a:rPr>
              <a:t>    </a:t>
            </a:r>
            <a:r>
              <a:rPr lang="en-US" sz="2400">
                <a:latin typeface="Courier 10 Pitch"/>
              </a:rPr>
              <a:t>User "kohsuke"</a:t>
            </a:r>
            <a:endParaRPr/>
          </a:p>
          <a:p>
            <a:r>
              <a:rPr lang="en-US" sz="2400">
                <a:latin typeface="Courier 10 Pitch"/>
              </a:rPr>
              <a:t>      </a:t>
            </a:r>
            <a:r>
              <a:rPr lang="en-US" sz="2400">
                <a:latin typeface="Courier 10 Pitch"/>
              </a:rPr>
              <a:t>should exist []</a:t>
            </a:r>
            <a:endParaRPr/>
          </a:p>
          <a:p>
            <a:r>
              <a:rPr lang="en-US" sz="2400">
                <a:latin typeface="Courier 10 Pitch"/>
              </a:rPr>
              <a:t>      </a:t>
            </a:r>
            <a:r>
              <a:rPr lang="en-US" sz="2400">
                <a:latin typeface="Courier 10 Pitch"/>
              </a:rPr>
              <a:t>should have home directory "/home/kohsuke"</a:t>
            </a:r>
            <a:endParaRPr/>
          </a:p>
          <a:p>
            <a:r>
              <a:rPr lang="en-US" sz="2400">
                <a:latin typeface="Courier 10 Pitch"/>
              </a:rPr>
              <a:t>    </a:t>
            </a:r>
            <a:r>
              <a:rPr lang="en-US" sz="2400">
                <a:latin typeface="Courier 10 Pitch"/>
              </a:rPr>
              <a:t>Port "22"</a:t>
            </a:r>
            <a:endParaRPr/>
          </a:p>
          <a:p>
            <a:r>
              <a:rPr lang="en-US" sz="2400">
                <a:latin typeface="Courier 10 Pitch"/>
              </a:rPr>
              <a:t>      </a:t>
            </a:r>
            <a:r>
              <a:rPr lang="en-US" sz="2400">
                <a:latin typeface="Courier 10 Pitch"/>
              </a:rPr>
              <a:t>should be listening</a:t>
            </a:r>
            <a:endParaRPr/>
          </a:p>
          <a:p>
            <a:r>
              <a:rPr lang="en-US" sz="2400">
                <a:latin typeface="Courier 10 Pitch"/>
              </a:rPr>
              <a:t>    </a:t>
            </a:r>
            <a:r>
              <a:rPr lang="en-US" sz="2400">
                <a:latin typeface="Courier 10 Pitch"/>
              </a:rPr>
              <a:t>Cron</a:t>
            </a:r>
            <a:endParaRPr/>
          </a:p>
          <a:p>
            <a:r>
              <a:rPr lang="en-US" sz="2400">
                <a:latin typeface="Courier 10 Pitch"/>
              </a:rPr>
              <a:t>      </a:t>
            </a:r>
            <a:r>
              <a:rPr lang="en-US" sz="2400">
                <a:latin typeface="Courier 10 Pitch"/>
              </a:rPr>
              <a:t>should have entry "20 2 * * * apt-get update"</a:t>
            </a:r>
            <a:endParaRPr/>
          </a:p>
          <a:p>
            <a:r>
              <a:rPr lang="en-US" sz="2400">
                <a:latin typeface="Courier 10 Pitch"/>
              </a:rPr>
              <a:t>  </a:t>
            </a:r>
            <a:r>
              <a:rPr lang="en-US" sz="2400">
                <a:latin typeface="Courier 10 Pitch"/>
              </a:rPr>
              <a:t>groovy support</a:t>
            </a:r>
            <a:endParaRPr/>
          </a:p>
          <a:p>
            <a:r>
              <a:rPr lang="en-US" sz="2400">
                <a:latin typeface="Courier 10 Pitch"/>
              </a:rPr>
              <a:t>    </a:t>
            </a:r>
            <a:r>
              <a:rPr lang="en-US" sz="2400">
                <a:latin typeface="Courier 10 Pitch"/>
              </a:rPr>
              <a:t>File "/etc/profile.d/groovy.sh"</a:t>
            </a:r>
            <a:endParaRPr/>
          </a:p>
          <a:p>
            <a:r>
              <a:rPr lang="en-US" sz="2400">
                <a:latin typeface="Courier 10 Pitch"/>
              </a:rPr>
              <a:t>      </a:t>
            </a:r>
            <a:r>
              <a:rPr lang="en-US" sz="2400">
                <a:latin typeface="Courier 10 Pitch"/>
              </a:rPr>
              <a:t>should be file</a:t>
            </a:r>
            <a:endParaRPr/>
          </a:p>
          <a:p>
            <a:r>
              <a:rPr lang="en-US" sz="2400">
                <a:latin typeface="Courier 10 Pitch"/>
              </a:rPr>
              <a:t>    </a:t>
            </a:r>
            <a:r>
              <a:rPr lang="en-US" sz="2400">
                <a:latin typeface="Courier 10 Pitch"/>
              </a:rPr>
              <a:t>File "/opt/groovy-2.3.1/bin/groovy"</a:t>
            </a:r>
            <a:endParaRPr/>
          </a:p>
          <a:p>
            <a:r>
              <a:rPr lang="en-US" sz="2400">
                <a:latin typeface="Courier 10 Pitch"/>
              </a:rPr>
              <a:t>      </a:t>
            </a:r>
            <a:r>
              <a:rPr lang="en-US" sz="2400">
                <a:latin typeface="Courier 10 Pitch"/>
              </a:rPr>
              <a:t>should be file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3640" y="2926080"/>
            <a:ext cx="9461880" cy="438444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TextShape 2"/>
          <p:cNvSpPr txBox="1"/>
          <p:nvPr/>
        </p:nvSpPr>
        <p:spPr>
          <a:xfrm>
            <a:off x="50364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ae00"/>
                </a:solidFill>
                <a:latin typeface="Comic Sans MS"/>
              </a:rPr>
              <a:t>deployment</a:t>
            </a:r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pPr>
              <a:buFont typeface="StarSymbol"/>
              <a:buAutoNum type="arabicPeriod"/>
            </a:pPr>
            <a:r>
              <a:rPr lang="en-US" sz="3200">
                <a:latin typeface="Comic Sans MS"/>
              </a:rPr>
              <a:t>Create pull request</a:t>
            </a:r>
            <a:endParaRPr/>
          </a:p>
          <a:p>
            <a:pPr>
              <a:buFont typeface="StarSymbol"/>
              <a:buAutoNum type="arabicPeriod"/>
            </a:pPr>
            <a:r>
              <a:rPr lang="en-US" sz="3200">
                <a:latin typeface="Comic Sans MS"/>
              </a:rPr>
              <a:t>Merge changes into </a:t>
            </a:r>
            <a:r>
              <a:rPr b="1" lang="en-US" sz="3200">
                <a:latin typeface="Comic Sans MS"/>
              </a:rPr>
              <a:t>staging</a:t>
            </a:r>
            <a:r>
              <a:rPr lang="en-US" sz="3200">
                <a:latin typeface="Comic Sans MS"/>
              </a:rPr>
              <a:t> branch</a:t>
            </a:r>
            <a:endParaRPr/>
          </a:p>
          <a:p>
            <a:pPr>
              <a:buFont typeface="StarSymbol"/>
              <a:buAutoNum type="arabicPeriod"/>
            </a:pPr>
            <a:r>
              <a:rPr lang="en-US" sz="3200">
                <a:latin typeface="Comic Sans MS"/>
              </a:rPr>
              <a:t>Create pull request</a:t>
            </a:r>
            <a:endParaRPr/>
          </a:p>
          <a:p>
            <a:pPr>
              <a:buFont typeface="StarSymbol"/>
              <a:buAutoNum type="arabicPeriod"/>
            </a:pPr>
            <a:r>
              <a:rPr lang="en-US" sz="3200">
                <a:latin typeface="Comic Sans MS"/>
              </a:rPr>
              <a:t>Merge changes into </a:t>
            </a:r>
            <a:r>
              <a:rPr b="1" lang="en-US" sz="3200">
                <a:latin typeface="Comic Sans MS"/>
              </a:rPr>
              <a:t>production</a:t>
            </a:r>
            <a:r>
              <a:rPr lang="en-US" sz="3200">
                <a:latin typeface="Comic Sans MS"/>
              </a:rPr>
              <a:t> branch</a:t>
            </a:r>
            <a:endParaRPr/>
          </a:p>
          <a:p>
            <a:pPr>
              <a:buFont typeface="StarSymbol"/>
              <a:buAutoNum type="arabicPeriod"/>
            </a:pPr>
            <a:r>
              <a:rPr lang="en-US" sz="3200">
                <a:latin typeface="Comic Sans MS"/>
              </a:rPr>
              <a:t>R10k webhook updates master</a:t>
            </a:r>
            <a:endParaRPr/>
          </a:p>
          <a:p>
            <a:pPr>
              <a:buFont typeface="StarSymbol"/>
              <a:buAutoNum type="arabicPeriod"/>
            </a:pPr>
            <a:r>
              <a:rPr lang="en-US" sz="3200">
                <a:latin typeface="Comic Sans MS"/>
              </a:rPr>
              <a:t>Agents consume ~15 minutes</a:t>
            </a:r>
            <a:endParaRPr/>
          </a:p>
          <a:p>
            <a:pPr>
              <a:buFont typeface="StarSymbol"/>
              <a:buAutoNum type="arabicPeriod"/>
            </a:pPr>
            <a:r>
              <a:rPr lang="en-US" sz="3200">
                <a:latin typeface="Comic Sans MS"/>
              </a:rPr>
              <a:t>Report back to PE Console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dc2300"/>
                </a:solidFill>
                <a:latin typeface="Comic Sans MS"/>
              </a:rPr>
              <a:t>Mr. Jenkins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Free &amp; open Source continugous integration server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Built with Java but can do other things 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Uses Puppet but didn't use to</a:t>
            </a:r>
            <a:endParaRPr/>
          </a:p>
        </p:txBody>
      </p:sp>
    </p:spTree>
  </p:cSld>
  <p:transition>
    <p:cover dir="d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66960" y="2095560"/>
            <a:ext cx="2990520" cy="342864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22960" y="2223360"/>
            <a:ext cx="8503920" cy="5731920"/>
          </a:xfrm>
          <a:prstGeom prst="textArchUpCurve">
            <a:avLst>
              <a:gd name="adj" fmla="val 11796480"/>
            </a:avLst>
          </a:prstGeom>
          <a:solidFill>
            <a:srgbClr val="5e11a6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OTHER COOL THINGS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364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cccc"/>
                </a:solidFill>
                <a:latin typeface="Comic Sans MS"/>
              </a:rPr>
              <a:t>Docker'd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3 dockered services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omic Sans MS"/>
              </a:rPr>
              <a:t>bind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omic Sans MS"/>
              </a:rPr>
              <a:t>supybot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Comic Sans MS"/>
              </a:rPr>
              <a:t>custom java bot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364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cccc"/>
                </a:solidFill>
                <a:latin typeface="Comic Sans MS"/>
              </a:rPr>
              <a:t>bind/Dockerfile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550800" y="2055960"/>
            <a:ext cx="10422000" cy="39790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400">
                <a:latin typeface="Courier 10 Pitch"/>
              </a:rPr>
              <a:t>FROM ubuntu:trusty</a:t>
            </a:r>
            <a:endParaRPr/>
          </a:p>
          <a:p>
            <a:r>
              <a:rPr lang="en-US" sz="2400">
                <a:latin typeface="Courier 10 Pitch"/>
              </a:rPr>
              <a:t>RUN apt-get install -y bind9 dnsutils</a:t>
            </a:r>
            <a:endParaRPr/>
          </a:p>
          <a:p>
            <a:r>
              <a:rPr lang="en-US" sz="2400">
                <a:latin typeface="Courier 10 Pitch"/>
              </a:rPr>
              <a:t>RUN ln -f -s /etc/bind/local/named.conf.local /etc/bind/</a:t>
            </a:r>
            <a:endParaRPr/>
          </a:p>
          <a:p>
            <a:r>
              <a:rPr lang="en-US" sz="2400">
                <a:latin typeface="Courier 10 Pitch"/>
              </a:rPr>
              <a:t>RUN mkdir /var/run/named</a:t>
            </a:r>
            <a:endParaRPr/>
          </a:p>
          <a:p>
            <a:endParaRPr/>
          </a:p>
          <a:p>
            <a:r>
              <a:rPr lang="en-US" sz="2400">
                <a:latin typeface="Courier 10 Pitch"/>
              </a:rPr>
              <a:t>EXPOSE 53 53/udp</a:t>
            </a:r>
            <a:endParaRPr/>
          </a:p>
          <a:p>
            <a:endParaRPr/>
          </a:p>
          <a:p>
            <a:r>
              <a:rPr lang="en-US" sz="2400">
                <a:latin typeface="Courier 10 Pitch"/>
              </a:rPr>
              <a:t># config files</a:t>
            </a:r>
            <a:endParaRPr/>
          </a:p>
          <a:p>
            <a:r>
              <a:rPr lang="en-US" sz="2400">
                <a:latin typeface="Courier 10 Pitch"/>
              </a:rPr>
              <a:t>VOLUME ["/etc/bind/local"]</a:t>
            </a:r>
            <a:endParaRPr/>
          </a:p>
          <a:p>
            <a:endParaRPr/>
          </a:p>
          <a:p>
            <a:r>
              <a:rPr lang="en-US" sz="2400">
                <a:latin typeface="Courier 10 Pitch"/>
              </a:rPr>
              <a:t>CMD /usr/sbin/named -g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364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0080"/>
                </a:solidFill>
                <a:latin typeface="Comic Sans MS"/>
              </a:rPr>
              <a:t>Quality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20+ spec files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&lt; 5% Puppet runs have failed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All pull requests tested before merge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&gt; 250 successful builds in CI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945360" y="661680"/>
            <a:ext cx="8616960" cy="5830560"/>
          </a:xfrm>
          <a:prstGeom prst="textCascadeUp">
            <a:avLst>
              <a:gd name="adj" fmla="val 17593"/>
            </a:avLst>
          </a:prstGeom>
          <a:blipFill>
            <a:blip r:embed="rId1"/>
            <a:tile/>
          </a:blipFill>
          <a:ln w="9360">
            <a:solidFill>
              <a:srgbClr val="000000"/>
            </a:solidFill>
            <a:miter/>
          </a:ln>
        </p:spPr>
        <p:txBody>
          <a:bodyPr lIns="90000" rIns="90000" tIns="47160" bIns="47160" anchor="ctr" anchorCtr="1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SOME THINGS STILL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SUCK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3640" y="301320"/>
            <a:ext cx="9070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800080"/>
                </a:solidFill>
                <a:latin typeface="Comic Sans MS"/>
              </a:rPr>
              <a:t>Testing with Puppet Enterprise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3640" y="-1005840"/>
            <a:ext cx="9070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800080"/>
                </a:solidFill>
                <a:latin typeface="Comic Sans MS"/>
              </a:rPr>
              <a:t>Automating Confluence and JIRA</a:t>
            </a:r>
            <a:endParaRPr/>
          </a:p>
        </p:txBody>
      </p:sp>
      <p:pic>
        <p:nvPicPr>
          <p:cNvPr id="1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83520" y="3200400"/>
            <a:ext cx="6665040" cy="3748680"/>
          </a:xfrm>
          <a:prstGeom prst="rect">
            <a:avLst/>
          </a:prstGeom>
          <a:ln>
            <a:noFill/>
          </a:ln>
        </p:spPr>
      </p:pic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56320" y="2652120"/>
            <a:ext cx="9070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800080"/>
                </a:solidFill>
                <a:latin typeface="Comic Sans MS"/>
              </a:rPr>
              <a:t>OS UPGRADES</a:t>
            </a:r>
            <a:endParaRPr/>
          </a:p>
        </p:txBody>
      </p:sp>
      <p:pic>
        <p:nvPicPr>
          <p:cNvPr id="19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365760"/>
            <a:ext cx="8345160" cy="4389120"/>
          </a:xfrm>
          <a:prstGeom prst="rect">
            <a:avLst/>
          </a:prstGeom>
          <a:ln>
            <a:noFill/>
          </a:ln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-109440" y="-914040"/>
            <a:ext cx="9070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800080"/>
                </a:solidFill>
                <a:latin typeface="Comic Sans MS"/>
              </a:rPr>
              <a:t>keeping up</a:t>
            </a:r>
            <a:endParaRPr/>
          </a:p>
        </p:txBody>
      </p:sp>
      <p:pic>
        <p:nvPicPr>
          <p:cNvPr id="2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6280" y="2743200"/>
            <a:ext cx="6949080" cy="45720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920240" y="1797840"/>
            <a:ext cx="6860520" cy="4054320"/>
          </a:xfrm>
          <a:prstGeom prst="textInflate">
            <a:avLst>
              <a:gd name="adj" fmla="val 4650"/>
            </a:avLst>
          </a:prstGeom>
          <a:blipFill>
            <a:blip r:embed="rId1"/>
            <a:tile/>
          </a:blipFill>
          <a:ln w="9360">
            <a:solidFill>
              <a:srgbClr val="000000"/>
            </a:solidFill>
            <a:miter/>
          </a:ln>
        </p:spPr>
        <p:txBody>
          <a:bodyPr lIns="90000" rIns="90000" tIns="47160" bIns="47160" anchor="ctr" anchorCtr="1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Modern Puppet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MS Gothic"/>
              </a:rPr>
              <a:t>for the Jenkins project</a:t>
            </a:r>
            <a:endParaRPr/>
          </a:p>
        </p:txBody>
      </p:sp>
    </p:spTree>
  </p:cSld>
  <p:transition>
    <p:randomBar dir="horz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0364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Comic Sans MS"/>
              </a:rPr>
              <a:t>you can help!</a:t>
            </a:r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503640" y="1769040"/>
            <a:ext cx="907056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find us on IRC: #jenkins-infra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infra@lists.jenkins-ci.org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github.com/jenkins-infra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3640" y="301320"/>
            <a:ext cx="9070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Comic Sans MS"/>
              </a:rPr>
              <a:t>THanks!</a:t>
            </a:r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1645920" y="6234120"/>
            <a:ext cx="8321040" cy="11725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b="1" lang="en-US" sz="3200">
                <a:solidFill>
                  <a:srgbClr val="0000ff"/>
                </a:solidFill>
                <a:latin typeface="Comic Sans MS"/>
              </a:rPr>
              <a:t>http://tiny.cc/MrKaniesIsTheBest</a:t>
            </a:r>
            <a:endParaRPr/>
          </a:p>
        </p:txBody>
      </p:sp>
      <p:sp>
        <p:nvSpPr>
          <p:cNvPr id="205" name="TextShape 3"/>
          <p:cNvSpPr txBox="1"/>
          <p:nvPr/>
        </p:nvSpPr>
        <p:spPr>
          <a:xfrm>
            <a:off x="6035040" y="2194560"/>
            <a:ext cx="3565440" cy="17913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3200">
                <a:solidFill>
                  <a:srgbClr val="ff0000"/>
                </a:solidFill>
                <a:latin typeface="Comic Sans MS"/>
              </a:rPr>
              <a:t>@agentdero</a:t>
            </a:r>
            <a:endParaRPr/>
          </a:p>
          <a:p>
            <a:r>
              <a:rPr lang="en-US" sz="3200">
                <a:solidFill>
                  <a:srgbClr val="ff0000"/>
                </a:solidFill>
                <a:latin typeface="Comic Sans MS"/>
              </a:rPr>
              <a:t>github.com/rtyler</a:t>
            </a:r>
            <a:endParaRPr/>
          </a:p>
          <a:p>
            <a:r>
              <a:rPr lang="en-US" sz="3200">
                <a:solidFill>
                  <a:srgbClr val="ff0000"/>
                </a:solidFill>
                <a:latin typeface="Comic Sans MS"/>
              </a:rPr>
              <a:t>tyler@linux.com</a:t>
            </a:r>
            <a:endParaRPr/>
          </a:p>
        </p:txBody>
      </p:sp>
      <p:pic>
        <p:nvPicPr>
          <p:cNvPr id="2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9000" y="1371600"/>
            <a:ext cx="4571640" cy="46954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 rot="21599400">
            <a:off x="1462320" y="759240"/>
            <a:ext cx="6708960" cy="4817520"/>
          </a:xfrm>
          <a:prstGeom prst="textFadeUp">
            <a:avLst>
              <a:gd name="adj" fmla="val 7200"/>
            </a:avLst>
          </a:prstGeom>
          <a:solidFill>
            <a:srgbClr val="ff0000"/>
          </a:solidFill>
          <a:ln w="9360">
            <a:solidFill>
              <a:srgbClr val="000000"/>
            </a:solidFill>
            <a:bevel/>
          </a:ln>
        </p:spPr>
        <p:txBody>
          <a:bodyPr lIns="90000" rIns="90000" tIns="46800" bIns="46800" anchor="ctr" anchorCtr="1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Black"/>
                <a:ea typeface="MS Gothic"/>
              </a:rPr>
              <a:t>Project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Black"/>
                <a:ea typeface="MS Gothic"/>
              </a:rPr>
              <a:t>Infrastructure</a:t>
            </a:r>
            <a:endParaRPr/>
          </a:p>
        </p:txBody>
      </p:sp>
    </p:spTree>
  </p:cSld>
  <p:transition>
    <p:wheel spokes="8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Comic Sans MS"/>
              </a:rPr>
              <a:t>The Services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Many web applications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LDAP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Atlassian services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Jenkins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IRC robots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DNS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MirrorBrain</a:t>
            </a:r>
            <a:endParaRPr/>
          </a:p>
        </p:txBody>
      </p:sp>
    </p:spTree>
  </p:cSld>
  <p:transition>
    <p:wedg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Comic Sans MS"/>
              </a:rPr>
              <a:t>The Wares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2 physical machines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3 KVM-based VMs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Assortment of EC2/Rackspace instances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10+ mirrors</a:t>
            </a:r>
            <a:endParaRPr/>
          </a:p>
        </p:txBody>
      </p:sp>
    </p:spTree>
  </p:cSld>
  <p:transition>
    <p:push dir="r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ff0000"/>
                </a:solidFill>
                <a:latin typeface="Comic Sans MS"/>
              </a:rPr>
              <a:t>The People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Zero “full-time” contributors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Small group of Owners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Sporadic drive-by-committers</a:t>
            </a:r>
            <a:endParaRPr/>
          </a:p>
        </p:txBody>
      </p:sp>
    </p:spTree>
  </p:cSld>
  <p:transition>
    <p:strips dir="lu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