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mforta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9" autoAdjust="0"/>
  </p:normalViewPr>
  <p:slideViewPr>
    <p:cSldViewPr snapToGrid="0">
      <p:cViewPr>
        <p:scale>
          <a:sx n="50" d="100"/>
          <a:sy n="50" d="100"/>
        </p:scale>
        <p:origin x="3354" y="2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46c1485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46c1485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O GitHub oferece recursos como </a:t>
            </a:r>
            <a:r>
              <a:rPr lang="pt-BR" sz="3200" dirty="0" err="1"/>
              <a:t>pull</a:t>
            </a:r>
            <a:r>
              <a:rPr lang="pt-BR" sz="3200" dirty="0"/>
              <a:t> </a:t>
            </a:r>
            <a:r>
              <a:rPr lang="pt-BR" sz="3200" dirty="0" err="1"/>
              <a:t>requests</a:t>
            </a:r>
            <a:r>
              <a:rPr lang="pt-BR" sz="3200" dirty="0"/>
              <a:t>, que permitem que você proponha alterações em um projeto e receba feedback antes de mesclá-las. Isso garante um processo de desenvolvimento mais organizado e controlado.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92264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46c1485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46c1485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O GitHub se integra com diversas outras ferramentas de desenvolvimento, como ambientes de desenvolvimento integrado (</a:t>
            </a:r>
            <a:r>
              <a:rPr lang="pt-BR" sz="3200" dirty="0" err="1"/>
              <a:t>IDEs</a:t>
            </a:r>
            <a:r>
              <a:rPr lang="pt-BR" sz="3200" dirty="0"/>
              <a:t>), ferramentas de CI/CD e serviços de hospedagem. Isso permite que você crie um fluxo de trabalho completo e eficiente diretamente na plataforma.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818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46c1485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46c1485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O </a:t>
            </a:r>
            <a:r>
              <a:rPr lang="pt-BR" sz="4800" dirty="0" err="1"/>
              <a:t>Git</a:t>
            </a:r>
            <a:r>
              <a:rPr lang="pt-BR" sz="4800" dirty="0"/>
              <a:t> é uma ferramenta que registra as alterações feitas em arquivos ao longo do tempo, permitindo que você volte a versões anteriores se necessário. Diferente de outros sistemas, cada usuário possui uma cópia completa do histórico do projeto, facilitando o trabalho offline e a colaboração.</a:t>
            </a:r>
            <a:endParaRPr sz="48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46c1485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46c1485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O </a:t>
            </a:r>
            <a:r>
              <a:rPr lang="pt-BR" sz="3200" dirty="0" err="1"/>
              <a:t>Git</a:t>
            </a:r>
            <a:r>
              <a:rPr lang="pt-BR" sz="3200" dirty="0"/>
              <a:t> foca em registrar como o conteúdo dos arquivos evolui, em vez de simplesmente armazenar cópias de cada versão. Isso o torna eficiente em termos de espaço e permite acompanhar a evolução do código de forma granular.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5858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46c1485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46c1485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dirty="0"/>
              <a:t>O </a:t>
            </a:r>
            <a:r>
              <a:rPr lang="pt-BR" sz="3200" b="0" dirty="0" err="1"/>
              <a:t>Git</a:t>
            </a:r>
            <a:r>
              <a:rPr lang="pt-BR" sz="3200" b="0" dirty="0"/>
              <a:t> permite criar "ramificações" (</a:t>
            </a:r>
            <a:r>
              <a:rPr lang="pt-BR" sz="3200" b="0" dirty="0" err="1"/>
              <a:t>branches</a:t>
            </a:r>
            <a:r>
              <a:rPr lang="pt-BR" sz="3200" b="0" dirty="0"/>
              <a:t>) do projeto para desenvolver novas funcionalidades ou corrigir bugs sem afetar a versão principal. Quando o trabalho na </a:t>
            </a:r>
            <a:r>
              <a:rPr lang="pt-BR" sz="3200" b="0" dirty="0" err="1"/>
              <a:t>branch</a:t>
            </a:r>
            <a:r>
              <a:rPr lang="pt-BR" sz="3200" b="0" dirty="0"/>
              <a:t> estiver concluído, ela pode ser "mesclada" (</a:t>
            </a:r>
            <a:r>
              <a:rPr lang="pt-BR" sz="3200" b="0" dirty="0" err="1"/>
              <a:t>merged</a:t>
            </a:r>
            <a:r>
              <a:rPr lang="pt-BR" sz="3200" b="0" dirty="0"/>
              <a:t>) de volta à linha principal.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172318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46c1485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46c1485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Com o </a:t>
            </a:r>
            <a:r>
              <a:rPr lang="pt-BR" sz="3200" dirty="0" err="1"/>
              <a:t>Git</a:t>
            </a:r>
            <a:r>
              <a:rPr lang="pt-BR" sz="3200" dirty="0"/>
              <a:t>, múltiplos desenvolvedores podem trabalhar no mesmo projeto simultaneamente, cada um em sua própria </a:t>
            </a:r>
            <a:r>
              <a:rPr lang="pt-BR" sz="3200" dirty="0" err="1"/>
              <a:t>branch</a:t>
            </a:r>
            <a:r>
              <a:rPr lang="pt-BR" sz="3200" dirty="0"/>
              <a:t>. O </a:t>
            </a:r>
            <a:r>
              <a:rPr lang="pt-BR" sz="3200" dirty="0" err="1"/>
              <a:t>Git</a:t>
            </a:r>
            <a:r>
              <a:rPr lang="pt-BR" sz="3200" dirty="0"/>
              <a:t> ajuda a gerenciar e integrar as alterações de todos, minimizando conflitos.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69188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46c1485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46c1485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O </a:t>
            </a:r>
            <a:r>
              <a:rPr lang="pt-BR" sz="3200" dirty="0" err="1"/>
              <a:t>Git</a:t>
            </a:r>
            <a:r>
              <a:rPr lang="pt-BR" sz="3200" dirty="0"/>
              <a:t> é a ferramenta de controle de versão mais popular do mundo, usada por empresas de todos os tamanhos e em projetos de código aberto. Ele é flexível o suficiente para se adaptar a diferentes fluxos de trabalho e se integra com diversas outras ferramentas de desenvolvimento.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85644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46c1485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46c1485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O GitHub é um serviço online que permite armazenar e gerenciar seus projetos </a:t>
            </a:r>
            <a:r>
              <a:rPr lang="pt-BR" sz="3200" dirty="0" err="1"/>
              <a:t>Git</a:t>
            </a:r>
            <a:r>
              <a:rPr lang="pt-BR" sz="3200" dirty="0"/>
              <a:t> na nuvem. Ele oferece uma interface web amigável e diversas ferramentas para facilitar a colaboração e o desenvolvimento de software.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29614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46c1485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46c1485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O GitHub vai além do simples armazenamento de código. Ele promove a colaboração entre desenvolvedores, permitindo que equipes trabalhem juntas em projetos, compartilhem código, revisões e discutam ideias.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60566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46c1485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46c1485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O GitHub é o lar de uma vasta comunidade de desenvolvedores e abriga milhões de projetos de código aberto. Você pode explorar, contribuir e aprender com projetos de todo o mundo, além de compartilhar seu próprio trabalho com a comunidade.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84950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55350" y="2176725"/>
            <a:ext cx="18333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&amp;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" name="Google Shape;55;p13" title="Git Introdu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312" y="994975"/>
            <a:ext cx="2685376" cy="11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2352080" y="3096825"/>
            <a:ext cx="4439840" cy="1121376"/>
            <a:chOff x="349150" y="2938575"/>
            <a:chExt cx="4439840" cy="1121376"/>
          </a:xfrm>
        </p:grpSpPr>
        <p:pic>
          <p:nvPicPr>
            <p:cNvPr id="57" name="Google Shape;57;p13" title="Ficheiro:GitHub logo 2013.svg – Wikipédia, a enciclopédia livr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3900" y="3039213"/>
              <a:ext cx="3225090" cy="9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 title="File:Font Awesome 5 brands github.svg - Wikimedia Commons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150" y="2938575"/>
              <a:ext cx="1085335" cy="112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0CF7EC6-9194-40BA-AE1D-9B19E117FE75}"/>
              </a:ext>
            </a:extLst>
          </p:cNvPr>
          <p:cNvGrpSpPr/>
          <p:nvPr/>
        </p:nvGrpSpPr>
        <p:grpSpPr>
          <a:xfrm>
            <a:off x="4806275" y="-14641847"/>
            <a:ext cx="3148500" cy="12986535"/>
            <a:chOff x="4806275" y="-10107947"/>
            <a:chExt cx="3148500" cy="12986535"/>
          </a:xfrm>
        </p:grpSpPr>
        <p:sp>
          <p:nvSpPr>
            <p:cNvPr id="15" name="Google Shape;77;p14">
              <a:extLst>
                <a:ext uri="{FF2B5EF4-FFF2-40B4-BE49-F238E27FC236}">
                  <a16:creationId xmlns:a16="http://schemas.microsoft.com/office/drawing/2014/main" id="{850E0064-67AF-4095-B5ED-FED036123573}"/>
                </a:ext>
              </a:extLst>
            </p:cNvPr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Sistema de Controle de Versão Distribuído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6" name="Google Shape;78;p14">
              <a:extLst>
                <a:ext uri="{FF2B5EF4-FFF2-40B4-BE49-F238E27FC236}">
                  <a16:creationId xmlns:a16="http://schemas.microsoft.com/office/drawing/2014/main" id="{DC735588-13E2-4AF1-B1B1-B46FD3A07BE0}"/>
                </a:ext>
              </a:extLst>
            </p:cNvPr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Rastreia Mudanças, Não Apenas Arquivos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7" name="Google Shape;79;p14">
              <a:extLst>
                <a:ext uri="{FF2B5EF4-FFF2-40B4-BE49-F238E27FC236}">
                  <a16:creationId xmlns:a16="http://schemas.microsoft.com/office/drawing/2014/main" id="{D4B35BF3-36AE-4FEA-8E39-EB7B3616EC39}"/>
                </a:ext>
              </a:extLst>
            </p:cNvPr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Branching e Merging Facilitados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8" name="Google Shape;80;p14">
              <a:extLst>
                <a:ext uri="{FF2B5EF4-FFF2-40B4-BE49-F238E27FC236}">
                  <a16:creationId xmlns:a16="http://schemas.microsoft.com/office/drawing/2014/main" id="{32E64449-5827-46FB-AD5A-F87E1B9AE5AF}"/>
                </a:ext>
              </a:extLst>
            </p:cNvPr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Colaboração Eficaz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9" name="Google Shape;81;p14">
              <a:extLst>
                <a:ext uri="{FF2B5EF4-FFF2-40B4-BE49-F238E27FC236}">
                  <a16:creationId xmlns:a16="http://schemas.microsoft.com/office/drawing/2014/main" id="{6B66B485-5D98-4FB6-9897-141CFCF0B362}"/>
                </a:ext>
              </a:extLst>
            </p:cNvPr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Amplamente Utilizado e Versátil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59" name="Google Shape;59;p13"/>
          <p:cNvSpPr/>
          <p:nvPr/>
        </p:nvSpPr>
        <p:spPr>
          <a:xfrm>
            <a:off x="0" y="4977750"/>
            <a:ext cx="9144000" cy="1848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0" y="0"/>
            <a:ext cx="9144000" cy="18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7CEB4BE-3007-43EB-8DA9-F8536838F984}"/>
              </a:ext>
            </a:extLst>
          </p:cNvPr>
          <p:cNvSpPr txBox="1"/>
          <p:nvPr/>
        </p:nvSpPr>
        <p:spPr>
          <a:xfrm>
            <a:off x="7133693" y="4968195"/>
            <a:ext cx="1917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Apresentação criada por Tafarel </a:t>
            </a:r>
            <a:r>
              <a:rPr lang="pt-BR" sz="700" b="1" dirty="0" err="1">
                <a:solidFill>
                  <a:schemeClr val="bg1"/>
                </a:solidFill>
              </a:rPr>
              <a:t>Chicotti</a:t>
            </a:r>
            <a:endParaRPr lang="pt-BR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493825" y="2176725"/>
            <a:ext cx="18333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&amp;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 title="Git Introdu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3825" y="647500"/>
            <a:ext cx="2685376" cy="11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227410" y="1835109"/>
            <a:ext cx="4439840" cy="1121376"/>
            <a:chOff x="349150" y="2938575"/>
            <a:chExt cx="4439840" cy="1121376"/>
          </a:xfrm>
        </p:grpSpPr>
        <p:pic>
          <p:nvPicPr>
            <p:cNvPr id="73" name="Google Shape;73;p14" title="Ficheiro:GitHub logo 2013.svg – Wikipédia, a enciclopédia livr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3900" y="3039213"/>
              <a:ext cx="3225090" cy="9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 title="File:Font Awesome 5 brands github.svg - Wikimedia Commons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150" y="2938575"/>
              <a:ext cx="1085335" cy="112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A539B54-3ADF-415B-BAE3-7AA26844184A}"/>
              </a:ext>
            </a:extLst>
          </p:cNvPr>
          <p:cNvGrpSpPr/>
          <p:nvPr/>
        </p:nvGrpSpPr>
        <p:grpSpPr>
          <a:xfrm>
            <a:off x="4996775" y="-6815684"/>
            <a:ext cx="3148500" cy="12986535"/>
            <a:chOff x="4806275" y="-10107947"/>
            <a:chExt cx="3148500" cy="12986535"/>
          </a:xfrm>
        </p:grpSpPr>
        <p:sp>
          <p:nvSpPr>
            <p:cNvPr id="17" name="Google Shape;77;p14">
              <a:extLst>
                <a:ext uri="{FF2B5EF4-FFF2-40B4-BE49-F238E27FC236}">
                  <a16:creationId xmlns:a16="http://schemas.microsoft.com/office/drawing/2014/main" id="{5890DFB9-E0F2-470D-A9BD-082B3AE7226F}"/>
                </a:ext>
              </a:extLst>
            </p:cNvPr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Integração com Ferramentas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8" name="Google Shape;78;p14">
              <a:extLst>
                <a:ext uri="{FF2B5EF4-FFF2-40B4-BE49-F238E27FC236}">
                  <a16:creationId xmlns:a16="http://schemas.microsoft.com/office/drawing/2014/main" id="{5AB0B9AB-150B-4C3D-A1E3-FFABC94FFC17}"/>
                </a:ext>
              </a:extLst>
            </p:cNvPr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Fluxo de Trabalho Aprimorado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9" name="Google Shape;79;p14">
              <a:extLst>
                <a:ext uri="{FF2B5EF4-FFF2-40B4-BE49-F238E27FC236}">
                  <a16:creationId xmlns:a16="http://schemas.microsoft.com/office/drawing/2014/main" id="{9BD8B155-6893-4F4F-9366-CD6095F2B004}"/>
                </a:ext>
              </a:extLst>
            </p:cNvPr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Comunidade e Código Aberto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0" name="Google Shape;80;p14">
              <a:extLst>
                <a:ext uri="{FF2B5EF4-FFF2-40B4-BE49-F238E27FC236}">
                  <a16:creationId xmlns:a16="http://schemas.microsoft.com/office/drawing/2014/main" id="{2D86CC47-2840-4932-B238-A62E6387D0C7}"/>
                </a:ext>
              </a:extLst>
            </p:cNvPr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Central de Colaboração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" name="Google Shape;81;p14">
              <a:extLst>
                <a:ext uri="{FF2B5EF4-FFF2-40B4-BE49-F238E27FC236}">
                  <a16:creationId xmlns:a16="http://schemas.microsoft.com/office/drawing/2014/main" id="{B7E6605F-CFD0-4DFE-93E4-31EDAA2A17EF}"/>
                </a:ext>
              </a:extLst>
            </p:cNvPr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Plataforma de Hospedagem para Projetos </a:t>
              </a:r>
              <a:r>
                <a:rPr lang="pt-BR" sz="1800" b="1" dirty="0" err="1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Git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0" y="4977750"/>
            <a:ext cx="9144000" cy="1848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4000" cy="18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716C5F-0C65-494E-88AB-135272132547}"/>
              </a:ext>
            </a:extLst>
          </p:cNvPr>
          <p:cNvSpPr txBox="1"/>
          <p:nvPr/>
        </p:nvSpPr>
        <p:spPr>
          <a:xfrm>
            <a:off x="7133693" y="4968195"/>
            <a:ext cx="1917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Apresentação criada por Tafarel </a:t>
            </a:r>
            <a:r>
              <a:rPr lang="pt-BR" sz="700" b="1" dirty="0" err="1">
                <a:solidFill>
                  <a:schemeClr val="bg1"/>
                </a:solidFill>
              </a:rPr>
              <a:t>Chicotti</a:t>
            </a:r>
            <a:endParaRPr lang="pt-BR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26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493825" y="2176725"/>
            <a:ext cx="18333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&amp;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 title="Git Introdu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3825" y="647500"/>
            <a:ext cx="2685376" cy="11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227410" y="1835109"/>
            <a:ext cx="4439840" cy="1121376"/>
            <a:chOff x="349150" y="2938575"/>
            <a:chExt cx="4439840" cy="1121376"/>
          </a:xfrm>
        </p:grpSpPr>
        <p:pic>
          <p:nvPicPr>
            <p:cNvPr id="73" name="Google Shape;73;p14" title="Ficheiro:GitHub logo 2013.svg – Wikipédia, a enciclopédia livr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3900" y="3039213"/>
              <a:ext cx="3225090" cy="9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 title="File:Font Awesome 5 brands github.svg - Wikimedia Commons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150" y="2938575"/>
              <a:ext cx="1085335" cy="112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A539B54-3ADF-415B-BAE3-7AA26844184A}"/>
              </a:ext>
            </a:extLst>
          </p:cNvPr>
          <p:cNvGrpSpPr/>
          <p:nvPr/>
        </p:nvGrpSpPr>
        <p:grpSpPr>
          <a:xfrm>
            <a:off x="4996775" y="-9977984"/>
            <a:ext cx="3148500" cy="12986535"/>
            <a:chOff x="4806275" y="-10107947"/>
            <a:chExt cx="3148500" cy="12986535"/>
          </a:xfrm>
        </p:grpSpPr>
        <p:sp>
          <p:nvSpPr>
            <p:cNvPr id="17" name="Google Shape;77;p14">
              <a:extLst>
                <a:ext uri="{FF2B5EF4-FFF2-40B4-BE49-F238E27FC236}">
                  <a16:creationId xmlns:a16="http://schemas.microsoft.com/office/drawing/2014/main" id="{5890DFB9-E0F2-470D-A9BD-082B3AE7226F}"/>
                </a:ext>
              </a:extLst>
            </p:cNvPr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Integração com Ferramentas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8" name="Google Shape;78;p14">
              <a:extLst>
                <a:ext uri="{FF2B5EF4-FFF2-40B4-BE49-F238E27FC236}">
                  <a16:creationId xmlns:a16="http://schemas.microsoft.com/office/drawing/2014/main" id="{5AB0B9AB-150B-4C3D-A1E3-FFABC94FFC17}"/>
                </a:ext>
              </a:extLst>
            </p:cNvPr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Fluxo de Trabalho Aprimorado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9" name="Google Shape;79;p14">
              <a:extLst>
                <a:ext uri="{FF2B5EF4-FFF2-40B4-BE49-F238E27FC236}">
                  <a16:creationId xmlns:a16="http://schemas.microsoft.com/office/drawing/2014/main" id="{9BD8B155-6893-4F4F-9366-CD6095F2B004}"/>
                </a:ext>
              </a:extLst>
            </p:cNvPr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Comunidade e Código Aberto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0" name="Google Shape;80;p14">
              <a:extLst>
                <a:ext uri="{FF2B5EF4-FFF2-40B4-BE49-F238E27FC236}">
                  <a16:creationId xmlns:a16="http://schemas.microsoft.com/office/drawing/2014/main" id="{2D86CC47-2840-4932-B238-A62E6387D0C7}"/>
                </a:ext>
              </a:extLst>
            </p:cNvPr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Central de Colaboração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" name="Google Shape;81;p14">
              <a:extLst>
                <a:ext uri="{FF2B5EF4-FFF2-40B4-BE49-F238E27FC236}">
                  <a16:creationId xmlns:a16="http://schemas.microsoft.com/office/drawing/2014/main" id="{B7E6605F-CFD0-4DFE-93E4-31EDAA2A17EF}"/>
                </a:ext>
              </a:extLst>
            </p:cNvPr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Plataforma de Hospedagem para Projetos </a:t>
              </a:r>
              <a:r>
                <a:rPr lang="pt-BR" sz="1800" b="1" dirty="0" err="1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Git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0" y="4977750"/>
            <a:ext cx="9144000" cy="1848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4000" cy="18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716C5F-0C65-494E-88AB-135272132547}"/>
              </a:ext>
            </a:extLst>
          </p:cNvPr>
          <p:cNvSpPr txBox="1"/>
          <p:nvPr/>
        </p:nvSpPr>
        <p:spPr>
          <a:xfrm>
            <a:off x="7133693" y="4968195"/>
            <a:ext cx="1917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Apresentação criada por Tafarel </a:t>
            </a:r>
            <a:r>
              <a:rPr lang="pt-BR" sz="700" b="1" dirty="0" err="1">
                <a:solidFill>
                  <a:schemeClr val="bg1"/>
                </a:solidFill>
              </a:rPr>
              <a:t>Chicotti</a:t>
            </a:r>
            <a:endParaRPr lang="pt-BR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64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493825" y="2176725"/>
            <a:ext cx="18333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&amp;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 title="Git Introdu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" y="1885750"/>
            <a:ext cx="2685376" cy="11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-4721120" y="3167375"/>
            <a:ext cx="4439840" cy="1121376"/>
            <a:chOff x="349150" y="2938575"/>
            <a:chExt cx="4439840" cy="1121376"/>
          </a:xfrm>
        </p:grpSpPr>
        <p:pic>
          <p:nvPicPr>
            <p:cNvPr id="73" name="Google Shape;73;p14" title="Ficheiro:GitHub logo 2013.svg – Wikipédia, a enciclopédia livr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3900" y="3039213"/>
              <a:ext cx="3225090" cy="9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 title="File:Font Awesome 5 brands github.svg - Wikimedia Commons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150" y="2938575"/>
              <a:ext cx="1085335" cy="112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27B5E77-3969-4F8F-A19A-3A6540596D29}"/>
              </a:ext>
            </a:extLst>
          </p:cNvPr>
          <p:cNvGrpSpPr/>
          <p:nvPr/>
        </p:nvGrpSpPr>
        <p:grpSpPr>
          <a:xfrm>
            <a:off x="4806275" y="-10107947"/>
            <a:ext cx="3148500" cy="12986535"/>
            <a:chOff x="4806275" y="-10107947"/>
            <a:chExt cx="3148500" cy="12986535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Sistema de Controle de Versão Distribuído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Rastreia Mudanças, Não Apenas Arquivos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Branching e Merging Facilitados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Colaboração Eficaz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Amplamente Utilizado e Versátil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0" y="4977750"/>
            <a:ext cx="9144000" cy="1848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4000" cy="18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D1B2E2E-F6DF-49D9-ACD6-BE2AF15307A1}"/>
              </a:ext>
            </a:extLst>
          </p:cNvPr>
          <p:cNvSpPr txBox="1"/>
          <p:nvPr/>
        </p:nvSpPr>
        <p:spPr>
          <a:xfrm>
            <a:off x="7133693" y="4968195"/>
            <a:ext cx="1917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Apresentação criada por Tafarel </a:t>
            </a:r>
            <a:r>
              <a:rPr lang="pt-BR" sz="700" b="1" dirty="0" err="1">
                <a:solidFill>
                  <a:schemeClr val="bg1"/>
                </a:solidFill>
              </a:rPr>
              <a:t>Chicotti</a:t>
            </a:r>
            <a:endParaRPr lang="pt-BR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493825" y="2176725"/>
            <a:ext cx="18333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&amp;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 title="Git Introdu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" y="1885750"/>
            <a:ext cx="2685376" cy="11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-4721120" y="3167375"/>
            <a:ext cx="4439840" cy="1121376"/>
            <a:chOff x="349150" y="2938575"/>
            <a:chExt cx="4439840" cy="1121376"/>
          </a:xfrm>
        </p:grpSpPr>
        <p:pic>
          <p:nvPicPr>
            <p:cNvPr id="73" name="Google Shape;73;p14" title="Ficheiro:GitHub logo 2013.svg – Wikipédia, a enciclopédia livr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3900" y="3039213"/>
              <a:ext cx="3225090" cy="9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 title="File:Font Awesome 5 brands github.svg - Wikimedia Commons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150" y="2938575"/>
              <a:ext cx="1085335" cy="112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27B5E77-3969-4F8F-A19A-3A6540596D29}"/>
              </a:ext>
            </a:extLst>
          </p:cNvPr>
          <p:cNvGrpSpPr/>
          <p:nvPr/>
        </p:nvGrpSpPr>
        <p:grpSpPr>
          <a:xfrm>
            <a:off x="4806275" y="-6998987"/>
            <a:ext cx="3148500" cy="12986535"/>
            <a:chOff x="4806275" y="-10107947"/>
            <a:chExt cx="3148500" cy="12986535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Sistema de Controle de Versão Distribuído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Rastreia Mudanças, Não Apenas Arquivos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Branching e Merging Facilitados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Colaboração Eficaz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Amplamente Utilizado e Versátil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0" y="4977750"/>
            <a:ext cx="9144000" cy="1848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4000" cy="18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464116-20EE-466F-A674-A030DEC0281D}"/>
              </a:ext>
            </a:extLst>
          </p:cNvPr>
          <p:cNvSpPr txBox="1"/>
          <p:nvPr/>
        </p:nvSpPr>
        <p:spPr>
          <a:xfrm>
            <a:off x="7133693" y="4968195"/>
            <a:ext cx="1917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Apresentação criada por Tafarel </a:t>
            </a:r>
            <a:r>
              <a:rPr lang="pt-BR" sz="700" b="1" dirty="0" err="1">
                <a:solidFill>
                  <a:schemeClr val="bg1"/>
                </a:solidFill>
              </a:rPr>
              <a:t>Chicotti</a:t>
            </a:r>
            <a:endParaRPr lang="pt-BR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59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493825" y="2176725"/>
            <a:ext cx="18333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&amp;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 title="Git Introdu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" y="1885750"/>
            <a:ext cx="2685376" cy="11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-4721120" y="3167375"/>
            <a:ext cx="4439840" cy="1121376"/>
            <a:chOff x="349150" y="2938575"/>
            <a:chExt cx="4439840" cy="1121376"/>
          </a:xfrm>
        </p:grpSpPr>
        <p:pic>
          <p:nvPicPr>
            <p:cNvPr id="73" name="Google Shape;73;p14" title="Ficheiro:GitHub logo 2013.svg – Wikipédia, a enciclopédia livr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3900" y="3039213"/>
              <a:ext cx="3225090" cy="9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 title="File:Font Awesome 5 brands github.svg - Wikimedia Commons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150" y="2938575"/>
              <a:ext cx="1085335" cy="112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27B5E77-3969-4F8F-A19A-3A6540596D29}"/>
              </a:ext>
            </a:extLst>
          </p:cNvPr>
          <p:cNvGrpSpPr/>
          <p:nvPr/>
        </p:nvGrpSpPr>
        <p:grpSpPr>
          <a:xfrm>
            <a:off x="4806275" y="-3859547"/>
            <a:ext cx="3148500" cy="12986535"/>
            <a:chOff x="4806275" y="-10107947"/>
            <a:chExt cx="3148500" cy="12986535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Sistema de Controle de Versão Distribuído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Rastreia Mudanças, Não Apenas Arquivos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Branching e Merging Facilitados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Colaboração Eficaz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Amplamente Utilizado e Versátil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0" y="4977750"/>
            <a:ext cx="9144000" cy="1848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4000" cy="18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9140CB-BE76-4EE0-84C3-4B34A49ACE64}"/>
              </a:ext>
            </a:extLst>
          </p:cNvPr>
          <p:cNvSpPr txBox="1"/>
          <p:nvPr/>
        </p:nvSpPr>
        <p:spPr>
          <a:xfrm>
            <a:off x="7133693" y="4968195"/>
            <a:ext cx="1917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Apresentação criada por Tafarel </a:t>
            </a:r>
            <a:r>
              <a:rPr lang="pt-BR" sz="700" b="1" dirty="0" err="1">
                <a:solidFill>
                  <a:schemeClr val="bg1"/>
                </a:solidFill>
              </a:rPr>
              <a:t>Chicotti</a:t>
            </a:r>
            <a:endParaRPr lang="pt-BR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90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493825" y="2176725"/>
            <a:ext cx="18333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&amp;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 title="Git Introdu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" y="1885750"/>
            <a:ext cx="2685376" cy="11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-4721120" y="3167375"/>
            <a:ext cx="4439840" cy="1121376"/>
            <a:chOff x="349150" y="2938575"/>
            <a:chExt cx="4439840" cy="1121376"/>
          </a:xfrm>
        </p:grpSpPr>
        <p:pic>
          <p:nvPicPr>
            <p:cNvPr id="73" name="Google Shape;73;p14" title="Ficheiro:GitHub logo 2013.svg – Wikipédia, a enciclopédia livr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3900" y="3039213"/>
              <a:ext cx="3225090" cy="9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 title="File:Font Awesome 5 brands github.svg - Wikimedia Commons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150" y="2938575"/>
              <a:ext cx="1085335" cy="112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27B5E77-3969-4F8F-A19A-3A6540596D29}"/>
              </a:ext>
            </a:extLst>
          </p:cNvPr>
          <p:cNvGrpSpPr/>
          <p:nvPr/>
        </p:nvGrpSpPr>
        <p:grpSpPr>
          <a:xfrm>
            <a:off x="4806275" y="-720107"/>
            <a:ext cx="3148500" cy="12986535"/>
            <a:chOff x="4806275" y="-10107947"/>
            <a:chExt cx="3148500" cy="12986535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Sistema de Controle de Versão Distribuído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Rastreia Mudanças, Não Apenas Arquivos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Branching e Merging Facilitados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Colaboração Eficaz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Amplamente Utilizado e Versátil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0" y="4977750"/>
            <a:ext cx="9144000" cy="1848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4000" cy="18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0349890-FAB9-468E-8EAB-17E8AC719287}"/>
              </a:ext>
            </a:extLst>
          </p:cNvPr>
          <p:cNvSpPr txBox="1"/>
          <p:nvPr/>
        </p:nvSpPr>
        <p:spPr>
          <a:xfrm>
            <a:off x="7133693" y="4968195"/>
            <a:ext cx="1917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Apresentação criada por Tafarel </a:t>
            </a:r>
            <a:r>
              <a:rPr lang="pt-BR" sz="700" b="1" dirty="0" err="1">
                <a:solidFill>
                  <a:schemeClr val="bg1"/>
                </a:solidFill>
              </a:rPr>
              <a:t>Chicotti</a:t>
            </a:r>
            <a:endParaRPr lang="pt-BR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66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493825" y="2176725"/>
            <a:ext cx="18333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&amp;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 title="Git Introdu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" y="1885750"/>
            <a:ext cx="2685376" cy="11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-4721120" y="3167375"/>
            <a:ext cx="4439840" cy="1121376"/>
            <a:chOff x="349150" y="2938575"/>
            <a:chExt cx="4439840" cy="1121376"/>
          </a:xfrm>
        </p:grpSpPr>
        <p:pic>
          <p:nvPicPr>
            <p:cNvPr id="73" name="Google Shape;73;p14" title="Ficheiro:GitHub logo 2013.svg – Wikipédia, a enciclopédia livr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3900" y="3039213"/>
              <a:ext cx="3225090" cy="9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 title="File:Font Awesome 5 brands github.svg - Wikimedia Commons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150" y="2938575"/>
              <a:ext cx="1085335" cy="112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27B5E77-3969-4F8F-A19A-3A6540596D29}"/>
              </a:ext>
            </a:extLst>
          </p:cNvPr>
          <p:cNvGrpSpPr/>
          <p:nvPr/>
        </p:nvGrpSpPr>
        <p:grpSpPr>
          <a:xfrm>
            <a:off x="4806275" y="2205973"/>
            <a:ext cx="3148500" cy="12986535"/>
            <a:chOff x="4806275" y="-10107947"/>
            <a:chExt cx="3148500" cy="12986535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Sistema de Controle de Versão Distribuído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Rastreia Mudanças, Não Apenas Arquivos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Branching e Merging Facilitados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Colaboração Eficaz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Amplamente Utilizado e Versátil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2C9CC4E-3DA0-4A7A-A235-E101795FD866}"/>
              </a:ext>
            </a:extLst>
          </p:cNvPr>
          <p:cNvGrpSpPr/>
          <p:nvPr/>
        </p:nvGrpSpPr>
        <p:grpSpPr>
          <a:xfrm>
            <a:off x="4806275" y="17358766"/>
            <a:ext cx="3148500" cy="12986535"/>
            <a:chOff x="4806275" y="-10107947"/>
            <a:chExt cx="3148500" cy="12986535"/>
          </a:xfrm>
        </p:grpSpPr>
        <p:sp>
          <p:nvSpPr>
            <p:cNvPr id="17" name="Google Shape;77;p14">
              <a:extLst>
                <a:ext uri="{FF2B5EF4-FFF2-40B4-BE49-F238E27FC236}">
                  <a16:creationId xmlns:a16="http://schemas.microsoft.com/office/drawing/2014/main" id="{1DBCD28B-23C2-4E53-9E59-4FBF7A7CACF0}"/>
                </a:ext>
              </a:extLst>
            </p:cNvPr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Integração com Ferramentas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8" name="Google Shape;78;p14">
              <a:extLst>
                <a:ext uri="{FF2B5EF4-FFF2-40B4-BE49-F238E27FC236}">
                  <a16:creationId xmlns:a16="http://schemas.microsoft.com/office/drawing/2014/main" id="{774BD793-9E51-4321-BECE-2DE54956CBE6}"/>
                </a:ext>
              </a:extLst>
            </p:cNvPr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Fluxo de Trabalho Aprimorado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9" name="Google Shape;79;p14">
              <a:extLst>
                <a:ext uri="{FF2B5EF4-FFF2-40B4-BE49-F238E27FC236}">
                  <a16:creationId xmlns:a16="http://schemas.microsoft.com/office/drawing/2014/main" id="{DCC18915-C750-4382-BA05-1CA4C19EDF6E}"/>
                </a:ext>
              </a:extLst>
            </p:cNvPr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Comunidade e Código Aberto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0" name="Google Shape;80;p14">
              <a:extLst>
                <a:ext uri="{FF2B5EF4-FFF2-40B4-BE49-F238E27FC236}">
                  <a16:creationId xmlns:a16="http://schemas.microsoft.com/office/drawing/2014/main" id="{884EF1A6-1FF1-4E18-B64F-C521E9D13ED7}"/>
                </a:ext>
              </a:extLst>
            </p:cNvPr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Central de Colaboração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" name="Google Shape;81;p14">
              <a:extLst>
                <a:ext uri="{FF2B5EF4-FFF2-40B4-BE49-F238E27FC236}">
                  <a16:creationId xmlns:a16="http://schemas.microsoft.com/office/drawing/2014/main" id="{2EBEAEF3-82BE-49C1-A491-CC787E575DCD}"/>
                </a:ext>
              </a:extLst>
            </p:cNvPr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Plataforma de Hospedagem para Projetos </a:t>
              </a:r>
              <a:r>
                <a:rPr lang="pt-BR" sz="1800" b="1" dirty="0" err="1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Git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0" y="4977750"/>
            <a:ext cx="9144000" cy="1848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4000" cy="18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716C5F-0C65-494E-88AB-135272132547}"/>
              </a:ext>
            </a:extLst>
          </p:cNvPr>
          <p:cNvSpPr txBox="1"/>
          <p:nvPr/>
        </p:nvSpPr>
        <p:spPr>
          <a:xfrm>
            <a:off x="7133693" y="4968195"/>
            <a:ext cx="1917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Apresentação criada por Tafarel </a:t>
            </a:r>
            <a:r>
              <a:rPr lang="pt-BR" sz="700" b="1" dirty="0" err="1">
                <a:solidFill>
                  <a:schemeClr val="bg1"/>
                </a:solidFill>
              </a:rPr>
              <a:t>Chicotti</a:t>
            </a:r>
            <a:endParaRPr lang="pt-BR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61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493825" y="2176725"/>
            <a:ext cx="18333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&amp;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 title="Git Introdu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3825" y="647500"/>
            <a:ext cx="2685376" cy="11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227410" y="1835109"/>
            <a:ext cx="4439840" cy="1121376"/>
            <a:chOff x="349150" y="2938575"/>
            <a:chExt cx="4439840" cy="1121376"/>
          </a:xfrm>
        </p:grpSpPr>
        <p:pic>
          <p:nvPicPr>
            <p:cNvPr id="73" name="Google Shape;73;p14" title="Ficheiro:GitHub logo 2013.svg – Wikipédia, a enciclopédia livr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3900" y="3039213"/>
              <a:ext cx="3225090" cy="9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 title="File:Font Awesome 5 brands github.svg - Wikimedia Commons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150" y="2938575"/>
              <a:ext cx="1085335" cy="112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27B5E77-3969-4F8F-A19A-3A6540596D29}"/>
              </a:ext>
            </a:extLst>
          </p:cNvPr>
          <p:cNvGrpSpPr/>
          <p:nvPr/>
        </p:nvGrpSpPr>
        <p:grpSpPr>
          <a:xfrm>
            <a:off x="4806275" y="-13110227"/>
            <a:ext cx="3148500" cy="12986535"/>
            <a:chOff x="4806275" y="-10107947"/>
            <a:chExt cx="3148500" cy="12986535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Sistema de Controle de Versão Distribuído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Rastreia Mudanças, Não Apenas Arquivos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Branching e Merging Facilitados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Colaboração Eficaz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Amplamente Utilizado e Versátil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A539B54-3ADF-415B-BAE3-7AA26844184A}"/>
              </a:ext>
            </a:extLst>
          </p:cNvPr>
          <p:cNvGrpSpPr/>
          <p:nvPr/>
        </p:nvGrpSpPr>
        <p:grpSpPr>
          <a:xfrm>
            <a:off x="4996775" y="2042566"/>
            <a:ext cx="3148500" cy="12986535"/>
            <a:chOff x="4806275" y="-10107947"/>
            <a:chExt cx="3148500" cy="12986535"/>
          </a:xfrm>
        </p:grpSpPr>
        <p:sp>
          <p:nvSpPr>
            <p:cNvPr id="17" name="Google Shape;77;p14">
              <a:extLst>
                <a:ext uri="{FF2B5EF4-FFF2-40B4-BE49-F238E27FC236}">
                  <a16:creationId xmlns:a16="http://schemas.microsoft.com/office/drawing/2014/main" id="{5890DFB9-E0F2-470D-A9BD-082B3AE7226F}"/>
                </a:ext>
              </a:extLst>
            </p:cNvPr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Integração com Ferramentas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8" name="Google Shape;78;p14">
              <a:extLst>
                <a:ext uri="{FF2B5EF4-FFF2-40B4-BE49-F238E27FC236}">
                  <a16:creationId xmlns:a16="http://schemas.microsoft.com/office/drawing/2014/main" id="{5AB0B9AB-150B-4C3D-A1E3-FFABC94FFC17}"/>
                </a:ext>
              </a:extLst>
            </p:cNvPr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Fluxo de Trabalho Aprimorado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9" name="Google Shape;79;p14">
              <a:extLst>
                <a:ext uri="{FF2B5EF4-FFF2-40B4-BE49-F238E27FC236}">
                  <a16:creationId xmlns:a16="http://schemas.microsoft.com/office/drawing/2014/main" id="{9BD8B155-6893-4F4F-9366-CD6095F2B004}"/>
                </a:ext>
              </a:extLst>
            </p:cNvPr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Comunidade e Código Aberto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0" name="Google Shape;80;p14">
              <a:extLst>
                <a:ext uri="{FF2B5EF4-FFF2-40B4-BE49-F238E27FC236}">
                  <a16:creationId xmlns:a16="http://schemas.microsoft.com/office/drawing/2014/main" id="{2D86CC47-2840-4932-B238-A62E6387D0C7}"/>
                </a:ext>
              </a:extLst>
            </p:cNvPr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Central de Colaboração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" name="Google Shape;81;p14">
              <a:extLst>
                <a:ext uri="{FF2B5EF4-FFF2-40B4-BE49-F238E27FC236}">
                  <a16:creationId xmlns:a16="http://schemas.microsoft.com/office/drawing/2014/main" id="{B7E6605F-CFD0-4DFE-93E4-31EDAA2A17EF}"/>
                </a:ext>
              </a:extLst>
            </p:cNvPr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Plataforma de Hospedagem para Projetos </a:t>
              </a:r>
              <a:r>
                <a:rPr lang="pt-BR" sz="1800" b="1" dirty="0" err="1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Git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0" y="4977750"/>
            <a:ext cx="9144000" cy="1848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4000" cy="18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716C5F-0C65-494E-88AB-135272132547}"/>
              </a:ext>
            </a:extLst>
          </p:cNvPr>
          <p:cNvSpPr txBox="1"/>
          <p:nvPr/>
        </p:nvSpPr>
        <p:spPr>
          <a:xfrm>
            <a:off x="7133693" y="4968195"/>
            <a:ext cx="1917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Apresentação criada por Tafarel </a:t>
            </a:r>
            <a:r>
              <a:rPr lang="pt-BR" sz="700" b="1" dirty="0" err="1">
                <a:solidFill>
                  <a:schemeClr val="bg1"/>
                </a:solidFill>
              </a:rPr>
              <a:t>Chicotti</a:t>
            </a:r>
            <a:endParaRPr lang="pt-BR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75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493825" y="2176725"/>
            <a:ext cx="18333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&amp;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 title="Git Introdu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3825" y="647500"/>
            <a:ext cx="2685376" cy="11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227410" y="1835109"/>
            <a:ext cx="4439840" cy="1121376"/>
            <a:chOff x="349150" y="2938575"/>
            <a:chExt cx="4439840" cy="1121376"/>
          </a:xfrm>
        </p:grpSpPr>
        <p:pic>
          <p:nvPicPr>
            <p:cNvPr id="73" name="Google Shape;73;p14" title="Ficheiro:GitHub logo 2013.svg – Wikipédia, a enciclopédia livr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3900" y="3039213"/>
              <a:ext cx="3225090" cy="9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 title="File:Font Awesome 5 brands github.svg - Wikimedia Commons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150" y="2938575"/>
              <a:ext cx="1085335" cy="112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A539B54-3ADF-415B-BAE3-7AA26844184A}"/>
              </a:ext>
            </a:extLst>
          </p:cNvPr>
          <p:cNvGrpSpPr/>
          <p:nvPr/>
        </p:nvGrpSpPr>
        <p:grpSpPr>
          <a:xfrm>
            <a:off x="4996775" y="-910184"/>
            <a:ext cx="3148500" cy="12986535"/>
            <a:chOff x="4806275" y="-10107947"/>
            <a:chExt cx="3148500" cy="12986535"/>
          </a:xfrm>
        </p:grpSpPr>
        <p:sp>
          <p:nvSpPr>
            <p:cNvPr id="17" name="Google Shape;77;p14">
              <a:extLst>
                <a:ext uri="{FF2B5EF4-FFF2-40B4-BE49-F238E27FC236}">
                  <a16:creationId xmlns:a16="http://schemas.microsoft.com/office/drawing/2014/main" id="{5890DFB9-E0F2-470D-A9BD-082B3AE7226F}"/>
                </a:ext>
              </a:extLst>
            </p:cNvPr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Integração com Ferramentas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8" name="Google Shape;78;p14">
              <a:extLst>
                <a:ext uri="{FF2B5EF4-FFF2-40B4-BE49-F238E27FC236}">
                  <a16:creationId xmlns:a16="http://schemas.microsoft.com/office/drawing/2014/main" id="{5AB0B9AB-150B-4C3D-A1E3-FFABC94FFC17}"/>
                </a:ext>
              </a:extLst>
            </p:cNvPr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Fluxo de Trabalho Aprimorado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9" name="Google Shape;79;p14">
              <a:extLst>
                <a:ext uri="{FF2B5EF4-FFF2-40B4-BE49-F238E27FC236}">
                  <a16:creationId xmlns:a16="http://schemas.microsoft.com/office/drawing/2014/main" id="{9BD8B155-6893-4F4F-9366-CD6095F2B004}"/>
                </a:ext>
              </a:extLst>
            </p:cNvPr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Comunidade e Código Aberto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0" name="Google Shape;80;p14">
              <a:extLst>
                <a:ext uri="{FF2B5EF4-FFF2-40B4-BE49-F238E27FC236}">
                  <a16:creationId xmlns:a16="http://schemas.microsoft.com/office/drawing/2014/main" id="{2D86CC47-2840-4932-B238-A62E6387D0C7}"/>
                </a:ext>
              </a:extLst>
            </p:cNvPr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Central de Colaboração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" name="Google Shape;81;p14">
              <a:extLst>
                <a:ext uri="{FF2B5EF4-FFF2-40B4-BE49-F238E27FC236}">
                  <a16:creationId xmlns:a16="http://schemas.microsoft.com/office/drawing/2014/main" id="{B7E6605F-CFD0-4DFE-93E4-31EDAA2A17EF}"/>
                </a:ext>
              </a:extLst>
            </p:cNvPr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Plataforma de Hospedagem para Projetos </a:t>
              </a:r>
              <a:r>
                <a:rPr lang="pt-BR" sz="1800" b="1" dirty="0" err="1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Git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0" y="4977750"/>
            <a:ext cx="9144000" cy="1848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4000" cy="18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716C5F-0C65-494E-88AB-135272132547}"/>
              </a:ext>
            </a:extLst>
          </p:cNvPr>
          <p:cNvSpPr txBox="1"/>
          <p:nvPr/>
        </p:nvSpPr>
        <p:spPr>
          <a:xfrm>
            <a:off x="7133693" y="4968195"/>
            <a:ext cx="1917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Apresentação criada por Tafarel </a:t>
            </a:r>
            <a:r>
              <a:rPr lang="pt-BR" sz="700" b="1" dirty="0" err="1">
                <a:solidFill>
                  <a:schemeClr val="bg1"/>
                </a:solidFill>
              </a:rPr>
              <a:t>Chicotti</a:t>
            </a:r>
            <a:endParaRPr lang="pt-BR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91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493825" y="2176725"/>
            <a:ext cx="18333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&amp;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 title="Git Introdu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3825" y="647500"/>
            <a:ext cx="2685376" cy="112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227410" y="1835109"/>
            <a:ext cx="4439840" cy="1121376"/>
            <a:chOff x="349150" y="2938575"/>
            <a:chExt cx="4439840" cy="1121376"/>
          </a:xfrm>
        </p:grpSpPr>
        <p:pic>
          <p:nvPicPr>
            <p:cNvPr id="73" name="Google Shape;73;p14" title="Ficheiro:GitHub logo 2013.svg – Wikipédia, a enciclopédia livr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3900" y="3039213"/>
              <a:ext cx="3225090" cy="9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 title="File:Font Awesome 5 brands github.svg - Wikimedia Commons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150" y="2938575"/>
              <a:ext cx="1085335" cy="112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A539B54-3ADF-415B-BAE3-7AA26844184A}"/>
              </a:ext>
            </a:extLst>
          </p:cNvPr>
          <p:cNvGrpSpPr/>
          <p:nvPr/>
        </p:nvGrpSpPr>
        <p:grpSpPr>
          <a:xfrm>
            <a:off x="4996775" y="-3786734"/>
            <a:ext cx="3148500" cy="12986535"/>
            <a:chOff x="4806275" y="-10107947"/>
            <a:chExt cx="3148500" cy="12986535"/>
          </a:xfrm>
        </p:grpSpPr>
        <p:sp>
          <p:nvSpPr>
            <p:cNvPr id="17" name="Google Shape;77;p14">
              <a:extLst>
                <a:ext uri="{FF2B5EF4-FFF2-40B4-BE49-F238E27FC236}">
                  <a16:creationId xmlns:a16="http://schemas.microsoft.com/office/drawing/2014/main" id="{5890DFB9-E0F2-470D-A9BD-082B3AE7226F}"/>
                </a:ext>
              </a:extLst>
            </p:cNvPr>
            <p:cNvSpPr txBox="1"/>
            <p:nvPr/>
          </p:nvSpPr>
          <p:spPr>
            <a:xfrm>
              <a:off x="4806275" y="20142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Integração com Ferramentas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8" name="Google Shape;78;p14">
              <a:extLst>
                <a:ext uri="{FF2B5EF4-FFF2-40B4-BE49-F238E27FC236}">
                  <a16:creationId xmlns:a16="http://schemas.microsoft.com/office/drawing/2014/main" id="{5AB0B9AB-150B-4C3D-A1E3-FFABC94FFC17}"/>
                </a:ext>
              </a:extLst>
            </p:cNvPr>
            <p:cNvSpPr txBox="1"/>
            <p:nvPr/>
          </p:nvSpPr>
          <p:spPr>
            <a:xfrm>
              <a:off x="4806275" y="-1016270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Fluxo de Trabalho Aprimorado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9" name="Google Shape;79;p14">
              <a:extLst>
                <a:ext uri="{FF2B5EF4-FFF2-40B4-BE49-F238E27FC236}">
                  <a16:creationId xmlns:a16="http://schemas.microsoft.com/office/drawing/2014/main" id="{9BD8B155-6893-4F4F-9366-CD6095F2B004}"/>
                </a:ext>
              </a:extLst>
            </p:cNvPr>
            <p:cNvSpPr txBox="1"/>
            <p:nvPr/>
          </p:nvSpPr>
          <p:spPr>
            <a:xfrm>
              <a:off x="4806275" y="-4046829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Comunidade e Código Aberto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0" name="Google Shape;80;p14">
              <a:extLst>
                <a:ext uri="{FF2B5EF4-FFF2-40B4-BE49-F238E27FC236}">
                  <a16:creationId xmlns:a16="http://schemas.microsoft.com/office/drawing/2014/main" id="{2D86CC47-2840-4932-B238-A62E6387D0C7}"/>
                </a:ext>
              </a:extLst>
            </p:cNvPr>
            <p:cNvSpPr txBox="1"/>
            <p:nvPr/>
          </p:nvSpPr>
          <p:spPr>
            <a:xfrm>
              <a:off x="4806275" y="-7077388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rgbClr val="F05033"/>
                  </a:solidFill>
                  <a:latin typeface="Comfortaa"/>
                  <a:ea typeface="Comfortaa"/>
                  <a:cs typeface="Comfortaa"/>
                  <a:sym typeface="Comfortaa"/>
                </a:rPr>
                <a:t>Central de Colaboração</a:t>
              </a:r>
              <a:endParaRPr sz="1800" b="1" dirty="0">
                <a:solidFill>
                  <a:srgbClr val="F0503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" name="Google Shape;81;p14">
              <a:extLst>
                <a:ext uri="{FF2B5EF4-FFF2-40B4-BE49-F238E27FC236}">
                  <a16:creationId xmlns:a16="http://schemas.microsoft.com/office/drawing/2014/main" id="{B7E6605F-CFD0-4DFE-93E4-31EDAA2A17EF}"/>
                </a:ext>
              </a:extLst>
            </p:cNvPr>
            <p:cNvSpPr txBox="1"/>
            <p:nvPr/>
          </p:nvSpPr>
          <p:spPr>
            <a:xfrm>
              <a:off x="4806275" y="-10107947"/>
              <a:ext cx="3148500" cy="8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800" b="1" dirty="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Plataforma de Hospedagem para Projetos </a:t>
              </a:r>
              <a:r>
                <a:rPr lang="pt-BR" sz="1800" b="1" dirty="0" err="1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Git</a:t>
              </a:r>
              <a:endParaRPr sz="1800" b="1" dirty="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0" y="4977750"/>
            <a:ext cx="9144000" cy="1848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4000" cy="18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716C5F-0C65-494E-88AB-135272132547}"/>
              </a:ext>
            </a:extLst>
          </p:cNvPr>
          <p:cNvSpPr txBox="1"/>
          <p:nvPr/>
        </p:nvSpPr>
        <p:spPr>
          <a:xfrm>
            <a:off x="7133693" y="4968195"/>
            <a:ext cx="1917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</a:rPr>
              <a:t>Apresentação criada por Tafarel </a:t>
            </a:r>
            <a:r>
              <a:rPr lang="pt-BR" sz="700" b="1" dirty="0" err="1">
                <a:solidFill>
                  <a:schemeClr val="bg1"/>
                </a:solidFill>
              </a:rPr>
              <a:t>Chicotti</a:t>
            </a:r>
            <a:endParaRPr lang="pt-BR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68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759</Words>
  <Application>Microsoft Office PowerPoint</Application>
  <PresentationFormat>Apresentação na tela (16:9)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Comfortaa</vt:lpstr>
      <vt:lpstr>Simple Light</vt:lpstr>
      <vt:lpstr>&amp;</vt:lpstr>
      <vt:lpstr>&amp;</vt:lpstr>
      <vt:lpstr>&amp;</vt:lpstr>
      <vt:lpstr>&amp;</vt:lpstr>
      <vt:lpstr>&amp;</vt:lpstr>
      <vt:lpstr>&amp;</vt:lpstr>
      <vt:lpstr>&amp;</vt:lpstr>
      <vt:lpstr>&amp;</vt:lpstr>
      <vt:lpstr>&amp;</vt:lpstr>
      <vt:lpstr>&amp;</vt:lpstr>
      <vt:lpstr>&amp;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&amp;</dc:title>
  <cp:lastModifiedBy>Docente</cp:lastModifiedBy>
  <cp:revision>3</cp:revision>
  <dcterms:modified xsi:type="dcterms:W3CDTF">2024-09-03T23:03:48Z</dcterms:modified>
</cp:coreProperties>
</file>