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9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8" r:id="rId30"/>
    <p:sldId id="289" r:id="rId31"/>
    <p:sldId id="290" r:id="rId32"/>
  </p:sldIdLst>
  <p:sldSz cx="18288000" cy="10287000"/>
  <p:notesSz cx="6858000" cy="9144000"/>
  <p:embeddedFontLst>
    <p:embeddedFont>
      <p:font typeface="Canva Sans Bold" panose="020B0803030501040103" pitchFamily="34" charset="0"/>
      <p:regular r:id="rId34"/>
      <p:bold r:id="rId35"/>
    </p:embeddedFont>
    <p:embeddedFont>
      <p:font typeface="Libre Baskerville" panose="02000000000000000000" pitchFamily="2" charset="0"/>
      <p:regular r:id="rId36"/>
      <p:bold r:id="rId37"/>
      <p:italic r:id="rId38"/>
    </p:embeddedFont>
    <p:embeddedFont>
      <p:font typeface="Libre Baskerville Italics" panose="02000000000000000000" pitchFamily="2" charset="0"/>
      <p:regular r:id="rId39"/>
      <p:italic r:id="rId40"/>
    </p:embeddedFont>
    <p:embeddedFont>
      <p:font typeface="TT Commons Pro Bold" panose="020B0103030102020204" pitchFamily="34" charset="77"/>
      <p:regular r:id="rId41"/>
      <p:bold r:id="rId42"/>
    </p:embeddedFont>
    <p:embeddedFont>
      <p:font typeface="TT Commons Pro Bold Italics" panose="020B0103030102020204" pitchFamily="34" charset="77"/>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02" autoAdjust="0"/>
  </p:normalViewPr>
  <p:slideViewPr>
    <p:cSldViewPr>
      <p:cViewPr varScale="1">
        <p:scale>
          <a:sx n="77" d="100"/>
          <a:sy n="77" d="100"/>
        </p:scale>
        <p:origin x="98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3AB63-1705-EF49-BB29-58D18EAF5DD7}"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142342-4667-6246-8C34-23841A33E581}" type="slidenum">
              <a:rPr lang="en-US" smtClean="0"/>
              <a:t>‹#›</a:t>
            </a:fld>
            <a:endParaRPr lang="en-US"/>
          </a:p>
        </p:txBody>
      </p:sp>
    </p:spTree>
    <p:extLst>
      <p:ext uri="{BB962C8B-B14F-4D97-AF65-F5344CB8AC3E}">
        <p14:creationId xmlns:p14="http://schemas.microsoft.com/office/powerpoint/2010/main" val="3521445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 link.</a:t>
            </a:r>
          </a:p>
        </p:txBody>
      </p:sp>
      <p:sp>
        <p:nvSpPr>
          <p:cNvPr id="4" name="Slide Number Placeholder 3"/>
          <p:cNvSpPr>
            <a:spLocks noGrp="1"/>
          </p:cNvSpPr>
          <p:nvPr>
            <p:ph type="sldNum" sz="quarter" idx="5"/>
          </p:nvPr>
        </p:nvSpPr>
        <p:spPr/>
        <p:txBody>
          <a:bodyPr/>
          <a:lstStyle/>
          <a:p>
            <a:fld id="{0D142342-4667-6246-8C34-23841A33E581}" type="slidenum">
              <a:rPr lang="en-US" smtClean="0"/>
              <a:t>4</a:t>
            </a:fld>
            <a:endParaRPr lang="en-US"/>
          </a:p>
        </p:txBody>
      </p:sp>
    </p:spTree>
    <p:extLst>
      <p:ext uri="{BB962C8B-B14F-4D97-AF65-F5344CB8AC3E}">
        <p14:creationId xmlns:p14="http://schemas.microsoft.com/office/powerpoint/2010/main" val="206535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7.xml"/><Relationship Id="rId1" Type="http://schemas.openxmlformats.org/officeDocument/2006/relationships/video" Target="https://www.youtube.com/embed/oZ4YSXv6Xkg?feature=oembed" TargetMode="External"/><Relationship Id="rId4" Type="http://schemas.openxmlformats.org/officeDocument/2006/relationships/image" Target="../media/image22.jpe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3DA"/>
        </a:solidFill>
        <a:effectLst/>
      </p:bgPr>
    </p:bg>
    <p:spTree>
      <p:nvGrpSpPr>
        <p:cNvPr id="1" name=""/>
        <p:cNvGrpSpPr/>
        <p:nvPr/>
      </p:nvGrpSpPr>
      <p:grpSpPr>
        <a:xfrm>
          <a:off x="0" y="0"/>
          <a:ext cx="0" cy="0"/>
          <a:chOff x="0" y="0"/>
          <a:chExt cx="0" cy="0"/>
        </a:xfrm>
      </p:grpSpPr>
      <p:grpSp>
        <p:nvGrpSpPr>
          <p:cNvPr id="2" name="Group 2"/>
          <p:cNvGrpSpPr/>
          <p:nvPr/>
        </p:nvGrpSpPr>
        <p:grpSpPr>
          <a:xfrm>
            <a:off x="11877615" y="0"/>
            <a:ext cx="7259694" cy="7259694"/>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7074"/>
            </a:solidFill>
          </p:spPr>
          <p:txBody>
            <a:bodyPr/>
            <a:lstStyle/>
            <a:p>
              <a:endParaRPr lang="en-US"/>
            </a:p>
          </p:txBody>
        </p:sp>
      </p:grpSp>
      <p:sp>
        <p:nvSpPr>
          <p:cNvPr id="4" name="AutoShape 4"/>
          <p:cNvSpPr/>
          <p:nvPr/>
        </p:nvSpPr>
        <p:spPr>
          <a:xfrm>
            <a:off x="15260694" y="0"/>
            <a:ext cx="3039920" cy="10288294"/>
          </a:xfrm>
          <a:prstGeom prst="rect">
            <a:avLst/>
          </a:prstGeom>
          <a:solidFill>
            <a:srgbClr val="00494C"/>
          </a:solidFill>
        </p:spPr>
        <p:txBody>
          <a:bodyPr/>
          <a:lstStyle/>
          <a:p>
            <a:endParaRPr lang="en-US"/>
          </a:p>
        </p:txBody>
      </p:sp>
      <p:sp>
        <p:nvSpPr>
          <p:cNvPr id="5" name="AutoShape 5"/>
          <p:cNvSpPr/>
          <p:nvPr/>
        </p:nvSpPr>
        <p:spPr>
          <a:xfrm>
            <a:off x="15260694" y="3629847"/>
            <a:ext cx="3027306" cy="3629847"/>
          </a:xfrm>
          <a:prstGeom prst="rect">
            <a:avLst/>
          </a:prstGeom>
          <a:solidFill>
            <a:srgbClr val="007074"/>
          </a:solidFill>
        </p:spPr>
        <p:txBody>
          <a:bodyPr/>
          <a:lstStyle/>
          <a:p>
            <a:endParaRPr lang="en-US"/>
          </a:p>
        </p:txBody>
      </p:sp>
      <p:sp>
        <p:nvSpPr>
          <p:cNvPr id="6" name="AutoShape 6"/>
          <p:cNvSpPr/>
          <p:nvPr/>
        </p:nvSpPr>
        <p:spPr>
          <a:xfrm rot="-2700000">
            <a:off x="16155516" y="8150840"/>
            <a:ext cx="4290195" cy="4272319"/>
          </a:xfrm>
          <a:prstGeom prst="rect">
            <a:avLst/>
          </a:prstGeom>
          <a:solidFill>
            <a:srgbClr val="EBE3DA"/>
          </a:solidFill>
        </p:spPr>
        <p:txBody>
          <a:bodyPr/>
          <a:lstStyle/>
          <a:p>
            <a:endParaRPr lang="en-US"/>
          </a:p>
        </p:txBody>
      </p:sp>
      <p:grpSp>
        <p:nvGrpSpPr>
          <p:cNvPr id="7" name="Group 7"/>
          <p:cNvGrpSpPr>
            <a:grpSpLocks noChangeAspect="1"/>
          </p:cNvGrpSpPr>
          <p:nvPr/>
        </p:nvGrpSpPr>
        <p:grpSpPr>
          <a:xfrm>
            <a:off x="15260694" y="0"/>
            <a:ext cx="7259694" cy="7259694"/>
            <a:chOff x="0" y="0"/>
            <a:chExt cx="1708150" cy="1708150"/>
          </a:xfrm>
        </p:grpSpPr>
        <p:sp>
          <p:nvSpPr>
            <p:cNvPr id="8" name="Freeform 8"/>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BE3DA"/>
            </a:solidFill>
          </p:spPr>
          <p:txBody>
            <a:bodyPr/>
            <a:lstStyle/>
            <a:p>
              <a:endParaRPr lang="en-US"/>
            </a:p>
          </p:txBody>
        </p:sp>
      </p:grpSp>
      <p:grpSp>
        <p:nvGrpSpPr>
          <p:cNvPr id="9" name="Group 9"/>
          <p:cNvGrpSpPr>
            <a:grpSpLocks noChangeAspect="1"/>
          </p:cNvGrpSpPr>
          <p:nvPr/>
        </p:nvGrpSpPr>
        <p:grpSpPr>
          <a:xfrm>
            <a:off x="-3014692" y="7284921"/>
            <a:ext cx="6029385" cy="6029385"/>
            <a:chOff x="0" y="0"/>
            <a:chExt cx="1708150" cy="1708150"/>
          </a:xfrm>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7074"/>
            </a:solidFill>
          </p:spPr>
          <p:txBody>
            <a:bodyPr/>
            <a:lstStyle/>
            <a:p>
              <a:endParaRPr lang="en-US"/>
            </a:p>
          </p:txBody>
        </p:sp>
      </p:grpSp>
      <p:grpSp>
        <p:nvGrpSpPr>
          <p:cNvPr id="11" name="Group 11"/>
          <p:cNvGrpSpPr/>
          <p:nvPr/>
        </p:nvGrpSpPr>
        <p:grpSpPr>
          <a:xfrm>
            <a:off x="1028700" y="1762125"/>
            <a:ext cx="9805993" cy="4950460"/>
            <a:chOff x="0" y="0"/>
            <a:chExt cx="13074657" cy="6600613"/>
          </a:xfrm>
        </p:grpSpPr>
        <p:sp>
          <p:nvSpPr>
            <p:cNvPr id="12" name="TextBox 12"/>
            <p:cNvSpPr txBox="1"/>
            <p:nvPr/>
          </p:nvSpPr>
          <p:spPr>
            <a:xfrm>
              <a:off x="0" y="-9525"/>
              <a:ext cx="11147627" cy="974725"/>
            </a:xfrm>
            <a:prstGeom prst="rect">
              <a:avLst/>
            </a:prstGeom>
          </p:spPr>
          <p:txBody>
            <a:bodyPr lIns="0" tIns="0" rIns="0" bIns="0" rtlCol="0" anchor="t">
              <a:spAutoFit/>
            </a:bodyPr>
            <a:lstStyle/>
            <a:p>
              <a:pPr>
                <a:lnSpc>
                  <a:spcPts val="2879"/>
                </a:lnSpc>
              </a:pPr>
              <a:r>
                <a:rPr lang="en-US" sz="2400" dirty="0">
                  <a:solidFill>
                    <a:srgbClr val="007074"/>
                  </a:solidFill>
                  <a:latin typeface="TT Commons Pro Bold"/>
                </a:rPr>
                <a:t>LEGAL NEGOTIATIONS</a:t>
              </a:r>
            </a:p>
            <a:p>
              <a:pPr marL="0" lvl="0" indent="0">
                <a:lnSpc>
                  <a:spcPts val="2879"/>
                </a:lnSpc>
              </a:pPr>
              <a:r>
                <a:rPr lang="en-US" sz="2400" dirty="0">
                  <a:solidFill>
                    <a:srgbClr val="007074"/>
                  </a:solidFill>
                  <a:latin typeface="TT Commons Pro Bold"/>
                </a:rPr>
                <a:t>Spring 2024</a:t>
              </a:r>
            </a:p>
          </p:txBody>
        </p:sp>
        <p:sp>
          <p:nvSpPr>
            <p:cNvPr id="13" name="TextBox 13"/>
            <p:cNvSpPr txBox="1"/>
            <p:nvPr/>
          </p:nvSpPr>
          <p:spPr>
            <a:xfrm>
              <a:off x="0" y="2358813"/>
              <a:ext cx="13074657" cy="4241800"/>
            </a:xfrm>
            <a:prstGeom prst="rect">
              <a:avLst/>
            </a:prstGeom>
          </p:spPr>
          <p:txBody>
            <a:bodyPr lIns="0" tIns="0" rIns="0" bIns="0" rtlCol="0" anchor="t">
              <a:spAutoFit/>
            </a:bodyPr>
            <a:lstStyle/>
            <a:p>
              <a:pPr marL="0" lvl="0" indent="0">
                <a:lnSpc>
                  <a:spcPts val="12000"/>
                </a:lnSpc>
              </a:pPr>
              <a:r>
                <a:rPr lang="en-US" sz="12000" spc="-240">
                  <a:solidFill>
                    <a:srgbClr val="007074"/>
                  </a:solidFill>
                  <a:latin typeface="Libre Baskerville"/>
                </a:rPr>
                <a:t>Negotiation Process</a:t>
              </a:r>
            </a:p>
          </p:txBody>
        </p:sp>
      </p:grpSp>
      <p:sp>
        <p:nvSpPr>
          <p:cNvPr id="14" name="TextBox 14"/>
          <p:cNvSpPr txBox="1"/>
          <p:nvPr/>
        </p:nvSpPr>
        <p:spPr>
          <a:xfrm>
            <a:off x="4241003" y="8232140"/>
            <a:ext cx="9805993" cy="1041054"/>
          </a:xfrm>
          <a:prstGeom prst="rect">
            <a:avLst/>
          </a:prstGeom>
        </p:spPr>
        <p:txBody>
          <a:bodyPr lIns="0" tIns="0" rIns="0" bIns="0" rtlCol="0" anchor="t">
            <a:spAutoFit/>
          </a:bodyPr>
          <a:lstStyle/>
          <a:p>
            <a:pPr marL="0" lvl="0" indent="0" algn="r">
              <a:lnSpc>
                <a:spcPts val="4160"/>
              </a:lnSpc>
            </a:pPr>
            <a:r>
              <a:rPr lang="en-US" sz="3200" dirty="0">
                <a:solidFill>
                  <a:srgbClr val="007074"/>
                </a:solidFill>
                <a:latin typeface="TT Commons Pro Bold"/>
              </a:rPr>
              <a:t>Brief Introduction to the Course &amp; Syllabus + Negotiation Process &amp; Ethics + Grading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E3DA"/>
        </a:solidFill>
        <a:effectLst/>
      </p:bgPr>
    </p:bg>
    <p:spTree>
      <p:nvGrpSpPr>
        <p:cNvPr id="1" name=""/>
        <p:cNvGrpSpPr/>
        <p:nvPr/>
      </p:nvGrpSpPr>
      <p:grpSpPr>
        <a:xfrm>
          <a:off x="0" y="0"/>
          <a:ext cx="0" cy="0"/>
          <a:chOff x="0" y="0"/>
          <a:chExt cx="0" cy="0"/>
        </a:xfrm>
      </p:grpSpPr>
      <p:sp>
        <p:nvSpPr>
          <p:cNvPr id="2" name="TextBox 2"/>
          <p:cNvSpPr txBox="1"/>
          <p:nvPr/>
        </p:nvSpPr>
        <p:spPr>
          <a:xfrm>
            <a:off x="7521575" y="1064260"/>
            <a:ext cx="7072549" cy="6792214"/>
          </a:xfrm>
          <a:prstGeom prst="rect">
            <a:avLst/>
          </a:prstGeom>
        </p:spPr>
        <p:txBody>
          <a:bodyPr lIns="0" tIns="0" rIns="0" bIns="0" rtlCol="0" anchor="t">
            <a:spAutoFit/>
          </a:bodyPr>
          <a:lstStyle/>
          <a:p>
            <a:pPr marL="0" lvl="0" indent="0" algn="l">
              <a:lnSpc>
                <a:spcPts val="4150"/>
              </a:lnSpc>
              <a:spcBef>
                <a:spcPct val="0"/>
              </a:spcBef>
            </a:pPr>
            <a:r>
              <a:rPr lang="en-US" sz="2964" u="none" spc="-59">
                <a:solidFill>
                  <a:srgbClr val="007074"/>
                </a:solidFill>
                <a:latin typeface="Libre Baskerville Bold Italics"/>
              </a:rPr>
              <a:t>Interest-based negotiations, also known as principled negotiations or integrative bargaining, is a collaborative approach to resolving conflicts and reaching agreements that focuses on the underlying interests and needs of the parties involved. Unlike traditional positional bargaining, where each party takes a rigid stance and seeks to maximize its own gain, interest-based negotiations aim to find mutually beneficial solutions by exploring common ground and addressing the interests and concerns of all parties.</a:t>
            </a:r>
          </a:p>
        </p:txBody>
      </p:sp>
      <p:sp>
        <p:nvSpPr>
          <p:cNvPr id="3" name="TextBox 3"/>
          <p:cNvSpPr txBox="1"/>
          <p:nvPr/>
        </p:nvSpPr>
        <p:spPr>
          <a:xfrm>
            <a:off x="1374775" y="1105852"/>
            <a:ext cx="4762500" cy="2374774"/>
          </a:xfrm>
          <a:prstGeom prst="rect">
            <a:avLst/>
          </a:prstGeom>
        </p:spPr>
        <p:txBody>
          <a:bodyPr lIns="0" tIns="0" rIns="0" bIns="0" rtlCol="0" anchor="t">
            <a:spAutoFit/>
          </a:bodyPr>
          <a:lstStyle/>
          <a:p>
            <a:pPr marL="0" lvl="0" indent="0" algn="l">
              <a:lnSpc>
                <a:spcPts val="6111"/>
              </a:lnSpc>
              <a:spcBef>
                <a:spcPct val="0"/>
              </a:spcBef>
            </a:pPr>
            <a:r>
              <a:rPr lang="en-US" sz="6300" u="none">
                <a:solidFill>
                  <a:srgbClr val="007074"/>
                </a:solidFill>
                <a:latin typeface="TT Commons Pro Bold"/>
              </a:rPr>
              <a:t>Interest-based negotiations</a:t>
            </a:r>
          </a:p>
        </p:txBody>
      </p:sp>
      <p:grpSp>
        <p:nvGrpSpPr>
          <p:cNvPr id="4" name="Group 4"/>
          <p:cNvGrpSpPr/>
          <p:nvPr/>
        </p:nvGrpSpPr>
        <p:grpSpPr>
          <a:xfrm rot="5400000">
            <a:off x="8258175" y="298450"/>
            <a:ext cx="1689100" cy="18288000"/>
            <a:chOff x="0" y="0"/>
            <a:chExt cx="444866" cy="4816593"/>
          </a:xfrm>
        </p:grpSpPr>
        <p:sp>
          <p:nvSpPr>
            <p:cNvPr id="5" name="Freeform 5"/>
            <p:cNvSpPr/>
            <p:nvPr/>
          </p:nvSpPr>
          <p:spPr>
            <a:xfrm>
              <a:off x="0" y="0"/>
              <a:ext cx="444866" cy="4816592"/>
            </a:xfrm>
            <a:custGeom>
              <a:avLst/>
              <a:gdLst/>
              <a:ahLst/>
              <a:cxnLst/>
              <a:rect l="l" t="t" r="r" b="b"/>
              <a:pathLst>
                <a:path w="444866" h="4816592">
                  <a:moveTo>
                    <a:pt x="0" y="0"/>
                  </a:moveTo>
                  <a:lnTo>
                    <a:pt x="444866" y="0"/>
                  </a:lnTo>
                  <a:lnTo>
                    <a:pt x="444866" y="4816592"/>
                  </a:lnTo>
                  <a:lnTo>
                    <a:pt x="0" y="4816592"/>
                  </a:lnTo>
                  <a:close/>
                </a:path>
              </a:pathLst>
            </a:custGeom>
            <a:solidFill>
              <a:srgbClr val="00494C"/>
            </a:solidFill>
          </p:spPr>
          <p:txBody>
            <a:bodyPr/>
            <a:lstStyle/>
            <a:p>
              <a:endParaRPr lang="en-US"/>
            </a:p>
          </p:txBody>
        </p:sp>
        <p:sp>
          <p:nvSpPr>
            <p:cNvPr id="6" name="TextBox 6"/>
            <p:cNvSpPr txBox="1"/>
            <p:nvPr/>
          </p:nvSpPr>
          <p:spPr>
            <a:xfrm>
              <a:off x="0" y="-57150"/>
              <a:ext cx="812800" cy="869950"/>
            </a:xfrm>
            <a:prstGeom prst="rect">
              <a:avLst/>
            </a:prstGeom>
          </p:spPr>
          <p:txBody>
            <a:bodyPr lIns="50800" tIns="50800" rIns="50800" bIns="50800" rtlCol="0" anchor="ctr"/>
            <a:lstStyle/>
            <a:p>
              <a:pPr algn="ctr">
                <a:lnSpc>
                  <a:spcPts val="3150"/>
                </a:lnSpc>
              </a:pPr>
              <a:endParaRPr/>
            </a:p>
          </p:txBody>
        </p:sp>
      </p:grpSp>
      <p:grpSp>
        <p:nvGrpSpPr>
          <p:cNvPr id="7" name="Group 7"/>
          <p:cNvGrpSpPr/>
          <p:nvPr/>
        </p:nvGrpSpPr>
        <p:grpSpPr>
          <a:xfrm>
            <a:off x="16710025" y="8597900"/>
            <a:ext cx="1619250" cy="1689100"/>
            <a:chOff x="0" y="0"/>
            <a:chExt cx="426469" cy="444866"/>
          </a:xfrm>
        </p:grpSpPr>
        <p:sp>
          <p:nvSpPr>
            <p:cNvPr id="8" name="Freeform 8"/>
            <p:cNvSpPr/>
            <p:nvPr/>
          </p:nvSpPr>
          <p:spPr>
            <a:xfrm>
              <a:off x="0" y="0"/>
              <a:ext cx="426469" cy="444866"/>
            </a:xfrm>
            <a:custGeom>
              <a:avLst/>
              <a:gdLst/>
              <a:ahLst/>
              <a:cxnLst/>
              <a:rect l="l" t="t" r="r" b="b"/>
              <a:pathLst>
                <a:path w="426469" h="444866">
                  <a:moveTo>
                    <a:pt x="0" y="0"/>
                  </a:moveTo>
                  <a:lnTo>
                    <a:pt x="426469" y="0"/>
                  </a:lnTo>
                  <a:lnTo>
                    <a:pt x="426469" y="444866"/>
                  </a:lnTo>
                  <a:lnTo>
                    <a:pt x="0" y="444866"/>
                  </a:lnTo>
                  <a:close/>
                </a:path>
              </a:pathLst>
            </a:custGeom>
            <a:solidFill>
              <a:srgbClr val="3E979B"/>
            </a:solidFill>
          </p:spPr>
          <p:txBody>
            <a:bodyPr/>
            <a:lstStyle/>
            <a:p>
              <a:endParaRPr lang="en-US"/>
            </a:p>
          </p:txBody>
        </p:sp>
        <p:sp>
          <p:nvSpPr>
            <p:cNvPr id="9" name="TextBox 9"/>
            <p:cNvSpPr txBox="1"/>
            <p:nvPr/>
          </p:nvSpPr>
          <p:spPr>
            <a:xfrm>
              <a:off x="0" y="-57150"/>
              <a:ext cx="812800" cy="869950"/>
            </a:xfrm>
            <a:prstGeom prst="rect">
              <a:avLst/>
            </a:prstGeom>
          </p:spPr>
          <p:txBody>
            <a:bodyPr lIns="50800" tIns="50800" rIns="50800" bIns="50800" rtlCol="0" anchor="ctr"/>
            <a:lstStyle/>
            <a:p>
              <a:pPr algn="ctr">
                <a:lnSpc>
                  <a:spcPts val="3150"/>
                </a:lnSpc>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E3DA"/>
        </a:solidFill>
        <a:effectLst/>
      </p:bgPr>
    </p:bg>
    <p:spTree>
      <p:nvGrpSpPr>
        <p:cNvPr id="1" name=""/>
        <p:cNvGrpSpPr/>
        <p:nvPr/>
      </p:nvGrpSpPr>
      <p:grpSpPr>
        <a:xfrm>
          <a:off x="0" y="0"/>
          <a:ext cx="0" cy="0"/>
          <a:chOff x="0" y="0"/>
          <a:chExt cx="0" cy="0"/>
        </a:xfrm>
      </p:grpSpPr>
      <p:sp>
        <p:nvSpPr>
          <p:cNvPr id="2" name="AutoShape 2"/>
          <p:cNvSpPr/>
          <p:nvPr/>
        </p:nvSpPr>
        <p:spPr>
          <a:xfrm>
            <a:off x="-704850" y="-552450"/>
            <a:ext cx="8591550" cy="11487150"/>
          </a:xfrm>
          <a:prstGeom prst="rect">
            <a:avLst/>
          </a:prstGeom>
          <a:solidFill>
            <a:srgbClr val="007074"/>
          </a:solidFill>
        </p:spPr>
        <p:txBody>
          <a:bodyPr/>
          <a:lstStyle/>
          <a:p>
            <a:endParaRPr lang="en-US"/>
          </a:p>
        </p:txBody>
      </p:sp>
      <p:grpSp>
        <p:nvGrpSpPr>
          <p:cNvPr id="3" name="Group 3"/>
          <p:cNvGrpSpPr/>
          <p:nvPr/>
        </p:nvGrpSpPr>
        <p:grpSpPr>
          <a:xfrm>
            <a:off x="1028700" y="4067464"/>
            <a:ext cx="5800936" cy="5190836"/>
            <a:chOff x="0" y="0"/>
            <a:chExt cx="7734581" cy="6921115"/>
          </a:xfrm>
        </p:grpSpPr>
        <p:pic>
          <p:nvPicPr>
            <p:cNvPr id="4" name="Picture 4"/>
            <p:cNvPicPr>
              <a:picLocks noChangeAspect="1"/>
            </p:cNvPicPr>
            <p:nvPr/>
          </p:nvPicPr>
          <p:blipFill>
            <a:blip r:embed="rId2"/>
            <a:srcRect l="12772" r="12772"/>
            <a:stretch>
              <a:fillRect/>
            </a:stretch>
          </p:blipFill>
          <p:spPr>
            <a:xfrm>
              <a:off x="0" y="0"/>
              <a:ext cx="7734581" cy="6921115"/>
            </a:xfrm>
            <a:prstGeom prst="rect">
              <a:avLst/>
            </a:prstGeom>
          </p:spPr>
        </p:pic>
      </p:grpSp>
      <p:sp>
        <p:nvSpPr>
          <p:cNvPr id="5" name="TextBox 5"/>
          <p:cNvSpPr txBox="1"/>
          <p:nvPr/>
        </p:nvSpPr>
        <p:spPr>
          <a:xfrm>
            <a:off x="1028700" y="1114425"/>
            <a:ext cx="5813398" cy="1474445"/>
          </a:xfrm>
          <a:prstGeom prst="rect">
            <a:avLst/>
          </a:prstGeom>
        </p:spPr>
        <p:txBody>
          <a:bodyPr lIns="0" tIns="0" rIns="0" bIns="0" rtlCol="0" anchor="t">
            <a:spAutoFit/>
          </a:bodyPr>
          <a:lstStyle/>
          <a:p>
            <a:pPr marL="0" lvl="0" indent="0" algn="l">
              <a:lnSpc>
                <a:spcPts val="5751"/>
              </a:lnSpc>
            </a:pPr>
            <a:r>
              <a:rPr lang="en-US" sz="5530">
                <a:solidFill>
                  <a:srgbClr val="EBE3DA"/>
                </a:solidFill>
                <a:latin typeface="TT Commons Pro Bold"/>
              </a:rPr>
              <a:t>Interest-based negotiations</a:t>
            </a:r>
          </a:p>
        </p:txBody>
      </p:sp>
      <p:sp>
        <p:nvSpPr>
          <p:cNvPr id="6" name="TextBox 6"/>
          <p:cNvSpPr txBox="1"/>
          <p:nvPr/>
        </p:nvSpPr>
        <p:spPr>
          <a:xfrm>
            <a:off x="9144000" y="981075"/>
            <a:ext cx="8112098" cy="9027443"/>
          </a:xfrm>
          <a:prstGeom prst="rect">
            <a:avLst/>
          </a:prstGeom>
        </p:spPr>
        <p:txBody>
          <a:bodyPr lIns="0" tIns="0" rIns="0" bIns="0" rtlCol="0" anchor="t">
            <a:spAutoFit/>
          </a:bodyPr>
          <a:lstStyle/>
          <a:p>
            <a:pPr marL="0" lvl="0" indent="0" algn="l">
              <a:lnSpc>
                <a:spcPts val="3799"/>
              </a:lnSpc>
            </a:pPr>
            <a:r>
              <a:rPr lang="en-US" sz="2713" spc="-54">
                <a:solidFill>
                  <a:srgbClr val="007074"/>
                </a:solidFill>
                <a:latin typeface="Libre Baskerville Bold Italics"/>
              </a:rPr>
              <a:t>In interest-based negotiations, the emphasis is on open communication, active listening, and creative problem-solving. Parties strive to understand each other's underlying motivations, priorities, and goals, seeking opportunities for collaboration and win-win outcomes. This approach fosters a cooperative and constructive environment, where trust and respect are cultivated, and where the parties work together to generate options and find innovative solutions that satisfy everyone's interests.</a:t>
            </a:r>
          </a:p>
          <a:p>
            <a:pPr marL="0" lvl="0" indent="0" algn="l">
              <a:lnSpc>
                <a:spcPts val="3799"/>
              </a:lnSpc>
            </a:pPr>
            <a:endParaRPr lang="en-US" sz="2713" spc="-54">
              <a:solidFill>
                <a:srgbClr val="007074"/>
              </a:solidFill>
              <a:latin typeface="Libre Baskerville Bold Italics"/>
            </a:endParaRPr>
          </a:p>
          <a:p>
            <a:pPr marL="0" lvl="0" indent="0" algn="l">
              <a:lnSpc>
                <a:spcPts val="3799"/>
              </a:lnSpc>
            </a:pPr>
            <a:r>
              <a:rPr lang="en-US" sz="2713" spc="-54">
                <a:solidFill>
                  <a:srgbClr val="007074"/>
                </a:solidFill>
                <a:latin typeface="Libre Baskerville Bold Italics"/>
              </a:rPr>
              <a:t>Interest-based negotiations provide a framework for resolving conflicts and reaching agreements that goes beyond mere compromise, allowing for the creation of solutions that maximize value and promote sustainable relationships. By focusing on interests rather than positions, this approach offers a path to effective problem-solving and enhanced long-term outcomes.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grpSp>
        <p:nvGrpSpPr>
          <p:cNvPr id="6" name="Group 6"/>
          <p:cNvGrpSpPr/>
          <p:nvPr/>
        </p:nvGrpSpPr>
        <p:grpSpPr>
          <a:xfrm>
            <a:off x="1028700" y="299639"/>
            <a:ext cx="12174762" cy="6640554"/>
            <a:chOff x="0" y="104775"/>
            <a:chExt cx="16233016" cy="8854073"/>
          </a:xfrm>
        </p:grpSpPr>
        <p:sp>
          <p:nvSpPr>
            <p:cNvPr id="7" name="TextBox 7"/>
            <p:cNvSpPr txBox="1"/>
            <p:nvPr/>
          </p:nvSpPr>
          <p:spPr>
            <a:xfrm>
              <a:off x="63500" y="3612598"/>
              <a:ext cx="16169516" cy="5346250"/>
            </a:xfrm>
            <a:prstGeom prst="rect">
              <a:avLst/>
            </a:prstGeom>
          </p:spPr>
          <p:txBody>
            <a:bodyPr lIns="0" tIns="0" rIns="0" bIns="0" rtlCol="0" anchor="t">
              <a:spAutoFit/>
            </a:bodyPr>
            <a:lstStyle/>
            <a:p>
              <a:pPr marL="712470" lvl="1" indent="-356235">
                <a:lnSpc>
                  <a:spcPts val="5280"/>
                </a:lnSpc>
                <a:buFont typeface="Arial"/>
                <a:buChar char="•"/>
              </a:pPr>
              <a:r>
                <a:rPr lang="en-US" sz="3300" dirty="0">
                  <a:solidFill>
                    <a:srgbClr val="007074"/>
                  </a:solidFill>
                  <a:latin typeface="TT Commons Pro Bold"/>
                </a:rPr>
                <a:t>A desirable outcome that fosters trust and follow through</a:t>
              </a:r>
            </a:p>
            <a:p>
              <a:pPr marL="712470" lvl="1" indent="-356235">
                <a:lnSpc>
                  <a:spcPts val="5280"/>
                </a:lnSpc>
                <a:buFont typeface="Arial"/>
                <a:buChar char="•"/>
              </a:pPr>
              <a:r>
                <a:rPr lang="en-US" sz="3300" dirty="0">
                  <a:solidFill>
                    <a:srgbClr val="007074"/>
                  </a:solidFill>
                  <a:latin typeface="TT Commons Pro Bold"/>
                </a:rPr>
                <a:t>A productive/efficient outcome that optimizes time and resources (without disregarding value)</a:t>
              </a:r>
            </a:p>
            <a:p>
              <a:pPr marL="712470" lvl="1" indent="-356235" algn="l">
                <a:lnSpc>
                  <a:spcPts val="5280"/>
                </a:lnSpc>
                <a:buFont typeface="Arial"/>
                <a:buChar char="•"/>
              </a:pPr>
              <a:r>
                <a:rPr lang="en-US" sz="3300" dirty="0">
                  <a:solidFill>
                    <a:srgbClr val="007074"/>
                  </a:solidFill>
                  <a:latin typeface="TT Commons Pro Bold"/>
                </a:rPr>
                <a:t>The relationship can (hopefully) be strengthened, thus improving future interactions and communications</a:t>
              </a:r>
            </a:p>
            <a:p>
              <a:pPr marL="712470" lvl="1" indent="-356235" algn="l">
                <a:lnSpc>
                  <a:spcPts val="5280"/>
                </a:lnSpc>
                <a:buFont typeface="Arial"/>
                <a:buChar char="•"/>
              </a:pPr>
              <a:r>
                <a:rPr lang="en-US" sz="3300" dirty="0">
                  <a:solidFill>
                    <a:srgbClr val="007074"/>
                  </a:solidFill>
                  <a:latin typeface="TT Commons Pro Bold"/>
                </a:rPr>
                <a:t>***Remember to negotiate in good faith &amp; ethically***</a:t>
              </a:r>
            </a:p>
          </p:txBody>
        </p:sp>
        <p:sp>
          <p:nvSpPr>
            <p:cNvPr id="8" name="TextBox 8"/>
            <p:cNvSpPr txBox="1"/>
            <p:nvPr/>
          </p:nvSpPr>
          <p:spPr>
            <a:xfrm>
              <a:off x="0" y="104775"/>
              <a:ext cx="14145169" cy="2956148"/>
            </a:xfrm>
            <a:prstGeom prst="rect">
              <a:avLst/>
            </a:prstGeom>
          </p:spPr>
          <p:txBody>
            <a:bodyPr lIns="0" tIns="0" rIns="0" bIns="0" rtlCol="0" anchor="t">
              <a:spAutoFit/>
            </a:bodyPr>
            <a:lstStyle/>
            <a:p>
              <a:pPr>
                <a:lnSpc>
                  <a:spcPts val="8527"/>
                </a:lnSpc>
              </a:pPr>
              <a:r>
                <a:rPr lang="en-US" sz="8045">
                  <a:solidFill>
                    <a:srgbClr val="007074"/>
                  </a:solidFill>
                  <a:latin typeface="TT Commons Pro Bold"/>
                </a:rPr>
                <a:t>What is a "successful negotiation"?</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sp>
        <p:nvSpPr>
          <p:cNvPr id="6" name="TextBox 6"/>
          <p:cNvSpPr txBox="1"/>
          <p:nvPr/>
        </p:nvSpPr>
        <p:spPr>
          <a:xfrm>
            <a:off x="1028700" y="1296178"/>
            <a:ext cx="11860734" cy="1220572"/>
          </a:xfrm>
          <a:prstGeom prst="rect">
            <a:avLst/>
          </a:prstGeom>
        </p:spPr>
        <p:txBody>
          <a:bodyPr lIns="0" tIns="0" rIns="0" bIns="0" rtlCol="0" anchor="t">
            <a:spAutoFit/>
          </a:bodyPr>
          <a:lstStyle/>
          <a:p>
            <a:pPr>
              <a:lnSpc>
                <a:spcPts val="9375"/>
              </a:lnSpc>
            </a:pPr>
            <a:r>
              <a:rPr lang="en-US" sz="8844">
                <a:solidFill>
                  <a:srgbClr val="007074"/>
                </a:solidFill>
                <a:latin typeface="TT Commons Pro Bold"/>
              </a:rPr>
              <a:t>Key Negotiation Terms</a:t>
            </a:r>
          </a:p>
        </p:txBody>
      </p:sp>
      <p:sp>
        <p:nvSpPr>
          <p:cNvPr id="7" name="TextBox 7"/>
          <p:cNvSpPr txBox="1"/>
          <p:nvPr/>
        </p:nvSpPr>
        <p:spPr>
          <a:xfrm>
            <a:off x="9347929" y="4513234"/>
            <a:ext cx="3770807" cy="5184773"/>
          </a:xfrm>
          <a:prstGeom prst="rect">
            <a:avLst/>
          </a:prstGeom>
        </p:spPr>
        <p:txBody>
          <a:bodyPr lIns="0" tIns="0" rIns="0" bIns="0" rtlCol="0" anchor="t">
            <a:spAutoFit/>
          </a:bodyPr>
          <a:lstStyle/>
          <a:p>
            <a:pPr algn="l">
              <a:lnSpc>
                <a:spcPts val="3200"/>
              </a:lnSpc>
            </a:pPr>
            <a:r>
              <a:rPr lang="en-US" sz="2000">
                <a:solidFill>
                  <a:srgbClr val="007074"/>
                </a:solidFill>
                <a:latin typeface="TT Commons Pro Bold"/>
              </a:rPr>
              <a:t>Active listening is a communication technique that involves fully engaging with and understanding the speaker's message. It goes beyond merely hearing the words being said and encompasses a deeper level of attentiveness and empathy. Active listening requires concentration, openness, and a genuine desire to comprehend the speaker's perspective.</a:t>
            </a:r>
          </a:p>
        </p:txBody>
      </p:sp>
      <p:sp>
        <p:nvSpPr>
          <p:cNvPr id="8" name="TextBox 8"/>
          <p:cNvSpPr txBox="1"/>
          <p:nvPr/>
        </p:nvSpPr>
        <p:spPr>
          <a:xfrm>
            <a:off x="9347929" y="3013849"/>
            <a:ext cx="3770807" cy="552450"/>
          </a:xfrm>
          <a:prstGeom prst="rect">
            <a:avLst/>
          </a:prstGeom>
        </p:spPr>
        <p:txBody>
          <a:bodyPr lIns="0" tIns="0" rIns="0" bIns="0" rtlCol="0" anchor="t">
            <a:spAutoFit/>
          </a:bodyPr>
          <a:lstStyle/>
          <a:p>
            <a:pPr>
              <a:lnSpc>
                <a:spcPts val="4323"/>
              </a:lnSpc>
            </a:pPr>
            <a:r>
              <a:rPr lang="en-US" sz="3603">
                <a:solidFill>
                  <a:srgbClr val="007074"/>
                </a:solidFill>
                <a:latin typeface="Libre Baskerville Bold Italics"/>
              </a:rPr>
              <a:t>Active Listening</a:t>
            </a:r>
          </a:p>
        </p:txBody>
      </p:sp>
      <p:sp>
        <p:nvSpPr>
          <p:cNvPr id="9" name="TextBox 9"/>
          <p:cNvSpPr txBox="1"/>
          <p:nvPr/>
        </p:nvSpPr>
        <p:spPr>
          <a:xfrm>
            <a:off x="9347929" y="3665509"/>
            <a:ext cx="3770807" cy="428625"/>
          </a:xfrm>
          <a:prstGeom prst="rect">
            <a:avLst/>
          </a:prstGeom>
        </p:spPr>
        <p:txBody>
          <a:bodyPr lIns="0" tIns="0" rIns="0" bIns="0" rtlCol="0" anchor="t">
            <a:spAutoFit/>
          </a:bodyPr>
          <a:lstStyle/>
          <a:p>
            <a:pPr>
              <a:lnSpc>
                <a:spcPts val="3483"/>
              </a:lnSpc>
            </a:pPr>
            <a:r>
              <a:rPr lang="en-US" sz="2903">
                <a:solidFill>
                  <a:srgbClr val="007074"/>
                </a:solidFill>
                <a:latin typeface="TT Commons Pro Bold"/>
              </a:rPr>
              <a:t>Not merely "hearing"</a:t>
            </a:r>
          </a:p>
        </p:txBody>
      </p:sp>
      <p:sp>
        <p:nvSpPr>
          <p:cNvPr id="10" name="TextBox 10"/>
          <p:cNvSpPr txBox="1"/>
          <p:nvPr/>
        </p:nvSpPr>
        <p:spPr>
          <a:xfrm>
            <a:off x="5188314" y="4513234"/>
            <a:ext cx="3770807" cy="3984623"/>
          </a:xfrm>
          <a:prstGeom prst="rect">
            <a:avLst/>
          </a:prstGeom>
        </p:spPr>
        <p:txBody>
          <a:bodyPr lIns="0" tIns="0" rIns="0" bIns="0" rtlCol="0" anchor="t">
            <a:spAutoFit/>
          </a:bodyPr>
          <a:lstStyle/>
          <a:p>
            <a:pPr algn="l">
              <a:lnSpc>
                <a:spcPts val="3200"/>
              </a:lnSpc>
            </a:pPr>
            <a:r>
              <a:rPr lang="en-US" sz="2000">
                <a:solidFill>
                  <a:srgbClr val="007074"/>
                </a:solidFill>
                <a:latin typeface="TT Commons Pro Bold"/>
              </a:rPr>
              <a:t>Refers to the way information is presented or structured to influence the perception, interpretation, and outcome of a negotiation. It involves the strategic shaping of the negotiation context, issues, and options to sway the perspective and decision-making of the parties involved.</a:t>
            </a:r>
          </a:p>
        </p:txBody>
      </p:sp>
      <p:sp>
        <p:nvSpPr>
          <p:cNvPr id="11" name="TextBox 11"/>
          <p:cNvSpPr txBox="1"/>
          <p:nvPr/>
        </p:nvSpPr>
        <p:spPr>
          <a:xfrm>
            <a:off x="5188314" y="3013849"/>
            <a:ext cx="3770807" cy="781050"/>
          </a:xfrm>
          <a:prstGeom prst="rect">
            <a:avLst/>
          </a:prstGeom>
        </p:spPr>
        <p:txBody>
          <a:bodyPr lIns="0" tIns="0" rIns="0" bIns="0" rtlCol="0" anchor="t">
            <a:spAutoFit/>
          </a:bodyPr>
          <a:lstStyle/>
          <a:p>
            <a:pPr>
              <a:lnSpc>
                <a:spcPts val="6123"/>
              </a:lnSpc>
            </a:pPr>
            <a:r>
              <a:rPr lang="en-US" sz="5103">
                <a:solidFill>
                  <a:srgbClr val="007074"/>
                </a:solidFill>
                <a:latin typeface="Libre Baskerville Bold Italics"/>
              </a:rPr>
              <a:t>Framing</a:t>
            </a:r>
          </a:p>
        </p:txBody>
      </p:sp>
      <p:sp>
        <p:nvSpPr>
          <p:cNvPr id="12" name="TextBox 12"/>
          <p:cNvSpPr txBox="1"/>
          <p:nvPr/>
        </p:nvSpPr>
        <p:spPr>
          <a:xfrm>
            <a:off x="5188314" y="3665509"/>
            <a:ext cx="3770807" cy="428625"/>
          </a:xfrm>
          <a:prstGeom prst="rect">
            <a:avLst/>
          </a:prstGeom>
        </p:spPr>
        <p:txBody>
          <a:bodyPr lIns="0" tIns="0" rIns="0" bIns="0" rtlCol="0" anchor="t">
            <a:spAutoFit/>
          </a:bodyPr>
          <a:lstStyle/>
          <a:p>
            <a:pPr>
              <a:lnSpc>
                <a:spcPts val="3483"/>
              </a:lnSpc>
            </a:pPr>
            <a:r>
              <a:rPr lang="en-US" sz="2903">
                <a:solidFill>
                  <a:srgbClr val="007074"/>
                </a:solidFill>
                <a:latin typeface="TT Commons Pro Bold Italics"/>
              </a:rPr>
              <a:t>Think of "persuasion"</a:t>
            </a:r>
          </a:p>
        </p:txBody>
      </p:sp>
      <p:sp>
        <p:nvSpPr>
          <p:cNvPr id="13" name="TextBox 13"/>
          <p:cNvSpPr txBox="1"/>
          <p:nvPr/>
        </p:nvSpPr>
        <p:spPr>
          <a:xfrm>
            <a:off x="13488493" y="4614673"/>
            <a:ext cx="3770807" cy="3584573"/>
          </a:xfrm>
          <a:prstGeom prst="rect">
            <a:avLst/>
          </a:prstGeom>
        </p:spPr>
        <p:txBody>
          <a:bodyPr lIns="0" tIns="0" rIns="0" bIns="0" rtlCol="0" anchor="t">
            <a:spAutoFit/>
          </a:bodyPr>
          <a:lstStyle/>
          <a:p>
            <a:pPr algn="l">
              <a:lnSpc>
                <a:spcPts val="3200"/>
              </a:lnSpc>
            </a:pPr>
            <a:r>
              <a:rPr lang="en-US" sz="2000">
                <a:solidFill>
                  <a:srgbClr val="007074"/>
                </a:solidFill>
                <a:latin typeface="TT Commons Pro Bold"/>
              </a:rPr>
              <a:t>Process of identifying and exploring the underlying needs, desires, concerns, and priorities of the parties involved. It involves delving beyond the stated positions and uncovering the fundamental interests that drive each party's desired outcomes.</a:t>
            </a:r>
          </a:p>
        </p:txBody>
      </p:sp>
      <p:sp>
        <p:nvSpPr>
          <p:cNvPr id="14" name="TextBox 14"/>
          <p:cNvSpPr txBox="1"/>
          <p:nvPr/>
        </p:nvSpPr>
        <p:spPr>
          <a:xfrm>
            <a:off x="13488493" y="3023374"/>
            <a:ext cx="3770807" cy="485775"/>
          </a:xfrm>
          <a:prstGeom prst="rect">
            <a:avLst/>
          </a:prstGeom>
        </p:spPr>
        <p:txBody>
          <a:bodyPr lIns="0" tIns="0" rIns="0" bIns="0" rtlCol="0" anchor="t">
            <a:spAutoFit/>
          </a:bodyPr>
          <a:lstStyle/>
          <a:p>
            <a:pPr>
              <a:lnSpc>
                <a:spcPts val="3843"/>
              </a:lnSpc>
            </a:pPr>
            <a:r>
              <a:rPr lang="en-US" sz="3203">
                <a:solidFill>
                  <a:srgbClr val="007074"/>
                </a:solidFill>
                <a:latin typeface="Libre Baskerville Italics"/>
              </a:rPr>
              <a:t>Interest Generation</a:t>
            </a:r>
          </a:p>
        </p:txBody>
      </p:sp>
      <p:sp>
        <p:nvSpPr>
          <p:cNvPr id="15" name="TextBox 15"/>
          <p:cNvSpPr txBox="1"/>
          <p:nvPr/>
        </p:nvSpPr>
        <p:spPr>
          <a:xfrm>
            <a:off x="13488493" y="3655984"/>
            <a:ext cx="3770807" cy="533400"/>
          </a:xfrm>
          <a:prstGeom prst="rect">
            <a:avLst/>
          </a:prstGeom>
        </p:spPr>
        <p:txBody>
          <a:bodyPr lIns="0" tIns="0" rIns="0" bIns="0" rtlCol="0" anchor="t">
            <a:spAutoFit/>
          </a:bodyPr>
          <a:lstStyle/>
          <a:p>
            <a:pPr>
              <a:lnSpc>
                <a:spcPts val="4203"/>
              </a:lnSpc>
            </a:pPr>
            <a:r>
              <a:rPr lang="en-US" sz="3503">
                <a:solidFill>
                  <a:srgbClr val="007074"/>
                </a:solidFill>
                <a:latin typeface="TT Commons Pro Bold"/>
              </a:rPr>
              <a:t>Underlying "why"</a:t>
            </a:r>
          </a:p>
        </p:txBody>
      </p:sp>
      <p:sp>
        <p:nvSpPr>
          <p:cNvPr id="16" name="TextBox 16"/>
          <p:cNvSpPr txBox="1"/>
          <p:nvPr/>
        </p:nvSpPr>
        <p:spPr>
          <a:xfrm>
            <a:off x="1028700" y="4624198"/>
            <a:ext cx="3973100" cy="4937632"/>
          </a:xfrm>
          <a:prstGeom prst="rect">
            <a:avLst/>
          </a:prstGeom>
        </p:spPr>
        <p:txBody>
          <a:bodyPr lIns="0" tIns="0" rIns="0" bIns="0" rtlCol="0" anchor="t">
            <a:spAutoFit/>
          </a:bodyPr>
          <a:lstStyle/>
          <a:p>
            <a:pPr algn="l">
              <a:lnSpc>
                <a:spcPts val="3034"/>
              </a:lnSpc>
            </a:pPr>
            <a:r>
              <a:rPr lang="en-US" sz="1896">
                <a:solidFill>
                  <a:srgbClr val="007074"/>
                </a:solidFill>
                <a:latin typeface="TT Commons Pro Bold"/>
              </a:rPr>
              <a:t>The course of action an individual or party will take if they fail to reach a satisfactory agreement through negotiation. Essentially, BATNA represents the fallback option or alternative that a negotiator has in case the current negotiation does not result in a desirable outcome. Having a strong BATNA is important as it provides leverage and enables negotiators to make informed decisions during the negotiation process.</a:t>
            </a:r>
          </a:p>
        </p:txBody>
      </p:sp>
      <p:sp>
        <p:nvSpPr>
          <p:cNvPr id="17" name="TextBox 17"/>
          <p:cNvSpPr txBox="1"/>
          <p:nvPr/>
        </p:nvSpPr>
        <p:spPr>
          <a:xfrm>
            <a:off x="1028700" y="3013849"/>
            <a:ext cx="3770807" cy="787239"/>
          </a:xfrm>
          <a:prstGeom prst="rect">
            <a:avLst/>
          </a:prstGeom>
        </p:spPr>
        <p:txBody>
          <a:bodyPr lIns="0" tIns="0" rIns="0" bIns="0" rtlCol="0" anchor="t">
            <a:spAutoFit/>
          </a:bodyPr>
          <a:lstStyle/>
          <a:p>
            <a:pPr>
              <a:lnSpc>
                <a:spcPts val="6123"/>
              </a:lnSpc>
            </a:pPr>
            <a:r>
              <a:rPr lang="en-US" sz="5103">
                <a:solidFill>
                  <a:srgbClr val="007074"/>
                </a:solidFill>
                <a:latin typeface="Libre Baskerville Bold Italics"/>
              </a:rPr>
              <a:t>BATNA</a:t>
            </a:r>
          </a:p>
        </p:txBody>
      </p:sp>
      <p:sp>
        <p:nvSpPr>
          <p:cNvPr id="18" name="TextBox 18"/>
          <p:cNvSpPr txBox="1"/>
          <p:nvPr/>
        </p:nvSpPr>
        <p:spPr>
          <a:xfrm>
            <a:off x="1028700" y="3655984"/>
            <a:ext cx="3770807" cy="762000"/>
          </a:xfrm>
          <a:prstGeom prst="rect">
            <a:avLst/>
          </a:prstGeom>
        </p:spPr>
        <p:txBody>
          <a:bodyPr lIns="0" tIns="0" rIns="0" bIns="0" rtlCol="0" anchor="t">
            <a:spAutoFit/>
          </a:bodyPr>
          <a:lstStyle/>
          <a:p>
            <a:pPr>
              <a:lnSpc>
                <a:spcPts val="3003"/>
              </a:lnSpc>
            </a:pPr>
            <a:r>
              <a:rPr lang="en-US" sz="2503">
                <a:solidFill>
                  <a:srgbClr val="007074"/>
                </a:solidFill>
                <a:latin typeface="TT Commons Pro Bold"/>
              </a:rPr>
              <a:t>Best Alternative to a Negotiated Agreement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sp>
        <p:nvSpPr>
          <p:cNvPr id="6" name="TextBox 6"/>
          <p:cNvSpPr txBox="1"/>
          <p:nvPr/>
        </p:nvSpPr>
        <p:spPr>
          <a:xfrm>
            <a:off x="1028700" y="1296178"/>
            <a:ext cx="11860734" cy="1220572"/>
          </a:xfrm>
          <a:prstGeom prst="rect">
            <a:avLst/>
          </a:prstGeom>
        </p:spPr>
        <p:txBody>
          <a:bodyPr lIns="0" tIns="0" rIns="0" bIns="0" rtlCol="0" anchor="t">
            <a:spAutoFit/>
          </a:bodyPr>
          <a:lstStyle/>
          <a:p>
            <a:pPr>
              <a:lnSpc>
                <a:spcPts val="9375"/>
              </a:lnSpc>
            </a:pPr>
            <a:r>
              <a:rPr lang="en-US" sz="8844">
                <a:solidFill>
                  <a:srgbClr val="007074"/>
                </a:solidFill>
                <a:latin typeface="TT Commons Pro Bold"/>
              </a:rPr>
              <a:t>Key Negotiation Terms</a:t>
            </a:r>
          </a:p>
        </p:txBody>
      </p:sp>
      <p:sp>
        <p:nvSpPr>
          <p:cNvPr id="7" name="TextBox 7"/>
          <p:cNvSpPr txBox="1"/>
          <p:nvPr/>
        </p:nvSpPr>
        <p:spPr>
          <a:xfrm>
            <a:off x="9347929" y="5014723"/>
            <a:ext cx="3770807" cy="2784473"/>
          </a:xfrm>
          <a:prstGeom prst="rect">
            <a:avLst/>
          </a:prstGeom>
        </p:spPr>
        <p:txBody>
          <a:bodyPr lIns="0" tIns="0" rIns="0" bIns="0" rtlCol="0" anchor="t">
            <a:spAutoFit/>
          </a:bodyPr>
          <a:lstStyle/>
          <a:p>
            <a:pPr algn="l">
              <a:lnSpc>
                <a:spcPts val="3200"/>
              </a:lnSpc>
            </a:pPr>
            <a:r>
              <a:rPr lang="en-US" sz="2000">
                <a:solidFill>
                  <a:srgbClr val="007074"/>
                </a:solidFill>
                <a:latin typeface="TT Commons Pro Bold"/>
              </a:rPr>
              <a:t>These are the lowest or highest points that each party is not willing to go beyond. It's the point where they would rather walk away from the negotiation than agree to a less favorable outcome.</a:t>
            </a:r>
          </a:p>
        </p:txBody>
      </p:sp>
      <p:sp>
        <p:nvSpPr>
          <p:cNvPr id="8" name="TextBox 8"/>
          <p:cNvSpPr txBox="1"/>
          <p:nvPr/>
        </p:nvSpPr>
        <p:spPr>
          <a:xfrm>
            <a:off x="9347929" y="3023374"/>
            <a:ext cx="3770807" cy="485775"/>
          </a:xfrm>
          <a:prstGeom prst="rect">
            <a:avLst/>
          </a:prstGeom>
        </p:spPr>
        <p:txBody>
          <a:bodyPr lIns="0" tIns="0" rIns="0" bIns="0" rtlCol="0" anchor="t">
            <a:spAutoFit/>
          </a:bodyPr>
          <a:lstStyle/>
          <a:p>
            <a:pPr>
              <a:lnSpc>
                <a:spcPts val="3843"/>
              </a:lnSpc>
            </a:pPr>
            <a:r>
              <a:rPr lang="en-US" sz="3203">
                <a:solidFill>
                  <a:srgbClr val="007074"/>
                </a:solidFill>
                <a:latin typeface="Libre Baskerville Bold Italics"/>
              </a:rPr>
              <a:t>Reservation Value</a:t>
            </a:r>
          </a:p>
        </p:txBody>
      </p:sp>
      <p:sp>
        <p:nvSpPr>
          <p:cNvPr id="9" name="TextBox 9"/>
          <p:cNvSpPr txBox="1"/>
          <p:nvPr/>
        </p:nvSpPr>
        <p:spPr>
          <a:xfrm>
            <a:off x="9347929" y="3655984"/>
            <a:ext cx="3770807" cy="1028700"/>
          </a:xfrm>
          <a:prstGeom prst="rect">
            <a:avLst/>
          </a:prstGeom>
        </p:spPr>
        <p:txBody>
          <a:bodyPr lIns="0" tIns="0" rIns="0" bIns="0" rtlCol="0" anchor="t">
            <a:spAutoFit/>
          </a:bodyPr>
          <a:lstStyle/>
          <a:p>
            <a:pPr>
              <a:lnSpc>
                <a:spcPts val="2763"/>
              </a:lnSpc>
            </a:pPr>
            <a:r>
              <a:rPr lang="en-US" sz="2303">
                <a:solidFill>
                  <a:srgbClr val="007074"/>
                </a:solidFill>
                <a:latin typeface="TT Commons Pro Bold"/>
              </a:rPr>
              <a:t>The worst possible deal you could take and still meet your client's interests</a:t>
            </a:r>
          </a:p>
        </p:txBody>
      </p:sp>
      <p:sp>
        <p:nvSpPr>
          <p:cNvPr id="10" name="TextBox 10"/>
          <p:cNvSpPr txBox="1"/>
          <p:nvPr/>
        </p:nvSpPr>
        <p:spPr>
          <a:xfrm>
            <a:off x="5188314" y="4513234"/>
            <a:ext cx="3770807" cy="1584323"/>
          </a:xfrm>
          <a:prstGeom prst="rect">
            <a:avLst/>
          </a:prstGeom>
        </p:spPr>
        <p:txBody>
          <a:bodyPr lIns="0" tIns="0" rIns="0" bIns="0" rtlCol="0" anchor="t">
            <a:spAutoFit/>
          </a:bodyPr>
          <a:lstStyle/>
          <a:p>
            <a:pPr algn="l">
              <a:lnSpc>
                <a:spcPts val="3200"/>
              </a:lnSpc>
            </a:pPr>
            <a:r>
              <a:rPr lang="en-US" sz="2000">
                <a:solidFill>
                  <a:srgbClr val="007074"/>
                </a:solidFill>
                <a:latin typeface="TT Commons Pro Bold"/>
              </a:rPr>
              <a:t>These are the ideal or desired outcomes that each party hopes to achieve through the negotiation.</a:t>
            </a:r>
          </a:p>
        </p:txBody>
      </p:sp>
      <p:sp>
        <p:nvSpPr>
          <p:cNvPr id="11" name="TextBox 11"/>
          <p:cNvSpPr txBox="1"/>
          <p:nvPr/>
        </p:nvSpPr>
        <p:spPr>
          <a:xfrm>
            <a:off x="5188314" y="3013849"/>
            <a:ext cx="3770807" cy="542925"/>
          </a:xfrm>
          <a:prstGeom prst="rect">
            <a:avLst/>
          </a:prstGeom>
        </p:spPr>
        <p:txBody>
          <a:bodyPr lIns="0" tIns="0" rIns="0" bIns="0" rtlCol="0" anchor="t">
            <a:spAutoFit/>
          </a:bodyPr>
          <a:lstStyle/>
          <a:p>
            <a:pPr>
              <a:lnSpc>
                <a:spcPts val="4203"/>
              </a:lnSpc>
            </a:pPr>
            <a:r>
              <a:rPr lang="en-US" sz="3503">
                <a:solidFill>
                  <a:srgbClr val="007074"/>
                </a:solidFill>
                <a:latin typeface="Libre Baskerville Bold Italics"/>
              </a:rPr>
              <a:t>Aspiration Value</a:t>
            </a:r>
          </a:p>
        </p:txBody>
      </p:sp>
      <p:sp>
        <p:nvSpPr>
          <p:cNvPr id="12" name="TextBox 12"/>
          <p:cNvSpPr txBox="1"/>
          <p:nvPr/>
        </p:nvSpPr>
        <p:spPr>
          <a:xfrm>
            <a:off x="5188314" y="3665509"/>
            <a:ext cx="3770807" cy="866775"/>
          </a:xfrm>
          <a:prstGeom prst="rect">
            <a:avLst/>
          </a:prstGeom>
        </p:spPr>
        <p:txBody>
          <a:bodyPr lIns="0" tIns="0" rIns="0" bIns="0" rtlCol="0" anchor="t">
            <a:spAutoFit/>
          </a:bodyPr>
          <a:lstStyle/>
          <a:p>
            <a:pPr>
              <a:lnSpc>
                <a:spcPts val="3483"/>
              </a:lnSpc>
            </a:pPr>
            <a:r>
              <a:rPr lang="en-US" sz="2903">
                <a:solidFill>
                  <a:srgbClr val="007074"/>
                </a:solidFill>
                <a:latin typeface="TT Commons Pro Bold Italics"/>
              </a:rPr>
              <a:t>The best possible deal for your client</a:t>
            </a:r>
          </a:p>
        </p:txBody>
      </p:sp>
      <p:sp>
        <p:nvSpPr>
          <p:cNvPr id="13" name="TextBox 13"/>
          <p:cNvSpPr txBox="1"/>
          <p:nvPr/>
        </p:nvSpPr>
        <p:spPr>
          <a:xfrm>
            <a:off x="13488493" y="4614673"/>
            <a:ext cx="3770807" cy="1184273"/>
          </a:xfrm>
          <a:prstGeom prst="rect">
            <a:avLst/>
          </a:prstGeom>
        </p:spPr>
        <p:txBody>
          <a:bodyPr lIns="0" tIns="0" rIns="0" bIns="0" rtlCol="0" anchor="t">
            <a:spAutoFit/>
          </a:bodyPr>
          <a:lstStyle/>
          <a:p>
            <a:pPr algn="l">
              <a:lnSpc>
                <a:spcPts val="3200"/>
              </a:lnSpc>
            </a:pPr>
            <a:r>
              <a:rPr lang="en-US" sz="2000">
                <a:solidFill>
                  <a:srgbClr val="007074"/>
                </a:solidFill>
                <a:latin typeface="TT Commons Pro Bold"/>
              </a:rPr>
              <a:t>You are not required to reach a deal. Remember, negotiations in real life = a journey.</a:t>
            </a:r>
          </a:p>
        </p:txBody>
      </p:sp>
      <p:sp>
        <p:nvSpPr>
          <p:cNvPr id="14" name="TextBox 14"/>
          <p:cNvSpPr txBox="1"/>
          <p:nvPr/>
        </p:nvSpPr>
        <p:spPr>
          <a:xfrm>
            <a:off x="13488493" y="3023374"/>
            <a:ext cx="3770807" cy="485775"/>
          </a:xfrm>
          <a:prstGeom prst="rect">
            <a:avLst/>
          </a:prstGeom>
        </p:spPr>
        <p:txBody>
          <a:bodyPr lIns="0" tIns="0" rIns="0" bIns="0" rtlCol="0" anchor="t">
            <a:spAutoFit/>
          </a:bodyPr>
          <a:lstStyle/>
          <a:p>
            <a:pPr>
              <a:lnSpc>
                <a:spcPts val="3843"/>
              </a:lnSpc>
            </a:pPr>
            <a:r>
              <a:rPr lang="en-US" sz="3203">
                <a:solidFill>
                  <a:srgbClr val="007074"/>
                </a:solidFill>
                <a:latin typeface="Libre Baskerville Italics"/>
              </a:rPr>
              <a:t>Impasse</a:t>
            </a:r>
          </a:p>
        </p:txBody>
      </p:sp>
      <p:sp>
        <p:nvSpPr>
          <p:cNvPr id="15" name="TextBox 15"/>
          <p:cNvSpPr txBox="1"/>
          <p:nvPr/>
        </p:nvSpPr>
        <p:spPr>
          <a:xfrm>
            <a:off x="13488493" y="3655984"/>
            <a:ext cx="3770807" cy="933450"/>
          </a:xfrm>
          <a:prstGeom prst="rect">
            <a:avLst/>
          </a:prstGeom>
        </p:spPr>
        <p:txBody>
          <a:bodyPr lIns="0" tIns="0" rIns="0" bIns="0" rtlCol="0" anchor="t">
            <a:spAutoFit/>
          </a:bodyPr>
          <a:lstStyle/>
          <a:p>
            <a:pPr>
              <a:lnSpc>
                <a:spcPts val="3723"/>
              </a:lnSpc>
            </a:pPr>
            <a:r>
              <a:rPr lang="en-US" sz="3103">
                <a:solidFill>
                  <a:srgbClr val="007074"/>
                </a:solidFill>
                <a:latin typeface="TT Commons Pro Bold"/>
              </a:rPr>
              <a:t>Yes, this can happen.</a:t>
            </a:r>
          </a:p>
        </p:txBody>
      </p:sp>
      <p:sp>
        <p:nvSpPr>
          <p:cNvPr id="16" name="TextBox 16"/>
          <p:cNvSpPr txBox="1"/>
          <p:nvPr/>
        </p:nvSpPr>
        <p:spPr>
          <a:xfrm>
            <a:off x="1028700" y="4624198"/>
            <a:ext cx="3973100" cy="4937632"/>
          </a:xfrm>
          <a:prstGeom prst="rect">
            <a:avLst/>
          </a:prstGeom>
        </p:spPr>
        <p:txBody>
          <a:bodyPr lIns="0" tIns="0" rIns="0" bIns="0" rtlCol="0" anchor="t">
            <a:spAutoFit/>
          </a:bodyPr>
          <a:lstStyle/>
          <a:p>
            <a:pPr>
              <a:lnSpc>
                <a:spcPts val="3034"/>
              </a:lnSpc>
            </a:pPr>
            <a:r>
              <a:rPr lang="en-US" sz="1896">
                <a:solidFill>
                  <a:srgbClr val="007074"/>
                </a:solidFill>
                <a:latin typeface="TT Commons Pro Bold"/>
              </a:rPr>
              <a:t>The ZOPA, also known as the "bargaining range" or "negotiation range," refers to the range of outcomes within which parties in a negotiation can potentially reach an agreement that is acceptable to all involved parties. In other words, it represents the space between the lowest offer a seller is willing to accept and the highest offer a buyer is willing to make.</a:t>
            </a:r>
          </a:p>
          <a:p>
            <a:pPr>
              <a:lnSpc>
                <a:spcPts val="3034"/>
              </a:lnSpc>
            </a:pPr>
            <a:r>
              <a:rPr lang="en-US" sz="1896">
                <a:solidFill>
                  <a:srgbClr val="007074"/>
                </a:solidFill>
                <a:latin typeface="TT Commons Pro Bold"/>
              </a:rPr>
              <a:t>W</a:t>
            </a:r>
          </a:p>
          <a:p>
            <a:pPr algn="l">
              <a:lnSpc>
                <a:spcPts val="3034"/>
              </a:lnSpc>
            </a:pPr>
            <a:endParaRPr lang="en-US" sz="1896">
              <a:solidFill>
                <a:srgbClr val="007074"/>
              </a:solidFill>
              <a:latin typeface="TT Commons Pro Bold"/>
            </a:endParaRPr>
          </a:p>
        </p:txBody>
      </p:sp>
      <p:sp>
        <p:nvSpPr>
          <p:cNvPr id="17" name="TextBox 17"/>
          <p:cNvSpPr txBox="1"/>
          <p:nvPr/>
        </p:nvSpPr>
        <p:spPr>
          <a:xfrm>
            <a:off x="1028700" y="3013849"/>
            <a:ext cx="3770807" cy="787239"/>
          </a:xfrm>
          <a:prstGeom prst="rect">
            <a:avLst/>
          </a:prstGeom>
        </p:spPr>
        <p:txBody>
          <a:bodyPr lIns="0" tIns="0" rIns="0" bIns="0" rtlCol="0" anchor="t">
            <a:spAutoFit/>
          </a:bodyPr>
          <a:lstStyle/>
          <a:p>
            <a:pPr>
              <a:lnSpc>
                <a:spcPts val="6123"/>
              </a:lnSpc>
            </a:pPr>
            <a:r>
              <a:rPr lang="en-US" sz="5103">
                <a:solidFill>
                  <a:srgbClr val="007074"/>
                </a:solidFill>
                <a:latin typeface="Libre Baskerville Bold Italics"/>
              </a:rPr>
              <a:t>ZOPA</a:t>
            </a:r>
          </a:p>
        </p:txBody>
      </p:sp>
      <p:sp>
        <p:nvSpPr>
          <p:cNvPr id="18" name="TextBox 18"/>
          <p:cNvSpPr txBox="1"/>
          <p:nvPr/>
        </p:nvSpPr>
        <p:spPr>
          <a:xfrm>
            <a:off x="1028700" y="3655984"/>
            <a:ext cx="3770807" cy="762000"/>
          </a:xfrm>
          <a:prstGeom prst="rect">
            <a:avLst/>
          </a:prstGeom>
        </p:spPr>
        <p:txBody>
          <a:bodyPr lIns="0" tIns="0" rIns="0" bIns="0" rtlCol="0" anchor="t">
            <a:spAutoFit/>
          </a:bodyPr>
          <a:lstStyle/>
          <a:p>
            <a:pPr>
              <a:lnSpc>
                <a:spcPts val="3003"/>
              </a:lnSpc>
            </a:pPr>
            <a:r>
              <a:rPr lang="en-US" sz="2503">
                <a:solidFill>
                  <a:srgbClr val="007074"/>
                </a:solidFill>
                <a:latin typeface="TT Commons Pro Bold"/>
              </a:rPr>
              <a:t>Zone of Possible Agreement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grpSp>
        <p:nvGrpSpPr>
          <p:cNvPr id="6" name="Group 6"/>
          <p:cNvGrpSpPr/>
          <p:nvPr/>
        </p:nvGrpSpPr>
        <p:grpSpPr>
          <a:xfrm>
            <a:off x="1028700" y="78088"/>
            <a:ext cx="12174762" cy="4711132"/>
            <a:chOff x="0" y="123825"/>
            <a:chExt cx="16233016" cy="6281511"/>
          </a:xfrm>
        </p:grpSpPr>
        <p:sp>
          <p:nvSpPr>
            <p:cNvPr id="7" name="TextBox 7"/>
            <p:cNvSpPr txBox="1"/>
            <p:nvPr/>
          </p:nvSpPr>
          <p:spPr>
            <a:xfrm>
              <a:off x="63500" y="3927050"/>
              <a:ext cx="16169516" cy="2478286"/>
            </a:xfrm>
            <a:prstGeom prst="rect">
              <a:avLst/>
            </a:prstGeom>
          </p:spPr>
          <p:txBody>
            <a:bodyPr lIns="0" tIns="0" rIns="0" bIns="0" rtlCol="0" anchor="t">
              <a:spAutoFit/>
            </a:bodyPr>
            <a:lstStyle/>
            <a:p>
              <a:pPr marL="669291" lvl="1" indent="-334646">
                <a:lnSpc>
                  <a:spcPts val="4960"/>
                </a:lnSpc>
                <a:buFont typeface="Arial"/>
                <a:buChar char="•"/>
              </a:pPr>
              <a:r>
                <a:rPr lang="en-US" sz="3100" dirty="0">
                  <a:solidFill>
                    <a:srgbClr val="007074"/>
                  </a:solidFill>
                  <a:latin typeface="TT Commons Pro Bold"/>
                </a:rPr>
                <a:t>Take a moment. Shake it off. Dance like no one’s watching (but they will be, because there are a lot of people in this room and it’s a rather small room!).</a:t>
              </a:r>
            </a:p>
          </p:txBody>
        </p:sp>
        <p:sp>
          <p:nvSpPr>
            <p:cNvPr id="8" name="TextBox 8"/>
            <p:cNvSpPr txBox="1"/>
            <p:nvPr/>
          </p:nvSpPr>
          <p:spPr>
            <a:xfrm>
              <a:off x="0" y="123825"/>
              <a:ext cx="14145169" cy="1607277"/>
            </a:xfrm>
            <a:prstGeom prst="rect">
              <a:avLst/>
            </a:prstGeom>
          </p:spPr>
          <p:txBody>
            <a:bodyPr lIns="0" tIns="0" rIns="0" bIns="0" rtlCol="0" anchor="t">
              <a:spAutoFit/>
            </a:bodyPr>
            <a:lstStyle/>
            <a:p>
              <a:pPr>
                <a:lnSpc>
                  <a:spcPts val="9375"/>
                </a:lnSpc>
              </a:pPr>
              <a:r>
                <a:rPr lang="en-US" sz="8844" dirty="0">
                  <a:solidFill>
                    <a:srgbClr val="007074"/>
                  </a:solidFill>
                  <a:latin typeface="TT Commons Pro Bold"/>
                </a:rPr>
                <a:t>BREAK</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grpSp>
        <p:nvGrpSpPr>
          <p:cNvPr id="6" name="Group 6"/>
          <p:cNvGrpSpPr/>
          <p:nvPr/>
        </p:nvGrpSpPr>
        <p:grpSpPr>
          <a:xfrm>
            <a:off x="1028700" y="78088"/>
            <a:ext cx="12174762" cy="6645572"/>
            <a:chOff x="0" y="123825"/>
            <a:chExt cx="16233016" cy="8860763"/>
          </a:xfrm>
        </p:grpSpPr>
        <p:sp>
          <p:nvSpPr>
            <p:cNvPr id="7" name="TextBox 7"/>
            <p:cNvSpPr txBox="1"/>
            <p:nvPr/>
          </p:nvSpPr>
          <p:spPr>
            <a:xfrm>
              <a:off x="63500" y="3927049"/>
              <a:ext cx="16169516" cy="5057539"/>
            </a:xfrm>
            <a:prstGeom prst="rect">
              <a:avLst/>
            </a:prstGeom>
          </p:spPr>
          <p:txBody>
            <a:bodyPr lIns="0" tIns="0" rIns="0" bIns="0" rtlCol="0" anchor="t">
              <a:spAutoFit/>
            </a:bodyPr>
            <a:lstStyle/>
            <a:p>
              <a:pPr marL="669291" lvl="1" indent="-334646">
                <a:lnSpc>
                  <a:spcPts val="4960"/>
                </a:lnSpc>
                <a:buFont typeface="Arial"/>
                <a:buChar char="•"/>
              </a:pPr>
              <a:r>
                <a:rPr lang="en-US" sz="3200" dirty="0">
                  <a:solidFill>
                    <a:srgbClr val="374151"/>
                  </a:solidFill>
                  <a:latin typeface="Söhne"/>
                </a:rPr>
                <a:t>T</a:t>
              </a:r>
              <a:r>
                <a:rPr lang="en-US" sz="3200" b="0" i="0" dirty="0">
                  <a:solidFill>
                    <a:srgbClr val="374151"/>
                  </a:solidFill>
                  <a:effectLst/>
                  <a:latin typeface="Söhne"/>
                </a:rPr>
                <a:t>he principles and standards that guide ethical behavior in the context of negotiations. It involves the moral considerations and values that individuals or parties should adhere to when engaging in the process of negotiation. Ethical negotiation practices aim to ensure fairness, honesty, transparency, and integrity in the negotiation process.</a:t>
              </a:r>
              <a:endParaRPr lang="en-US" sz="3100" dirty="0">
                <a:solidFill>
                  <a:srgbClr val="007074"/>
                </a:solidFill>
                <a:latin typeface="TT Commons Pro Bold"/>
              </a:endParaRPr>
            </a:p>
          </p:txBody>
        </p:sp>
        <p:sp>
          <p:nvSpPr>
            <p:cNvPr id="8" name="TextBox 8"/>
            <p:cNvSpPr txBox="1"/>
            <p:nvPr/>
          </p:nvSpPr>
          <p:spPr>
            <a:xfrm>
              <a:off x="0" y="123825"/>
              <a:ext cx="14145169" cy="1607277"/>
            </a:xfrm>
            <a:prstGeom prst="rect">
              <a:avLst/>
            </a:prstGeom>
          </p:spPr>
          <p:txBody>
            <a:bodyPr lIns="0" tIns="0" rIns="0" bIns="0" rtlCol="0" anchor="t">
              <a:spAutoFit/>
            </a:bodyPr>
            <a:lstStyle/>
            <a:p>
              <a:pPr>
                <a:lnSpc>
                  <a:spcPts val="9375"/>
                </a:lnSpc>
              </a:pPr>
              <a:r>
                <a:rPr lang="en-US" sz="8844" dirty="0">
                  <a:solidFill>
                    <a:srgbClr val="007074"/>
                  </a:solidFill>
                  <a:latin typeface="TT Commons Pro Bold"/>
                </a:rPr>
                <a:t>Negotiation Ethics</a:t>
              </a:r>
            </a:p>
          </p:txBody>
        </p:sp>
      </p:grpSp>
    </p:spTree>
    <p:extLst>
      <p:ext uri="{BB962C8B-B14F-4D97-AF65-F5344CB8AC3E}">
        <p14:creationId xmlns:p14="http://schemas.microsoft.com/office/powerpoint/2010/main" val="1965540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sp>
        <p:nvSpPr>
          <p:cNvPr id="6" name="TextBox 6"/>
          <p:cNvSpPr txBox="1"/>
          <p:nvPr/>
        </p:nvSpPr>
        <p:spPr>
          <a:xfrm>
            <a:off x="1028700" y="1296178"/>
            <a:ext cx="10608877" cy="1220572"/>
          </a:xfrm>
          <a:prstGeom prst="rect">
            <a:avLst/>
          </a:prstGeom>
        </p:spPr>
        <p:txBody>
          <a:bodyPr lIns="0" tIns="0" rIns="0" bIns="0" rtlCol="0" anchor="t">
            <a:spAutoFit/>
          </a:bodyPr>
          <a:lstStyle/>
          <a:p>
            <a:pPr>
              <a:lnSpc>
                <a:spcPts val="9375"/>
              </a:lnSpc>
            </a:pPr>
            <a:r>
              <a:rPr lang="en-US" sz="8844">
                <a:solidFill>
                  <a:srgbClr val="007074"/>
                </a:solidFill>
                <a:latin typeface="TT Commons Pro Bold"/>
              </a:rPr>
              <a:t>What is the TKI?</a:t>
            </a:r>
          </a:p>
        </p:txBody>
      </p:sp>
      <p:sp>
        <p:nvSpPr>
          <p:cNvPr id="7" name="TextBox 7"/>
          <p:cNvSpPr txBox="1"/>
          <p:nvPr/>
        </p:nvSpPr>
        <p:spPr>
          <a:xfrm>
            <a:off x="1028700" y="2592209"/>
            <a:ext cx="10229455" cy="6134100"/>
          </a:xfrm>
          <a:prstGeom prst="rect">
            <a:avLst/>
          </a:prstGeom>
        </p:spPr>
        <p:txBody>
          <a:bodyPr lIns="0" tIns="0" rIns="0" bIns="0" rtlCol="0" anchor="t">
            <a:spAutoFit/>
          </a:bodyPr>
          <a:lstStyle/>
          <a:p>
            <a:pPr marL="0" lvl="0" indent="0" algn="l">
              <a:lnSpc>
                <a:spcPts val="6960"/>
              </a:lnSpc>
            </a:pPr>
            <a:r>
              <a:rPr lang="en-US" sz="5800" spc="-116">
                <a:solidFill>
                  <a:srgbClr val="007074"/>
                </a:solidFill>
                <a:latin typeface="Libre Baskerville Bold Italics"/>
              </a:rPr>
              <a:t>The Thomas-Kilmann Conflict Mode Instrument (TKI) is used by individuals and professionals to learn about how different conflict-resolution styles affect personal and group dynamics.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grpSp>
        <p:nvGrpSpPr>
          <p:cNvPr id="6" name="Group 6"/>
          <p:cNvGrpSpPr/>
          <p:nvPr/>
        </p:nvGrpSpPr>
        <p:grpSpPr>
          <a:xfrm>
            <a:off x="1028700" y="-14781"/>
            <a:ext cx="12174762" cy="8204516"/>
            <a:chOff x="0" y="0"/>
            <a:chExt cx="16233016" cy="10939354"/>
          </a:xfrm>
        </p:grpSpPr>
        <p:sp>
          <p:nvSpPr>
            <p:cNvPr id="7" name="TextBox 7"/>
            <p:cNvSpPr txBox="1"/>
            <p:nvPr/>
          </p:nvSpPr>
          <p:spPr>
            <a:xfrm>
              <a:off x="63500" y="3927049"/>
              <a:ext cx="16169516" cy="7012305"/>
            </a:xfrm>
            <a:prstGeom prst="rect">
              <a:avLst/>
            </a:prstGeom>
          </p:spPr>
          <p:txBody>
            <a:bodyPr lIns="0" tIns="0" rIns="0" bIns="0" rtlCol="0" anchor="t">
              <a:spAutoFit/>
            </a:bodyPr>
            <a:lstStyle/>
            <a:p>
              <a:pPr>
                <a:lnSpc>
                  <a:spcPts val="5280"/>
                </a:lnSpc>
              </a:pPr>
              <a:r>
                <a:rPr lang="en-US" sz="3300">
                  <a:solidFill>
                    <a:srgbClr val="007074"/>
                  </a:solidFill>
                  <a:latin typeface="TT Commons Pro Bold"/>
                </a:rPr>
                <a:t>The TKI measures preferences for five (5) different styles of handling conflict (aka: "Conflict Modes") which are described along two dimensions: </a:t>
              </a:r>
            </a:p>
            <a:p>
              <a:pPr>
                <a:lnSpc>
                  <a:spcPts val="5280"/>
                </a:lnSpc>
              </a:pPr>
              <a:endParaRPr lang="en-US" sz="3300">
                <a:solidFill>
                  <a:srgbClr val="007074"/>
                </a:solidFill>
                <a:latin typeface="TT Commons Pro Bold"/>
              </a:endParaRPr>
            </a:p>
            <a:p>
              <a:pPr marL="712470" lvl="1" indent="-356235">
                <a:lnSpc>
                  <a:spcPts val="5280"/>
                </a:lnSpc>
                <a:buFont typeface="Arial"/>
                <a:buChar char="•"/>
              </a:pPr>
              <a:r>
                <a:rPr lang="en-US" sz="3300">
                  <a:solidFill>
                    <a:srgbClr val="007074"/>
                  </a:solidFill>
                  <a:latin typeface="TT Commons Pro Bold"/>
                </a:rPr>
                <a:t>Assertiveness - The extent to which a person tries to satisfy their own concerns.</a:t>
              </a:r>
            </a:p>
            <a:p>
              <a:pPr marL="712470" lvl="1" indent="-356235" algn="l">
                <a:lnSpc>
                  <a:spcPts val="5280"/>
                </a:lnSpc>
                <a:buFont typeface="Arial"/>
                <a:buChar char="•"/>
              </a:pPr>
              <a:r>
                <a:rPr lang="en-US" sz="3300">
                  <a:solidFill>
                    <a:srgbClr val="007074"/>
                  </a:solidFill>
                  <a:latin typeface="TT Commons Pro Bold"/>
                </a:rPr>
                <a:t>Cooperativeness - The extent to which they try to satisfy the concerns of another person.</a:t>
              </a:r>
            </a:p>
          </p:txBody>
        </p:sp>
        <p:sp>
          <p:nvSpPr>
            <p:cNvPr id="8" name="TextBox 8"/>
            <p:cNvSpPr txBox="1"/>
            <p:nvPr/>
          </p:nvSpPr>
          <p:spPr>
            <a:xfrm>
              <a:off x="0" y="123825"/>
              <a:ext cx="14145169" cy="3251550"/>
            </a:xfrm>
            <a:prstGeom prst="rect">
              <a:avLst/>
            </a:prstGeom>
          </p:spPr>
          <p:txBody>
            <a:bodyPr lIns="0" tIns="0" rIns="0" bIns="0" rtlCol="0" anchor="t">
              <a:spAutoFit/>
            </a:bodyPr>
            <a:lstStyle/>
            <a:p>
              <a:pPr>
                <a:lnSpc>
                  <a:spcPts val="9375"/>
                </a:lnSpc>
              </a:pPr>
              <a:r>
                <a:rPr lang="en-US" sz="8844">
                  <a:solidFill>
                    <a:srgbClr val="007074"/>
                  </a:solidFill>
                  <a:latin typeface="TT Commons Pro Bold"/>
                </a:rPr>
                <a:t>What does the TKI Measure?</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grpSp>
        <p:nvGrpSpPr>
          <p:cNvPr id="6" name="Group 6"/>
          <p:cNvGrpSpPr/>
          <p:nvPr/>
        </p:nvGrpSpPr>
        <p:grpSpPr>
          <a:xfrm>
            <a:off x="1028700" y="630756"/>
            <a:ext cx="16230600" cy="9103218"/>
            <a:chOff x="0" y="0"/>
            <a:chExt cx="21640800" cy="12137624"/>
          </a:xfrm>
        </p:grpSpPr>
        <p:sp>
          <p:nvSpPr>
            <p:cNvPr id="7" name="TextBox 7"/>
            <p:cNvSpPr txBox="1"/>
            <p:nvPr/>
          </p:nvSpPr>
          <p:spPr>
            <a:xfrm>
              <a:off x="0" y="2368148"/>
              <a:ext cx="21640800" cy="9769476"/>
            </a:xfrm>
            <a:prstGeom prst="rect">
              <a:avLst/>
            </a:prstGeom>
          </p:spPr>
          <p:txBody>
            <a:bodyPr lIns="0" tIns="0" rIns="0" bIns="0" rtlCol="0" anchor="t">
              <a:spAutoFit/>
            </a:bodyPr>
            <a:lstStyle/>
            <a:p>
              <a:pPr>
                <a:lnSpc>
                  <a:spcPts val="5919"/>
                </a:lnSpc>
              </a:pPr>
              <a:r>
                <a:rPr lang="en-US" sz="3699">
                  <a:solidFill>
                    <a:srgbClr val="007074"/>
                  </a:solidFill>
                  <a:latin typeface="TT Commons Pro Bold"/>
                </a:rPr>
                <a:t>Each mode represents a distinct approach to resolving conflicts, and individuals tend to have varying degrees of preference for each mode based on their personal traits, situational factors, and the nature of the conflict. </a:t>
              </a:r>
            </a:p>
            <a:p>
              <a:pPr>
                <a:lnSpc>
                  <a:spcPts val="4640"/>
                </a:lnSpc>
              </a:pPr>
              <a:endParaRPr lang="en-US" sz="3699">
                <a:solidFill>
                  <a:srgbClr val="007074"/>
                </a:solidFill>
                <a:latin typeface="TT Commons Pro Bold"/>
              </a:endParaRPr>
            </a:p>
            <a:p>
              <a:pPr marL="820417" lvl="1" indent="-410209">
                <a:lnSpc>
                  <a:spcPts val="6079"/>
                </a:lnSpc>
                <a:buFont typeface="Arial"/>
                <a:buChar char="•"/>
              </a:pPr>
              <a:r>
                <a:rPr lang="en-US" sz="3799">
                  <a:solidFill>
                    <a:srgbClr val="007074"/>
                  </a:solidFill>
                  <a:latin typeface="TT Commons Pro Bold"/>
                </a:rPr>
                <a:t>Competing</a:t>
              </a:r>
            </a:p>
            <a:p>
              <a:pPr marL="820417" lvl="1" indent="-410209">
                <a:lnSpc>
                  <a:spcPts val="6079"/>
                </a:lnSpc>
                <a:buFont typeface="Arial"/>
                <a:buChar char="•"/>
              </a:pPr>
              <a:r>
                <a:rPr lang="en-US" sz="3799">
                  <a:solidFill>
                    <a:srgbClr val="007074"/>
                  </a:solidFill>
                  <a:latin typeface="TT Commons Pro Bold"/>
                </a:rPr>
                <a:t>Collaborating</a:t>
              </a:r>
            </a:p>
            <a:p>
              <a:pPr marL="820417" lvl="1" indent="-410209">
                <a:lnSpc>
                  <a:spcPts val="6079"/>
                </a:lnSpc>
                <a:buFont typeface="Arial"/>
                <a:buChar char="•"/>
              </a:pPr>
              <a:r>
                <a:rPr lang="en-US" sz="3799">
                  <a:solidFill>
                    <a:srgbClr val="007074"/>
                  </a:solidFill>
                  <a:latin typeface="TT Commons Pro Bold"/>
                </a:rPr>
                <a:t>Compromising</a:t>
              </a:r>
            </a:p>
            <a:p>
              <a:pPr marL="820417" lvl="1" indent="-410209">
                <a:lnSpc>
                  <a:spcPts val="6079"/>
                </a:lnSpc>
                <a:buFont typeface="Arial"/>
                <a:buChar char="•"/>
              </a:pPr>
              <a:r>
                <a:rPr lang="en-US" sz="3799">
                  <a:solidFill>
                    <a:srgbClr val="007074"/>
                  </a:solidFill>
                  <a:latin typeface="TT Commons Pro Bold"/>
                </a:rPr>
                <a:t>Avoiding</a:t>
              </a:r>
            </a:p>
            <a:p>
              <a:pPr marL="820417" lvl="1" indent="-410209" algn="l">
                <a:lnSpc>
                  <a:spcPts val="6079"/>
                </a:lnSpc>
                <a:buFont typeface="Arial"/>
                <a:buChar char="•"/>
              </a:pPr>
              <a:r>
                <a:rPr lang="en-US" sz="3799">
                  <a:solidFill>
                    <a:srgbClr val="007074"/>
                  </a:solidFill>
                  <a:latin typeface="TT Commons Pro Bold"/>
                </a:rPr>
                <a:t>Accommodating</a:t>
              </a:r>
            </a:p>
          </p:txBody>
        </p:sp>
        <p:sp>
          <p:nvSpPr>
            <p:cNvPr id="8" name="TextBox 8"/>
            <p:cNvSpPr txBox="1"/>
            <p:nvPr/>
          </p:nvSpPr>
          <p:spPr>
            <a:xfrm>
              <a:off x="0" y="123825"/>
              <a:ext cx="18931475" cy="1668705"/>
            </a:xfrm>
            <a:prstGeom prst="rect">
              <a:avLst/>
            </a:prstGeom>
          </p:spPr>
          <p:txBody>
            <a:bodyPr lIns="0" tIns="0" rIns="0" bIns="0" rtlCol="0" anchor="t">
              <a:spAutoFit/>
            </a:bodyPr>
            <a:lstStyle/>
            <a:p>
              <a:pPr>
                <a:lnSpc>
                  <a:spcPts val="9375"/>
                </a:lnSpc>
              </a:pPr>
              <a:r>
                <a:rPr lang="en-US" sz="8844">
                  <a:solidFill>
                    <a:srgbClr val="007074"/>
                  </a:solidFill>
                  <a:latin typeface="TT Commons Pro Bold"/>
                </a:rPr>
                <a:t>Conflict Modes</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E3DA"/>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3467588" y="2665333"/>
          <a:ext cx="12495930" cy="5885631"/>
        </p:xfrm>
        <a:graphic>
          <a:graphicData uri="http://schemas.openxmlformats.org/drawingml/2006/table">
            <a:tbl>
              <a:tblPr/>
              <a:tblGrid>
                <a:gridCol w="4165310">
                  <a:extLst>
                    <a:ext uri="{9D8B030D-6E8A-4147-A177-3AD203B41FA5}">
                      <a16:colId xmlns:a16="http://schemas.microsoft.com/office/drawing/2014/main" val="20000"/>
                    </a:ext>
                  </a:extLst>
                </a:gridCol>
                <a:gridCol w="4165310">
                  <a:extLst>
                    <a:ext uri="{9D8B030D-6E8A-4147-A177-3AD203B41FA5}">
                      <a16:colId xmlns:a16="http://schemas.microsoft.com/office/drawing/2014/main" val="20001"/>
                    </a:ext>
                  </a:extLst>
                </a:gridCol>
                <a:gridCol w="4165310">
                  <a:extLst>
                    <a:ext uri="{9D8B030D-6E8A-4147-A177-3AD203B41FA5}">
                      <a16:colId xmlns:a16="http://schemas.microsoft.com/office/drawing/2014/main" val="20002"/>
                    </a:ext>
                  </a:extLst>
                </a:gridCol>
              </a:tblGrid>
              <a:tr h="1961877">
                <a:tc>
                  <a:txBody>
                    <a:bodyPr/>
                    <a:lstStyle/>
                    <a:p>
                      <a:pPr algn="ctr">
                        <a:lnSpc>
                          <a:spcPts val="3639"/>
                        </a:lnSpc>
                        <a:defRPr/>
                      </a:pPr>
                      <a:r>
                        <a:rPr lang="en-US" sz="2599">
                          <a:solidFill>
                            <a:srgbClr val="000000"/>
                          </a:solidFill>
                          <a:latin typeface="TT Commons Pro Bold"/>
                        </a:rPr>
                        <a:t>         Explain Negotiation Process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a:solidFill>
                            <a:srgbClr val="000000"/>
                          </a:solidFill>
                          <a:latin typeface="TT Commons Pro Bold"/>
                        </a:rPr>
                        <a:t>Identify Skills &amp; Techniques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a:solidFill>
                            <a:srgbClr val="000000"/>
                          </a:solidFill>
                          <a:latin typeface="TT Commons Pro Bold"/>
                        </a:rPr>
                        <a:t>          Understanding Styles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61877">
                <a:tc>
                  <a:txBody>
                    <a:bodyPr/>
                    <a:lstStyle/>
                    <a:p>
                      <a:pPr algn="ctr">
                        <a:lnSpc>
                          <a:spcPts val="3639"/>
                        </a:lnSpc>
                        <a:defRPr/>
                      </a:pPr>
                      <a:r>
                        <a:rPr lang="en-US" sz="2599">
                          <a:solidFill>
                            <a:srgbClr val="000000"/>
                          </a:solidFill>
                          <a:latin typeface="TT Commons Pro Bold"/>
                        </a:rPr>
                        <a:t>     Develop your Strategy &amp; Approach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a:solidFill>
                            <a:srgbClr val="000000"/>
                          </a:solidFill>
                          <a:latin typeface="TT Commons Pro Bold"/>
                        </a:rPr>
                        <a:t>       Recognize Types of Negotiations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dirty="0">
                          <a:solidFill>
                            <a:srgbClr val="000000"/>
                          </a:solidFill>
                          <a:latin typeface="TT Commons Pro Bold"/>
                        </a:rPr>
                        <a:t>     Engage in Active Negotiations</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61877">
                <a:tc>
                  <a:txBody>
                    <a:bodyPr/>
                    <a:lstStyle/>
                    <a:p>
                      <a:pPr algn="ctr">
                        <a:lnSpc>
                          <a:spcPts val="3639"/>
                        </a:lnSpc>
                        <a:defRPr/>
                      </a:pPr>
                      <a:r>
                        <a:rPr lang="en-US" sz="2599">
                          <a:solidFill>
                            <a:srgbClr val="000000"/>
                          </a:solidFill>
                          <a:latin typeface="TT Commons Pro Bold"/>
                        </a:rPr>
                        <a:t>    Become a Clearer Communicator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a:solidFill>
                            <a:srgbClr val="000000"/>
                          </a:solidFill>
                          <a:latin typeface="TT Commons Pro Bold"/>
                        </a:rPr>
                        <a:t>       Become a Better Active Listener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39"/>
                        </a:lnSpc>
                        <a:defRPr/>
                      </a:pPr>
                      <a:r>
                        <a:rPr lang="en-US" sz="2599" dirty="0">
                          <a:solidFill>
                            <a:srgbClr val="000000"/>
                          </a:solidFill>
                          <a:latin typeface="TT Commons Pro Bold"/>
                        </a:rPr>
                        <a:t>Increase Genuine Curiosity</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Freeform 3"/>
          <p:cNvSpPr/>
          <p:nvPr/>
        </p:nvSpPr>
        <p:spPr>
          <a:xfrm>
            <a:off x="3681797" y="4135813"/>
            <a:ext cx="669761" cy="669761"/>
          </a:xfrm>
          <a:custGeom>
            <a:avLst/>
            <a:gdLst/>
            <a:ahLst/>
            <a:cxnLst/>
            <a:rect l="l" t="t" r="r" b="b"/>
            <a:pathLst>
              <a:path w="669761" h="669761">
                <a:moveTo>
                  <a:pt x="0" y="0"/>
                </a:moveTo>
                <a:lnTo>
                  <a:pt x="669761" y="0"/>
                </a:lnTo>
                <a:lnTo>
                  <a:pt x="669761" y="669760"/>
                </a:lnTo>
                <a:lnTo>
                  <a:pt x="0" y="6697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7727538" y="4135813"/>
            <a:ext cx="669761" cy="669761"/>
          </a:xfrm>
          <a:custGeom>
            <a:avLst/>
            <a:gdLst/>
            <a:ahLst/>
            <a:cxnLst/>
            <a:rect l="l" t="t" r="r" b="b"/>
            <a:pathLst>
              <a:path w="669761" h="669761">
                <a:moveTo>
                  <a:pt x="0" y="0"/>
                </a:moveTo>
                <a:lnTo>
                  <a:pt x="669760" y="0"/>
                </a:lnTo>
                <a:lnTo>
                  <a:pt x="669760" y="669760"/>
                </a:lnTo>
                <a:lnTo>
                  <a:pt x="0" y="6697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2089617" y="4135813"/>
            <a:ext cx="677580" cy="728581"/>
          </a:xfrm>
          <a:custGeom>
            <a:avLst/>
            <a:gdLst/>
            <a:ahLst/>
            <a:cxnLst/>
            <a:rect l="l" t="t" r="r" b="b"/>
            <a:pathLst>
              <a:path w="677580" h="728581">
                <a:moveTo>
                  <a:pt x="0" y="0"/>
                </a:moveTo>
                <a:lnTo>
                  <a:pt x="677580" y="0"/>
                </a:lnTo>
                <a:lnTo>
                  <a:pt x="677580" y="728580"/>
                </a:lnTo>
                <a:lnTo>
                  <a:pt x="0" y="7285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3600573" y="5951153"/>
            <a:ext cx="750985" cy="779232"/>
          </a:xfrm>
          <a:custGeom>
            <a:avLst/>
            <a:gdLst/>
            <a:ahLst/>
            <a:cxnLst/>
            <a:rect l="l" t="t" r="r" b="b"/>
            <a:pathLst>
              <a:path w="750985" h="779232">
                <a:moveTo>
                  <a:pt x="0" y="0"/>
                </a:moveTo>
                <a:lnTo>
                  <a:pt x="750985" y="0"/>
                </a:lnTo>
                <a:lnTo>
                  <a:pt x="750985" y="779232"/>
                </a:lnTo>
                <a:lnTo>
                  <a:pt x="0" y="77923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7711179" y="5951153"/>
            <a:ext cx="686120" cy="719392"/>
          </a:xfrm>
          <a:custGeom>
            <a:avLst/>
            <a:gdLst/>
            <a:ahLst/>
            <a:cxnLst/>
            <a:rect l="l" t="t" r="r" b="b"/>
            <a:pathLst>
              <a:path w="686120" h="719392">
                <a:moveTo>
                  <a:pt x="0" y="0"/>
                </a:moveTo>
                <a:lnTo>
                  <a:pt x="686119" y="0"/>
                </a:lnTo>
                <a:lnTo>
                  <a:pt x="686119" y="719392"/>
                </a:lnTo>
                <a:lnTo>
                  <a:pt x="0" y="71939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a:off x="11907066" y="5951153"/>
            <a:ext cx="860131" cy="860131"/>
          </a:xfrm>
          <a:custGeom>
            <a:avLst/>
            <a:gdLst/>
            <a:ahLst/>
            <a:cxnLst/>
            <a:rect l="l" t="t" r="r" b="b"/>
            <a:pathLst>
              <a:path w="860131" h="860131">
                <a:moveTo>
                  <a:pt x="0" y="0"/>
                </a:moveTo>
                <a:lnTo>
                  <a:pt x="860131" y="0"/>
                </a:lnTo>
                <a:lnTo>
                  <a:pt x="860131" y="860131"/>
                </a:lnTo>
                <a:lnTo>
                  <a:pt x="0" y="86013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Freeform 9"/>
          <p:cNvSpPr/>
          <p:nvPr/>
        </p:nvSpPr>
        <p:spPr>
          <a:xfrm>
            <a:off x="3467588" y="7873385"/>
            <a:ext cx="883970" cy="819682"/>
          </a:xfrm>
          <a:custGeom>
            <a:avLst/>
            <a:gdLst/>
            <a:ahLst/>
            <a:cxnLst/>
            <a:rect l="l" t="t" r="r" b="b"/>
            <a:pathLst>
              <a:path w="883970" h="819682">
                <a:moveTo>
                  <a:pt x="0" y="0"/>
                </a:moveTo>
                <a:lnTo>
                  <a:pt x="883970" y="0"/>
                </a:lnTo>
                <a:lnTo>
                  <a:pt x="883970" y="819681"/>
                </a:lnTo>
                <a:lnTo>
                  <a:pt x="0" y="81968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10" name="Freeform 10"/>
          <p:cNvSpPr/>
          <p:nvPr/>
        </p:nvSpPr>
        <p:spPr>
          <a:xfrm>
            <a:off x="7727538" y="7873385"/>
            <a:ext cx="832811" cy="744325"/>
          </a:xfrm>
          <a:custGeom>
            <a:avLst/>
            <a:gdLst/>
            <a:ahLst/>
            <a:cxnLst/>
            <a:rect l="l" t="t" r="r" b="b"/>
            <a:pathLst>
              <a:path w="832811" h="744325">
                <a:moveTo>
                  <a:pt x="0" y="0"/>
                </a:moveTo>
                <a:lnTo>
                  <a:pt x="832811" y="0"/>
                </a:lnTo>
                <a:lnTo>
                  <a:pt x="832811" y="744325"/>
                </a:lnTo>
                <a:lnTo>
                  <a:pt x="0" y="744325"/>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1" name="Freeform 11"/>
          <p:cNvSpPr/>
          <p:nvPr/>
        </p:nvSpPr>
        <p:spPr>
          <a:xfrm>
            <a:off x="11907066" y="7873385"/>
            <a:ext cx="677580" cy="677580"/>
          </a:xfrm>
          <a:custGeom>
            <a:avLst/>
            <a:gdLst/>
            <a:ahLst/>
            <a:cxnLst/>
            <a:rect l="l" t="t" r="r" b="b"/>
            <a:pathLst>
              <a:path w="677580" h="677580">
                <a:moveTo>
                  <a:pt x="0" y="0"/>
                </a:moveTo>
                <a:lnTo>
                  <a:pt x="677580" y="0"/>
                </a:lnTo>
                <a:lnTo>
                  <a:pt x="677580" y="677580"/>
                </a:lnTo>
                <a:lnTo>
                  <a:pt x="0" y="677580"/>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
        <p:nvSpPr>
          <p:cNvPr id="12" name="TextBox 12"/>
          <p:cNvSpPr txBox="1"/>
          <p:nvPr/>
        </p:nvSpPr>
        <p:spPr>
          <a:xfrm>
            <a:off x="5177377" y="634612"/>
            <a:ext cx="8414448" cy="1228725"/>
          </a:xfrm>
          <a:prstGeom prst="rect">
            <a:avLst/>
          </a:prstGeom>
        </p:spPr>
        <p:txBody>
          <a:bodyPr lIns="0" tIns="0" rIns="0" bIns="0" rtlCol="0" anchor="t">
            <a:spAutoFit/>
          </a:bodyPr>
          <a:lstStyle/>
          <a:p>
            <a:pPr marL="0" lvl="0" indent="0">
              <a:lnSpc>
                <a:spcPts val="9600"/>
              </a:lnSpc>
              <a:spcBef>
                <a:spcPct val="0"/>
              </a:spcBef>
            </a:pPr>
            <a:r>
              <a:rPr lang="en-US" sz="8000">
                <a:solidFill>
                  <a:srgbClr val="007074"/>
                </a:solidFill>
                <a:latin typeface="TT Commons Pro Bold"/>
              </a:rPr>
              <a:t>About the Course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grpSp>
        <p:nvGrpSpPr>
          <p:cNvPr id="6" name="Group 6"/>
          <p:cNvGrpSpPr/>
          <p:nvPr/>
        </p:nvGrpSpPr>
        <p:grpSpPr>
          <a:xfrm>
            <a:off x="1028700" y="1200928"/>
            <a:ext cx="12127137" cy="7049627"/>
            <a:chOff x="0" y="0"/>
            <a:chExt cx="16169516" cy="9399503"/>
          </a:xfrm>
        </p:grpSpPr>
        <p:sp>
          <p:nvSpPr>
            <p:cNvPr id="7" name="TextBox 7"/>
            <p:cNvSpPr txBox="1"/>
            <p:nvPr/>
          </p:nvSpPr>
          <p:spPr>
            <a:xfrm>
              <a:off x="0" y="2387198"/>
              <a:ext cx="16169516" cy="7012305"/>
            </a:xfrm>
            <a:prstGeom prst="rect">
              <a:avLst/>
            </a:prstGeom>
          </p:spPr>
          <p:txBody>
            <a:bodyPr lIns="0" tIns="0" rIns="0" bIns="0" rtlCol="0" anchor="t">
              <a:spAutoFit/>
            </a:bodyPr>
            <a:lstStyle/>
            <a:p>
              <a:pPr>
                <a:lnSpc>
                  <a:spcPts val="5280"/>
                </a:lnSpc>
              </a:pPr>
              <a:endParaRPr/>
            </a:p>
            <a:p>
              <a:pPr marL="712470" lvl="1" indent="-356235" algn="l">
                <a:lnSpc>
                  <a:spcPts val="5280"/>
                </a:lnSpc>
                <a:buFont typeface="Arial"/>
                <a:buChar char="•"/>
              </a:pPr>
              <a:r>
                <a:rPr lang="en-US" sz="3300">
                  <a:solidFill>
                    <a:srgbClr val="007074"/>
                  </a:solidFill>
                  <a:latin typeface="TT Commons Pro Bold"/>
                </a:rPr>
                <a:t>This mode involves pursuing one's own interests and goals, often at the expense of the other party's concerns. Individuals using this mode are highly assertive and tend to take a firm stance on their own position, seeking to win the conflict. They might use power, authority, or persuasive tactics to achieve their objectives, sometimes without considering the needs or perspectives of others.</a:t>
              </a:r>
            </a:p>
          </p:txBody>
        </p:sp>
        <p:sp>
          <p:nvSpPr>
            <p:cNvPr id="8" name="TextBox 8"/>
            <p:cNvSpPr txBox="1"/>
            <p:nvPr/>
          </p:nvSpPr>
          <p:spPr>
            <a:xfrm>
              <a:off x="0" y="123825"/>
              <a:ext cx="14145169" cy="1668705"/>
            </a:xfrm>
            <a:prstGeom prst="rect">
              <a:avLst/>
            </a:prstGeom>
          </p:spPr>
          <p:txBody>
            <a:bodyPr lIns="0" tIns="0" rIns="0" bIns="0" rtlCol="0" anchor="t">
              <a:spAutoFit/>
            </a:bodyPr>
            <a:lstStyle/>
            <a:p>
              <a:pPr>
                <a:lnSpc>
                  <a:spcPts val="9375"/>
                </a:lnSpc>
              </a:pPr>
              <a:r>
                <a:rPr lang="en-US" sz="8844">
                  <a:solidFill>
                    <a:srgbClr val="007074"/>
                  </a:solidFill>
                  <a:latin typeface="TT Commons Pro Bold"/>
                </a:rPr>
                <a:t>Competing</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grpSp>
        <p:nvGrpSpPr>
          <p:cNvPr id="6" name="Group 6"/>
          <p:cNvGrpSpPr/>
          <p:nvPr/>
        </p:nvGrpSpPr>
        <p:grpSpPr>
          <a:xfrm>
            <a:off x="1028700" y="1200928"/>
            <a:ext cx="12127137" cy="7716377"/>
            <a:chOff x="0" y="0"/>
            <a:chExt cx="16169516" cy="10288503"/>
          </a:xfrm>
        </p:grpSpPr>
        <p:sp>
          <p:nvSpPr>
            <p:cNvPr id="7" name="TextBox 7"/>
            <p:cNvSpPr txBox="1"/>
            <p:nvPr/>
          </p:nvSpPr>
          <p:spPr>
            <a:xfrm>
              <a:off x="0" y="2387198"/>
              <a:ext cx="16169516" cy="7901305"/>
            </a:xfrm>
            <a:prstGeom prst="rect">
              <a:avLst/>
            </a:prstGeom>
          </p:spPr>
          <p:txBody>
            <a:bodyPr lIns="0" tIns="0" rIns="0" bIns="0" rtlCol="0" anchor="t">
              <a:spAutoFit/>
            </a:bodyPr>
            <a:lstStyle/>
            <a:p>
              <a:pPr>
                <a:lnSpc>
                  <a:spcPts val="5280"/>
                </a:lnSpc>
              </a:pPr>
              <a:endParaRPr/>
            </a:p>
            <a:p>
              <a:pPr marL="712470" lvl="1" indent="-356235" algn="l">
                <a:lnSpc>
                  <a:spcPts val="5280"/>
                </a:lnSpc>
                <a:buFont typeface="Arial"/>
                <a:buChar char="•"/>
              </a:pPr>
              <a:r>
                <a:rPr lang="en-US" sz="3300">
                  <a:solidFill>
                    <a:srgbClr val="007074"/>
                  </a:solidFill>
                  <a:latin typeface="TT Commons Pro Bold"/>
                </a:rPr>
                <a:t>In this mode, individuals prioritize finding mutually beneficial solutions to conflicts. They invest time and effort in understanding all parties' interests and viewpoints, seeking a win-win resolution. Collaboration involves active communication, open sharing of information, and creative problem-solving. People using this mode are willing to make concessions and explore innovative solutions that address everyone's concerns.</a:t>
              </a:r>
            </a:p>
          </p:txBody>
        </p:sp>
        <p:sp>
          <p:nvSpPr>
            <p:cNvPr id="8" name="TextBox 8"/>
            <p:cNvSpPr txBox="1"/>
            <p:nvPr/>
          </p:nvSpPr>
          <p:spPr>
            <a:xfrm>
              <a:off x="0" y="123825"/>
              <a:ext cx="14145169" cy="1668705"/>
            </a:xfrm>
            <a:prstGeom prst="rect">
              <a:avLst/>
            </a:prstGeom>
          </p:spPr>
          <p:txBody>
            <a:bodyPr lIns="0" tIns="0" rIns="0" bIns="0" rtlCol="0" anchor="t">
              <a:spAutoFit/>
            </a:bodyPr>
            <a:lstStyle/>
            <a:p>
              <a:pPr>
                <a:lnSpc>
                  <a:spcPts val="9375"/>
                </a:lnSpc>
              </a:pPr>
              <a:r>
                <a:rPr lang="en-US" sz="8844">
                  <a:solidFill>
                    <a:srgbClr val="007074"/>
                  </a:solidFill>
                  <a:latin typeface="TT Commons Pro Bold"/>
                </a:rPr>
                <a:t>Collaborating</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grpSp>
        <p:nvGrpSpPr>
          <p:cNvPr id="6" name="Group 6"/>
          <p:cNvGrpSpPr/>
          <p:nvPr/>
        </p:nvGrpSpPr>
        <p:grpSpPr>
          <a:xfrm>
            <a:off x="1028700" y="1200928"/>
            <a:ext cx="12127137" cy="6382877"/>
            <a:chOff x="0" y="0"/>
            <a:chExt cx="16169516" cy="8510503"/>
          </a:xfrm>
        </p:grpSpPr>
        <p:sp>
          <p:nvSpPr>
            <p:cNvPr id="7" name="TextBox 7"/>
            <p:cNvSpPr txBox="1"/>
            <p:nvPr/>
          </p:nvSpPr>
          <p:spPr>
            <a:xfrm>
              <a:off x="0" y="2387198"/>
              <a:ext cx="16169516" cy="6123305"/>
            </a:xfrm>
            <a:prstGeom prst="rect">
              <a:avLst/>
            </a:prstGeom>
          </p:spPr>
          <p:txBody>
            <a:bodyPr lIns="0" tIns="0" rIns="0" bIns="0" rtlCol="0" anchor="t">
              <a:spAutoFit/>
            </a:bodyPr>
            <a:lstStyle/>
            <a:p>
              <a:pPr marL="712470" lvl="1" indent="-356235" algn="l">
                <a:lnSpc>
                  <a:spcPts val="5280"/>
                </a:lnSpc>
                <a:buFont typeface="Arial"/>
                <a:buChar char="•"/>
              </a:pPr>
              <a:r>
                <a:rPr lang="en-US" sz="3300">
                  <a:solidFill>
                    <a:srgbClr val="007074"/>
                  </a:solidFill>
                  <a:latin typeface="TT Commons Pro Bold"/>
                </a:rPr>
                <a:t>Compromising involves finding a middle ground that partially satisfies each party's needs and demands. People using this mode are willing to give up some of their goals to reach an agreement. It's a pragmatic approach that aims to achieve a reasonable level of satisfaction for all parties involved. However, this mode might not fully address all underlying issues and can lead to suboptimal outcomes.</a:t>
              </a:r>
            </a:p>
          </p:txBody>
        </p:sp>
        <p:sp>
          <p:nvSpPr>
            <p:cNvPr id="8" name="TextBox 8"/>
            <p:cNvSpPr txBox="1"/>
            <p:nvPr/>
          </p:nvSpPr>
          <p:spPr>
            <a:xfrm>
              <a:off x="0" y="123825"/>
              <a:ext cx="14145169" cy="1668705"/>
            </a:xfrm>
            <a:prstGeom prst="rect">
              <a:avLst/>
            </a:prstGeom>
          </p:spPr>
          <p:txBody>
            <a:bodyPr lIns="0" tIns="0" rIns="0" bIns="0" rtlCol="0" anchor="t">
              <a:spAutoFit/>
            </a:bodyPr>
            <a:lstStyle/>
            <a:p>
              <a:pPr>
                <a:lnSpc>
                  <a:spcPts val="9375"/>
                </a:lnSpc>
              </a:pPr>
              <a:r>
                <a:rPr lang="en-US" sz="8844">
                  <a:solidFill>
                    <a:srgbClr val="007074"/>
                  </a:solidFill>
                  <a:latin typeface="TT Commons Pro Bold"/>
                </a:rPr>
                <a:t>Compromising</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grpSp>
        <p:nvGrpSpPr>
          <p:cNvPr id="6" name="Group 6"/>
          <p:cNvGrpSpPr/>
          <p:nvPr/>
        </p:nvGrpSpPr>
        <p:grpSpPr>
          <a:xfrm>
            <a:off x="1028700" y="1200928"/>
            <a:ext cx="12127137" cy="7049627"/>
            <a:chOff x="0" y="0"/>
            <a:chExt cx="16169516" cy="9399503"/>
          </a:xfrm>
        </p:grpSpPr>
        <p:sp>
          <p:nvSpPr>
            <p:cNvPr id="7" name="TextBox 7"/>
            <p:cNvSpPr txBox="1"/>
            <p:nvPr/>
          </p:nvSpPr>
          <p:spPr>
            <a:xfrm>
              <a:off x="0" y="2387198"/>
              <a:ext cx="16169516" cy="7012305"/>
            </a:xfrm>
            <a:prstGeom prst="rect">
              <a:avLst/>
            </a:prstGeom>
          </p:spPr>
          <p:txBody>
            <a:bodyPr lIns="0" tIns="0" rIns="0" bIns="0" rtlCol="0" anchor="t">
              <a:spAutoFit/>
            </a:bodyPr>
            <a:lstStyle/>
            <a:p>
              <a:pPr marL="712470" lvl="1" indent="-356235" algn="l">
                <a:lnSpc>
                  <a:spcPts val="5280"/>
                </a:lnSpc>
                <a:buFont typeface="Arial"/>
                <a:buChar char="•"/>
              </a:pPr>
              <a:r>
                <a:rPr lang="en-US" sz="3300">
                  <a:solidFill>
                    <a:srgbClr val="007074"/>
                  </a:solidFill>
                  <a:latin typeface="TT Commons Pro Bold"/>
                </a:rPr>
                <a:t>In the avoiding mode, individuals try to evade or postpone conflicts rather than confronting them directly. This could be due to a desire to maintain harmony, reduce tension, or avoid unpleasant confrontations. Avoidance can be appropriate in situations where the issue is minor or when emotions are running high, but relying too heavily on this mode can lead to unresolved issues and potential escalation over time.</a:t>
              </a:r>
            </a:p>
          </p:txBody>
        </p:sp>
        <p:sp>
          <p:nvSpPr>
            <p:cNvPr id="8" name="TextBox 8"/>
            <p:cNvSpPr txBox="1"/>
            <p:nvPr/>
          </p:nvSpPr>
          <p:spPr>
            <a:xfrm>
              <a:off x="0" y="123825"/>
              <a:ext cx="14145169" cy="1668705"/>
            </a:xfrm>
            <a:prstGeom prst="rect">
              <a:avLst/>
            </a:prstGeom>
          </p:spPr>
          <p:txBody>
            <a:bodyPr lIns="0" tIns="0" rIns="0" bIns="0" rtlCol="0" anchor="t">
              <a:spAutoFit/>
            </a:bodyPr>
            <a:lstStyle/>
            <a:p>
              <a:pPr>
                <a:lnSpc>
                  <a:spcPts val="9375"/>
                </a:lnSpc>
              </a:pPr>
              <a:r>
                <a:rPr lang="en-US" sz="8844">
                  <a:solidFill>
                    <a:srgbClr val="007074"/>
                  </a:solidFill>
                  <a:latin typeface="TT Commons Pro Bold"/>
                </a:rPr>
                <a:t>Avoiding</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grpSp>
        <p:nvGrpSpPr>
          <p:cNvPr id="6" name="Group 6"/>
          <p:cNvGrpSpPr/>
          <p:nvPr/>
        </p:nvGrpSpPr>
        <p:grpSpPr>
          <a:xfrm>
            <a:off x="1028700" y="1200928"/>
            <a:ext cx="12127137" cy="7049627"/>
            <a:chOff x="0" y="0"/>
            <a:chExt cx="16169516" cy="9399503"/>
          </a:xfrm>
        </p:grpSpPr>
        <p:sp>
          <p:nvSpPr>
            <p:cNvPr id="7" name="TextBox 7"/>
            <p:cNvSpPr txBox="1"/>
            <p:nvPr/>
          </p:nvSpPr>
          <p:spPr>
            <a:xfrm>
              <a:off x="0" y="2387198"/>
              <a:ext cx="16169516" cy="7012305"/>
            </a:xfrm>
            <a:prstGeom prst="rect">
              <a:avLst/>
            </a:prstGeom>
          </p:spPr>
          <p:txBody>
            <a:bodyPr lIns="0" tIns="0" rIns="0" bIns="0" rtlCol="0" anchor="t">
              <a:spAutoFit/>
            </a:bodyPr>
            <a:lstStyle/>
            <a:p>
              <a:pPr marL="712470" lvl="1" indent="-356235" algn="l">
                <a:lnSpc>
                  <a:spcPts val="5280"/>
                </a:lnSpc>
                <a:buFont typeface="Arial"/>
                <a:buChar char="•"/>
              </a:pPr>
              <a:r>
                <a:rPr lang="en-US" sz="3300">
                  <a:solidFill>
                    <a:srgbClr val="007074"/>
                  </a:solidFill>
                  <a:latin typeface="TT Commons Pro Bold"/>
                </a:rPr>
                <a:t>Accommodating involves prioritizing the other party's needs and preferences over one's own. People using this mode are willing to make concessions to maintain relationships and prevent conflicts from escalating. It can be a helpful mode when the issue at hand is of lesser importance to the individual, or when preserving harmony is crucial. However, overuse of this mode might lead to personal needs being consistently overlooked.</a:t>
              </a:r>
            </a:p>
          </p:txBody>
        </p:sp>
        <p:sp>
          <p:nvSpPr>
            <p:cNvPr id="8" name="TextBox 8"/>
            <p:cNvSpPr txBox="1"/>
            <p:nvPr/>
          </p:nvSpPr>
          <p:spPr>
            <a:xfrm>
              <a:off x="0" y="123825"/>
              <a:ext cx="14145169" cy="1668705"/>
            </a:xfrm>
            <a:prstGeom prst="rect">
              <a:avLst/>
            </a:prstGeom>
          </p:spPr>
          <p:txBody>
            <a:bodyPr lIns="0" tIns="0" rIns="0" bIns="0" rtlCol="0" anchor="t">
              <a:spAutoFit/>
            </a:bodyPr>
            <a:lstStyle/>
            <a:p>
              <a:pPr>
                <a:lnSpc>
                  <a:spcPts val="9375"/>
                </a:lnSpc>
              </a:pPr>
              <a:r>
                <a:rPr lang="en-US" sz="8844">
                  <a:solidFill>
                    <a:srgbClr val="007074"/>
                  </a:solidFill>
                  <a:latin typeface="TT Commons Pro Bold"/>
                </a:rPr>
                <a:t>Accommodating</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BE3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sp>
        <p:nvSpPr>
          <p:cNvPr id="5" name="Freeform 5"/>
          <p:cNvSpPr/>
          <p:nvPr/>
        </p:nvSpPr>
        <p:spPr>
          <a:xfrm>
            <a:off x="4999555" y="2523627"/>
            <a:ext cx="6638022" cy="7036968"/>
          </a:xfrm>
          <a:custGeom>
            <a:avLst/>
            <a:gdLst/>
            <a:ahLst/>
            <a:cxnLst/>
            <a:rect l="l" t="t" r="r" b="b"/>
            <a:pathLst>
              <a:path w="6638022" h="7036968">
                <a:moveTo>
                  <a:pt x="0" y="0"/>
                </a:moveTo>
                <a:lnTo>
                  <a:pt x="6638022" y="0"/>
                </a:lnTo>
                <a:lnTo>
                  <a:pt x="6638022" y="7036968"/>
                </a:lnTo>
                <a:lnTo>
                  <a:pt x="0" y="7036968"/>
                </a:lnTo>
                <a:lnTo>
                  <a:pt x="0" y="0"/>
                </a:lnTo>
                <a:close/>
              </a:path>
            </a:pathLst>
          </a:custGeom>
          <a:blipFill>
            <a:blip r:embed="rId2"/>
            <a:stretch>
              <a:fillRect/>
            </a:stretch>
          </a:blipFill>
        </p:spPr>
        <p:txBody>
          <a:bodyPr/>
          <a:lstStyle/>
          <a:p>
            <a:endParaRPr lang="en-US"/>
          </a:p>
        </p:txBody>
      </p:sp>
      <p:sp>
        <p:nvSpPr>
          <p:cNvPr id="6" name="TextBox 6"/>
          <p:cNvSpPr txBox="1"/>
          <p:nvPr/>
        </p:nvSpPr>
        <p:spPr>
          <a:xfrm>
            <a:off x="1028700" y="1296178"/>
            <a:ext cx="10608877" cy="1220572"/>
          </a:xfrm>
          <a:prstGeom prst="rect">
            <a:avLst/>
          </a:prstGeom>
        </p:spPr>
        <p:txBody>
          <a:bodyPr lIns="0" tIns="0" rIns="0" bIns="0" rtlCol="0" anchor="t">
            <a:spAutoFit/>
          </a:bodyPr>
          <a:lstStyle/>
          <a:p>
            <a:pPr>
              <a:lnSpc>
                <a:spcPts val="9375"/>
              </a:lnSpc>
            </a:pPr>
            <a:r>
              <a:rPr lang="en-US" sz="8844">
                <a:solidFill>
                  <a:srgbClr val="007074"/>
                </a:solidFill>
                <a:latin typeface="TT Commons Pro Bold"/>
              </a:rPr>
              <a:t>Online Assessment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sp>
        <p:nvSpPr>
          <p:cNvPr id="6" name="TextBox 6"/>
          <p:cNvSpPr txBox="1"/>
          <p:nvPr/>
        </p:nvSpPr>
        <p:spPr>
          <a:xfrm>
            <a:off x="1028700" y="1296178"/>
            <a:ext cx="10608877" cy="1220572"/>
          </a:xfrm>
          <a:prstGeom prst="rect">
            <a:avLst/>
          </a:prstGeom>
        </p:spPr>
        <p:txBody>
          <a:bodyPr lIns="0" tIns="0" rIns="0" bIns="0" rtlCol="0" anchor="t">
            <a:spAutoFit/>
          </a:bodyPr>
          <a:lstStyle/>
          <a:p>
            <a:pPr>
              <a:lnSpc>
                <a:spcPts val="9375"/>
              </a:lnSpc>
            </a:pPr>
            <a:r>
              <a:rPr lang="en-US" sz="8844">
                <a:solidFill>
                  <a:srgbClr val="007074"/>
                </a:solidFill>
                <a:latin typeface="TT Commons Pro Bold"/>
              </a:rPr>
              <a:t>Results</a:t>
            </a:r>
          </a:p>
        </p:txBody>
      </p:sp>
      <p:sp>
        <p:nvSpPr>
          <p:cNvPr id="7" name="TextBox 7"/>
          <p:cNvSpPr txBox="1"/>
          <p:nvPr/>
        </p:nvSpPr>
        <p:spPr>
          <a:xfrm>
            <a:off x="1066800" y="4960207"/>
            <a:ext cx="3770807" cy="1852295"/>
          </a:xfrm>
          <a:prstGeom prst="rect">
            <a:avLst/>
          </a:prstGeom>
        </p:spPr>
        <p:txBody>
          <a:bodyPr lIns="0" tIns="0" rIns="0" bIns="0" rtlCol="0" anchor="t">
            <a:spAutoFit/>
          </a:bodyPr>
          <a:lstStyle/>
          <a:p>
            <a:pPr marL="669291" lvl="1" indent="-334646" algn="l">
              <a:lnSpc>
                <a:spcPts val="4960"/>
              </a:lnSpc>
              <a:buFont typeface="Arial"/>
              <a:buChar char="•"/>
            </a:pPr>
            <a:r>
              <a:rPr lang="en-US" sz="3100">
                <a:solidFill>
                  <a:srgbClr val="007074"/>
                </a:solidFill>
                <a:latin typeface="TT Commons Pro Bold"/>
              </a:rPr>
              <a:t>Are you surprised by your results?</a:t>
            </a:r>
          </a:p>
        </p:txBody>
      </p:sp>
      <p:sp>
        <p:nvSpPr>
          <p:cNvPr id="8" name="TextBox 8"/>
          <p:cNvSpPr txBox="1"/>
          <p:nvPr/>
        </p:nvSpPr>
        <p:spPr>
          <a:xfrm>
            <a:off x="5207364" y="4960207"/>
            <a:ext cx="3770807" cy="1852295"/>
          </a:xfrm>
          <a:prstGeom prst="rect">
            <a:avLst/>
          </a:prstGeom>
        </p:spPr>
        <p:txBody>
          <a:bodyPr lIns="0" tIns="0" rIns="0" bIns="0" rtlCol="0" anchor="t">
            <a:spAutoFit/>
          </a:bodyPr>
          <a:lstStyle/>
          <a:p>
            <a:pPr marL="669291" lvl="1" indent="-334646" algn="l">
              <a:lnSpc>
                <a:spcPts val="4960"/>
              </a:lnSpc>
              <a:buFont typeface="Arial"/>
              <a:buChar char="•"/>
            </a:pPr>
            <a:r>
              <a:rPr lang="en-US" sz="3100">
                <a:solidFill>
                  <a:srgbClr val="007074"/>
                </a:solidFill>
                <a:latin typeface="TT Commons Pro Bold"/>
              </a:rPr>
              <a:t>Did you get your expected results?</a:t>
            </a:r>
          </a:p>
        </p:txBody>
      </p:sp>
      <p:sp>
        <p:nvSpPr>
          <p:cNvPr id="9" name="TextBox 9"/>
          <p:cNvSpPr txBox="1"/>
          <p:nvPr/>
        </p:nvSpPr>
        <p:spPr>
          <a:xfrm>
            <a:off x="9969672" y="4960207"/>
            <a:ext cx="3770807" cy="2480945"/>
          </a:xfrm>
          <a:prstGeom prst="rect">
            <a:avLst/>
          </a:prstGeom>
        </p:spPr>
        <p:txBody>
          <a:bodyPr lIns="0" tIns="0" rIns="0" bIns="0" rtlCol="0" anchor="t">
            <a:spAutoFit/>
          </a:bodyPr>
          <a:lstStyle/>
          <a:p>
            <a:pPr algn="l">
              <a:lnSpc>
                <a:spcPts val="4960"/>
              </a:lnSpc>
            </a:pPr>
            <a:r>
              <a:rPr lang="en-US" sz="3100">
                <a:solidFill>
                  <a:srgbClr val="007074"/>
                </a:solidFill>
                <a:latin typeface="TT Commons Pro Bold"/>
              </a:rPr>
              <a:t>How do you think this information can benefit you in negotiations?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sp>
        <p:nvSpPr>
          <p:cNvPr id="6" name="TextBox 6"/>
          <p:cNvSpPr txBox="1"/>
          <p:nvPr/>
        </p:nvSpPr>
        <p:spPr>
          <a:xfrm>
            <a:off x="1028700" y="1296178"/>
            <a:ext cx="10608877" cy="1220572"/>
          </a:xfrm>
          <a:prstGeom prst="rect">
            <a:avLst/>
          </a:prstGeom>
        </p:spPr>
        <p:txBody>
          <a:bodyPr lIns="0" tIns="0" rIns="0" bIns="0" rtlCol="0" anchor="t">
            <a:spAutoFit/>
          </a:bodyPr>
          <a:lstStyle/>
          <a:p>
            <a:pPr>
              <a:lnSpc>
                <a:spcPts val="9375"/>
              </a:lnSpc>
            </a:pPr>
            <a:r>
              <a:rPr lang="en-US" sz="8844">
                <a:solidFill>
                  <a:srgbClr val="007074"/>
                </a:solidFill>
                <a:latin typeface="TT Commons Pro Bold"/>
              </a:rPr>
              <a:t>Why does it matter?</a:t>
            </a:r>
          </a:p>
        </p:txBody>
      </p:sp>
      <p:sp>
        <p:nvSpPr>
          <p:cNvPr id="7" name="TextBox 7"/>
          <p:cNvSpPr txBox="1"/>
          <p:nvPr/>
        </p:nvSpPr>
        <p:spPr>
          <a:xfrm>
            <a:off x="1066800" y="3608388"/>
            <a:ext cx="4964834" cy="977899"/>
          </a:xfrm>
          <a:prstGeom prst="rect">
            <a:avLst/>
          </a:prstGeom>
        </p:spPr>
        <p:txBody>
          <a:bodyPr lIns="0" tIns="0" rIns="0" bIns="0" rtlCol="0" anchor="t">
            <a:spAutoFit/>
          </a:bodyPr>
          <a:lstStyle/>
          <a:p>
            <a:pPr>
              <a:lnSpc>
                <a:spcPts val="4000"/>
              </a:lnSpc>
            </a:pPr>
            <a:r>
              <a:rPr lang="en-US" sz="2500">
                <a:solidFill>
                  <a:srgbClr val="007074"/>
                </a:solidFill>
                <a:latin typeface="TT Commons Pro Bold"/>
              </a:rPr>
              <a:t>Information Gathering</a:t>
            </a:r>
          </a:p>
          <a:p>
            <a:pPr algn="l">
              <a:lnSpc>
                <a:spcPts val="4000"/>
              </a:lnSpc>
            </a:pPr>
            <a:endParaRPr lang="en-US" sz="2500">
              <a:solidFill>
                <a:srgbClr val="007074"/>
              </a:solidFill>
              <a:latin typeface="TT Commons Pro Bold"/>
            </a:endParaRPr>
          </a:p>
        </p:txBody>
      </p:sp>
      <p:sp>
        <p:nvSpPr>
          <p:cNvPr id="8" name="TextBox 8"/>
          <p:cNvSpPr txBox="1"/>
          <p:nvPr/>
        </p:nvSpPr>
        <p:spPr>
          <a:xfrm>
            <a:off x="6680633" y="3617913"/>
            <a:ext cx="4964834" cy="2302509"/>
          </a:xfrm>
          <a:prstGeom prst="rect">
            <a:avLst/>
          </a:prstGeom>
        </p:spPr>
        <p:txBody>
          <a:bodyPr lIns="0" tIns="0" rIns="0" bIns="0" rtlCol="0" anchor="t">
            <a:spAutoFit/>
          </a:bodyPr>
          <a:lstStyle/>
          <a:p>
            <a:pPr>
              <a:lnSpc>
                <a:spcPts val="3680"/>
              </a:lnSpc>
            </a:pPr>
            <a:r>
              <a:rPr lang="en-US" sz="2300">
                <a:solidFill>
                  <a:srgbClr val="007074"/>
                </a:solidFill>
                <a:latin typeface="TT Commons Pro Bold"/>
              </a:rPr>
              <a:t>Don't make assumptions</a:t>
            </a:r>
          </a:p>
          <a:p>
            <a:pPr>
              <a:lnSpc>
                <a:spcPts val="3680"/>
              </a:lnSpc>
            </a:pPr>
            <a:endParaRPr lang="en-US" sz="2300">
              <a:solidFill>
                <a:srgbClr val="007074"/>
              </a:solidFill>
              <a:latin typeface="TT Commons Pro Bold"/>
            </a:endParaRPr>
          </a:p>
          <a:p>
            <a:pPr algn="l">
              <a:lnSpc>
                <a:spcPts val="3680"/>
              </a:lnSpc>
            </a:pPr>
            <a:r>
              <a:rPr lang="en-US" sz="2300">
                <a:solidFill>
                  <a:srgbClr val="007074"/>
                </a:solidFill>
                <a:latin typeface="TT Commons Pro Bold"/>
              </a:rPr>
              <a:t>We assume that others have the same negotiation and conflict styles as us.</a:t>
            </a:r>
          </a:p>
        </p:txBody>
      </p:sp>
      <p:sp>
        <p:nvSpPr>
          <p:cNvPr id="9" name="TextBox 9"/>
          <p:cNvSpPr txBox="1"/>
          <p:nvPr/>
        </p:nvSpPr>
        <p:spPr>
          <a:xfrm>
            <a:off x="12294466" y="3617913"/>
            <a:ext cx="4964834" cy="2769234"/>
          </a:xfrm>
          <a:prstGeom prst="rect">
            <a:avLst/>
          </a:prstGeom>
        </p:spPr>
        <p:txBody>
          <a:bodyPr lIns="0" tIns="0" rIns="0" bIns="0" rtlCol="0" anchor="t">
            <a:spAutoFit/>
          </a:bodyPr>
          <a:lstStyle/>
          <a:p>
            <a:pPr>
              <a:lnSpc>
                <a:spcPts val="3680"/>
              </a:lnSpc>
            </a:pPr>
            <a:r>
              <a:rPr lang="en-US" sz="2300">
                <a:solidFill>
                  <a:srgbClr val="007074"/>
                </a:solidFill>
                <a:latin typeface="TT Commons Pro Bold"/>
              </a:rPr>
              <a:t>Tips: </a:t>
            </a:r>
          </a:p>
          <a:p>
            <a:pPr>
              <a:lnSpc>
                <a:spcPts val="3680"/>
              </a:lnSpc>
            </a:pPr>
            <a:endParaRPr lang="en-US" sz="2300">
              <a:solidFill>
                <a:srgbClr val="007074"/>
              </a:solidFill>
              <a:latin typeface="TT Commons Pro Bold"/>
            </a:endParaRPr>
          </a:p>
          <a:p>
            <a:pPr algn="l">
              <a:lnSpc>
                <a:spcPts val="3680"/>
              </a:lnSpc>
            </a:pPr>
            <a:r>
              <a:rPr lang="en-US" sz="2300">
                <a:solidFill>
                  <a:srgbClr val="007074"/>
                </a:solidFill>
                <a:latin typeface="TT Commons Pro Bold"/>
              </a:rPr>
              <a:t>Negotiate smaller issues early on to gather information about your counterparts' negotiation and conflict resolution styles.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sp>
        <p:nvSpPr>
          <p:cNvPr id="6" name="TextBox 6"/>
          <p:cNvSpPr txBox="1"/>
          <p:nvPr/>
        </p:nvSpPr>
        <p:spPr>
          <a:xfrm>
            <a:off x="1028700" y="1248553"/>
            <a:ext cx="10608877" cy="884344"/>
          </a:xfrm>
          <a:prstGeom prst="rect">
            <a:avLst/>
          </a:prstGeom>
        </p:spPr>
        <p:txBody>
          <a:bodyPr lIns="0" tIns="0" rIns="0" bIns="0" rtlCol="0" anchor="t">
            <a:spAutoFit/>
          </a:bodyPr>
          <a:lstStyle/>
          <a:p>
            <a:pPr>
              <a:lnSpc>
                <a:spcPts val="6725"/>
              </a:lnSpc>
            </a:pPr>
            <a:r>
              <a:rPr lang="en-US" sz="6345">
                <a:solidFill>
                  <a:srgbClr val="007074"/>
                </a:solidFill>
                <a:latin typeface="TT Commons Pro Bold"/>
              </a:rPr>
              <a:t>How to Improve our Results</a:t>
            </a:r>
          </a:p>
        </p:txBody>
      </p:sp>
      <p:sp>
        <p:nvSpPr>
          <p:cNvPr id="7" name="TextBox 7"/>
          <p:cNvSpPr txBox="1"/>
          <p:nvPr/>
        </p:nvSpPr>
        <p:spPr>
          <a:xfrm>
            <a:off x="9347929" y="4614673"/>
            <a:ext cx="3770807" cy="384173"/>
          </a:xfrm>
          <a:prstGeom prst="rect">
            <a:avLst/>
          </a:prstGeom>
        </p:spPr>
        <p:txBody>
          <a:bodyPr lIns="0" tIns="0" rIns="0" bIns="0" rtlCol="0" anchor="t">
            <a:spAutoFit/>
          </a:bodyPr>
          <a:lstStyle/>
          <a:p>
            <a:pPr algn="l">
              <a:lnSpc>
                <a:spcPts val="3200"/>
              </a:lnSpc>
            </a:pPr>
            <a:r>
              <a:rPr lang="en-US" sz="2000">
                <a:solidFill>
                  <a:srgbClr val="007074"/>
                </a:solidFill>
                <a:latin typeface="TT Commons Pro Bold"/>
              </a:rPr>
              <a:t>Be patient and curious.</a:t>
            </a:r>
          </a:p>
        </p:txBody>
      </p:sp>
      <p:sp>
        <p:nvSpPr>
          <p:cNvPr id="8" name="TextBox 8"/>
          <p:cNvSpPr txBox="1"/>
          <p:nvPr/>
        </p:nvSpPr>
        <p:spPr>
          <a:xfrm>
            <a:off x="9347929" y="3013849"/>
            <a:ext cx="3770807" cy="781050"/>
          </a:xfrm>
          <a:prstGeom prst="rect">
            <a:avLst/>
          </a:prstGeom>
        </p:spPr>
        <p:txBody>
          <a:bodyPr lIns="0" tIns="0" rIns="0" bIns="0" rtlCol="0" anchor="t">
            <a:spAutoFit/>
          </a:bodyPr>
          <a:lstStyle/>
          <a:p>
            <a:pPr>
              <a:lnSpc>
                <a:spcPts val="6123"/>
              </a:lnSpc>
            </a:pPr>
            <a:r>
              <a:rPr lang="en-US" sz="5103">
                <a:solidFill>
                  <a:srgbClr val="007074"/>
                </a:solidFill>
                <a:latin typeface="Libre Baskerville Bold Italics"/>
              </a:rPr>
              <a:t>3</a:t>
            </a:r>
          </a:p>
        </p:txBody>
      </p:sp>
      <p:sp>
        <p:nvSpPr>
          <p:cNvPr id="9" name="TextBox 9"/>
          <p:cNvSpPr txBox="1"/>
          <p:nvPr/>
        </p:nvSpPr>
        <p:spPr>
          <a:xfrm>
            <a:off x="5188314" y="4614673"/>
            <a:ext cx="3770807" cy="1184273"/>
          </a:xfrm>
          <a:prstGeom prst="rect">
            <a:avLst/>
          </a:prstGeom>
        </p:spPr>
        <p:txBody>
          <a:bodyPr lIns="0" tIns="0" rIns="0" bIns="0" rtlCol="0" anchor="t">
            <a:spAutoFit/>
          </a:bodyPr>
          <a:lstStyle/>
          <a:p>
            <a:pPr algn="l">
              <a:lnSpc>
                <a:spcPts val="3200"/>
              </a:lnSpc>
            </a:pPr>
            <a:r>
              <a:rPr lang="en-US" sz="2000">
                <a:solidFill>
                  <a:srgbClr val="007074"/>
                </a:solidFill>
                <a:latin typeface="TT Commons Pro Bold"/>
              </a:rPr>
              <a:t>Focus on interests, not positions. How can we maximize value for both sides?</a:t>
            </a:r>
          </a:p>
        </p:txBody>
      </p:sp>
      <p:sp>
        <p:nvSpPr>
          <p:cNvPr id="10" name="TextBox 10"/>
          <p:cNvSpPr txBox="1"/>
          <p:nvPr/>
        </p:nvSpPr>
        <p:spPr>
          <a:xfrm>
            <a:off x="5188314" y="3013849"/>
            <a:ext cx="3770807" cy="781050"/>
          </a:xfrm>
          <a:prstGeom prst="rect">
            <a:avLst/>
          </a:prstGeom>
        </p:spPr>
        <p:txBody>
          <a:bodyPr lIns="0" tIns="0" rIns="0" bIns="0" rtlCol="0" anchor="t">
            <a:spAutoFit/>
          </a:bodyPr>
          <a:lstStyle/>
          <a:p>
            <a:pPr>
              <a:lnSpc>
                <a:spcPts val="6123"/>
              </a:lnSpc>
            </a:pPr>
            <a:r>
              <a:rPr lang="en-US" sz="5103">
                <a:solidFill>
                  <a:srgbClr val="007074"/>
                </a:solidFill>
                <a:latin typeface="Libre Baskerville Bold Italics"/>
              </a:rPr>
              <a:t>2</a:t>
            </a:r>
          </a:p>
        </p:txBody>
      </p:sp>
      <p:sp>
        <p:nvSpPr>
          <p:cNvPr id="11" name="TextBox 11"/>
          <p:cNvSpPr txBox="1"/>
          <p:nvPr/>
        </p:nvSpPr>
        <p:spPr>
          <a:xfrm>
            <a:off x="13488493" y="4614673"/>
            <a:ext cx="3770807" cy="2784473"/>
          </a:xfrm>
          <a:prstGeom prst="rect">
            <a:avLst/>
          </a:prstGeom>
        </p:spPr>
        <p:txBody>
          <a:bodyPr lIns="0" tIns="0" rIns="0" bIns="0" rtlCol="0" anchor="t">
            <a:spAutoFit/>
          </a:bodyPr>
          <a:lstStyle/>
          <a:p>
            <a:pPr>
              <a:lnSpc>
                <a:spcPts val="3200"/>
              </a:lnSpc>
            </a:pPr>
            <a:r>
              <a:rPr lang="en-US" sz="2000">
                <a:solidFill>
                  <a:srgbClr val="007074"/>
                </a:solidFill>
                <a:latin typeface="TT Commons Pro Bold"/>
              </a:rPr>
              <a:t>Consider not only the short-term, but long-term effects on the relationship. What type of relationship is this? Building? Repairing? Dissolving?</a:t>
            </a:r>
          </a:p>
          <a:p>
            <a:pPr>
              <a:lnSpc>
                <a:spcPts val="3200"/>
              </a:lnSpc>
            </a:pPr>
            <a:endParaRPr lang="en-US" sz="2000">
              <a:solidFill>
                <a:srgbClr val="007074"/>
              </a:solidFill>
              <a:latin typeface="TT Commons Pro Bold"/>
            </a:endParaRPr>
          </a:p>
          <a:p>
            <a:pPr algn="l">
              <a:lnSpc>
                <a:spcPts val="3200"/>
              </a:lnSpc>
            </a:pPr>
            <a:r>
              <a:rPr lang="en-US" sz="2000">
                <a:solidFill>
                  <a:srgbClr val="007074"/>
                </a:solidFill>
                <a:latin typeface="TT Commons Pro Bold"/>
              </a:rPr>
              <a:t>Consider the follow-through.</a:t>
            </a:r>
          </a:p>
        </p:txBody>
      </p:sp>
      <p:sp>
        <p:nvSpPr>
          <p:cNvPr id="12" name="TextBox 12"/>
          <p:cNvSpPr txBox="1"/>
          <p:nvPr/>
        </p:nvSpPr>
        <p:spPr>
          <a:xfrm>
            <a:off x="13488493" y="3013849"/>
            <a:ext cx="3770807" cy="781050"/>
          </a:xfrm>
          <a:prstGeom prst="rect">
            <a:avLst/>
          </a:prstGeom>
        </p:spPr>
        <p:txBody>
          <a:bodyPr lIns="0" tIns="0" rIns="0" bIns="0" rtlCol="0" anchor="t">
            <a:spAutoFit/>
          </a:bodyPr>
          <a:lstStyle/>
          <a:p>
            <a:pPr>
              <a:lnSpc>
                <a:spcPts val="6123"/>
              </a:lnSpc>
            </a:pPr>
            <a:r>
              <a:rPr lang="en-US" sz="5103">
                <a:solidFill>
                  <a:srgbClr val="007074"/>
                </a:solidFill>
                <a:latin typeface="Libre Baskerville Italics"/>
              </a:rPr>
              <a:t>4</a:t>
            </a:r>
          </a:p>
        </p:txBody>
      </p:sp>
      <p:sp>
        <p:nvSpPr>
          <p:cNvPr id="13" name="TextBox 13"/>
          <p:cNvSpPr txBox="1"/>
          <p:nvPr/>
        </p:nvSpPr>
        <p:spPr>
          <a:xfrm>
            <a:off x="13509261" y="3922684"/>
            <a:ext cx="3770807" cy="647700"/>
          </a:xfrm>
          <a:prstGeom prst="rect">
            <a:avLst/>
          </a:prstGeom>
        </p:spPr>
        <p:txBody>
          <a:bodyPr lIns="0" tIns="0" rIns="0" bIns="0" rtlCol="0" anchor="t">
            <a:spAutoFit/>
          </a:bodyPr>
          <a:lstStyle/>
          <a:p>
            <a:pPr>
              <a:lnSpc>
                <a:spcPts val="5163"/>
              </a:lnSpc>
            </a:pPr>
            <a:r>
              <a:rPr lang="en-US" sz="4303">
                <a:solidFill>
                  <a:srgbClr val="007074"/>
                </a:solidFill>
                <a:latin typeface="TT Commons Pro Bold"/>
              </a:rPr>
              <a:t>Relationship</a:t>
            </a:r>
          </a:p>
        </p:txBody>
      </p:sp>
      <p:sp>
        <p:nvSpPr>
          <p:cNvPr id="14" name="TextBox 14"/>
          <p:cNvSpPr txBox="1"/>
          <p:nvPr/>
        </p:nvSpPr>
        <p:spPr>
          <a:xfrm>
            <a:off x="1046033" y="4865499"/>
            <a:ext cx="3770807" cy="784223"/>
          </a:xfrm>
          <a:prstGeom prst="rect">
            <a:avLst/>
          </a:prstGeom>
        </p:spPr>
        <p:txBody>
          <a:bodyPr lIns="0" tIns="0" rIns="0" bIns="0" rtlCol="0" anchor="t">
            <a:spAutoFit/>
          </a:bodyPr>
          <a:lstStyle/>
          <a:p>
            <a:pPr algn="l">
              <a:lnSpc>
                <a:spcPts val="3200"/>
              </a:lnSpc>
            </a:pPr>
            <a:r>
              <a:rPr lang="en-US" sz="2000">
                <a:solidFill>
                  <a:srgbClr val="007074"/>
                </a:solidFill>
                <a:latin typeface="TT Commons Pro Bold"/>
              </a:rPr>
              <a:t>Adopt a willingness to prepare thoroughly for negotiation.</a:t>
            </a:r>
          </a:p>
        </p:txBody>
      </p:sp>
      <p:sp>
        <p:nvSpPr>
          <p:cNvPr id="15" name="TextBox 15"/>
          <p:cNvSpPr txBox="1"/>
          <p:nvPr/>
        </p:nvSpPr>
        <p:spPr>
          <a:xfrm>
            <a:off x="1028700" y="3013849"/>
            <a:ext cx="3770807" cy="787239"/>
          </a:xfrm>
          <a:prstGeom prst="rect">
            <a:avLst/>
          </a:prstGeom>
        </p:spPr>
        <p:txBody>
          <a:bodyPr lIns="0" tIns="0" rIns="0" bIns="0" rtlCol="0" anchor="t">
            <a:spAutoFit/>
          </a:bodyPr>
          <a:lstStyle/>
          <a:p>
            <a:pPr>
              <a:lnSpc>
                <a:spcPts val="6123"/>
              </a:lnSpc>
            </a:pPr>
            <a:r>
              <a:rPr lang="en-US" sz="5103">
                <a:solidFill>
                  <a:srgbClr val="007074"/>
                </a:solidFill>
                <a:latin typeface="Libre Baskerville Bold Italics"/>
              </a:rPr>
              <a:t>1 </a:t>
            </a:r>
          </a:p>
        </p:txBody>
      </p:sp>
      <p:sp>
        <p:nvSpPr>
          <p:cNvPr id="16" name="TextBox 16"/>
          <p:cNvSpPr txBox="1"/>
          <p:nvPr/>
        </p:nvSpPr>
        <p:spPr>
          <a:xfrm>
            <a:off x="9348787" y="3936972"/>
            <a:ext cx="3770807" cy="619125"/>
          </a:xfrm>
          <a:prstGeom prst="rect">
            <a:avLst/>
          </a:prstGeom>
        </p:spPr>
        <p:txBody>
          <a:bodyPr lIns="0" tIns="0" rIns="0" bIns="0" rtlCol="0" anchor="t">
            <a:spAutoFit/>
          </a:bodyPr>
          <a:lstStyle/>
          <a:p>
            <a:pPr>
              <a:lnSpc>
                <a:spcPts val="4923"/>
              </a:lnSpc>
            </a:pPr>
            <a:r>
              <a:rPr lang="en-US" sz="4103">
                <a:solidFill>
                  <a:srgbClr val="007074"/>
                </a:solidFill>
                <a:latin typeface="TT Commons Pro Bold"/>
              </a:rPr>
              <a:t>"ABC"</a:t>
            </a:r>
          </a:p>
        </p:txBody>
      </p:sp>
      <p:sp>
        <p:nvSpPr>
          <p:cNvPr id="17" name="TextBox 17"/>
          <p:cNvSpPr txBox="1"/>
          <p:nvPr/>
        </p:nvSpPr>
        <p:spPr>
          <a:xfrm>
            <a:off x="5188314" y="3938398"/>
            <a:ext cx="3770807" cy="533400"/>
          </a:xfrm>
          <a:prstGeom prst="rect">
            <a:avLst/>
          </a:prstGeom>
        </p:spPr>
        <p:txBody>
          <a:bodyPr lIns="0" tIns="0" rIns="0" bIns="0" rtlCol="0" anchor="t">
            <a:spAutoFit/>
          </a:bodyPr>
          <a:lstStyle/>
          <a:p>
            <a:pPr>
              <a:lnSpc>
                <a:spcPts val="4323"/>
              </a:lnSpc>
            </a:pPr>
            <a:r>
              <a:rPr lang="en-US" sz="3603">
                <a:solidFill>
                  <a:srgbClr val="007074"/>
                </a:solidFill>
                <a:latin typeface="TT Commons Pro Bold"/>
              </a:rPr>
              <a:t>Interest-Based</a:t>
            </a:r>
          </a:p>
        </p:txBody>
      </p:sp>
      <p:sp>
        <p:nvSpPr>
          <p:cNvPr id="18" name="TextBox 18"/>
          <p:cNvSpPr txBox="1"/>
          <p:nvPr/>
        </p:nvSpPr>
        <p:spPr>
          <a:xfrm>
            <a:off x="1046033" y="3922684"/>
            <a:ext cx="3770807" cy="762000"/>
          </a:xfrm>
          <a:prstGeom prst="rect">
            <a:avLst/>
          </a:prstGeom>
        </p:spPr>
        <p:txBody>
          <a:bodyPr lIns="0" tIns="0" rIns="0" bIns="0" rtlCol="0" anchor="t">
            <a:spAutoFit/>
          </a:bodyPr>
          <a:lstStyle/>
          <a:p>
            <a:pPr>
              <a:lnSpc>
                <a:spcPts val="3003"/>
              </a:lnSpc>
            </a:pPr>
            <a:r>
              <a:rPr lang="en-US" sz="2503">
                <a:solidFill>
                  <a:srgbClr val="007074"/>
                </a:solidFill>
                <a:latin typeface="TT Commons Pro Bold"/>
              </a:rPr>
              <a:t>Preparation. Preparation. Preparation.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sp>
        <p:nvSpPr>
          <p:cNvPr id="6" name="Freeform 6"/>
          <p:cNvSpPr/>
          <p:nvPr/>
        </p:nvSpPr>
        <p:spPr>
          <a:xfrm>
            <a:off x="2455055" y="3365684"/>
            <a:ext cx="13377891" cy="6070273"/>
          </a:xfrm>
          <a:custGeom>
            <a:avLst/>
            <a:gdLst/>
            <a:ahLst/>
            <a:cxnLst/>
            <a:rect l="l" t="t" r="r" b="b"/>
            <a:pathLst>
              <a:path w="13377891" h="6070273">
                <a:moveTo>
                  <a:pt x="0" y="0"/>
                </a:moveTo>
                <a:lnTo>
                  <a:pt x="13377890" y="0"/>
                </a:lnTo>
                <a:lnTo>
                  <a:pt x="13377890" y="6070273"/>
                </a:lnTo>
                <a:lnTo>
                  <a:pt x="0" y="6070273"/>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1028700" y="1277128"/>
            <a:ext cx="10608877" cy="2088557"/>
          </a:xfrm>
          <a:prstGeom prst="rect">
            <a:avLst/>
          </a:prstGeom>
        </p:spPr>
        <p:txBody>
          <a:bodyPr lIns="0" tIns="0" rIns="0" bIns="0" rtlCol="0" anchor="t">
            <a:spAutoFit/>
          </a:bodyPr>
          <a:lstStyle/>
          <a:p>
            <a:pPr>
              <a:lnSpc>
                <a:spcPts val="8103"/>
              </a:lnSpc>
            </a:pPr>
            <a:r>
              <a:rPr lang="en-US" sz="7645">
                <a:solidFill>
                  <a:srgbClr val="007074"/>
                </a:solidFill>
                <a:latin typeface="TT Commons Pro Bold"/>
              </a:rPr>
              <a:t>Sample Representation Plan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E3DA"/>
        </a:solidFill>
        <a:effectLst/>
      </p:bgPr>
    </p:bg>
    <p:spTree>
      <p:nvGrpSpPr>
        <p:cNvPr id="1" name=""/>
        <p:cNvGrpSpPr/>
        <p:nvPr/>
      </p:nvGrpSpPr>
      <p:grpSpPr>
        <a:xfrm>
          <a:off x="0" y="0"/>
          <a:ext cx="0" cy="0"/>
          <a:chOff x="0" y="0"/>
          <a:chExt cx="0" cy="0"/>
        </a:xfrm>
      </p:grpSpPr>
      <p:sp>
        <p:nvSpPr>
          <p:cNvPr id="2" name="AutoShape 2"/>
          <p:cNvSpPr/>
          <p:nvPr/>
        </p:nvSpPr>
        <p:spPr>
          <a:xfrm>
            <a:off x="9993838" y="1619628"/>
            <a:ext cx="7500817" cy="0"/>
          </a:xfrm>
          <a:prstGeom prst="line">
            <a:avLst/>
          </a:prstGeom>
          <a:ln w="9525" cap="rnd">
            <a:solidFill>
              <a:srgbClr val="007074"/>
            </a:solidFill>
            <a:prstDash val="solid"/>
            <a:headEnd type="none" w="sm" len="sm"/>
            <a:tailEnd type="none" w="sm" len="sm"/>
          </a:ln>
        </p:spPr>
        <p:txBody>
          <a:bodyPr/>
          <a:lstStyle/>
          <a:p>
            <a:endParaRPr lang="en-US"/>
          </a:p>
        </p:txBody>
      </p:sp>
      <p:sp>
        <p:nvSpPr>
          <p:cNvPr id="3" name="AutoShape 3"/>
          <p:cNvSpPr/>
          <p:nvPr/>
        </p:nvSpPr>
        <p:spPr>
          <a:xfrm>
            <a:off x="9993838" y="2552125"/>
            <a:ext cx="7500817" cy="0"/>
          </a:xfrm>
          <a:prstGeom prst="line">
            <a:avLst/>
          </a:prstGeom>
          <a:ln w="9525" cap="rnd">
            <a:solidFill>
              <a:srgbClr val="007074"/>
            </a:solidFill>
            <a:prstDash val="solid"/>
            <a:headEnd type="none" w="sm" len="sm"/>
            <a:tailEnd type="none" w="sm" len="sm"/>
          </a:ln>
        </p:spPr>
        <p:txBody>
          <a:bodyPr/>
          <a:lstStyle/>
          <a:p>
            <a:endParaRPr lang="en-US"/>
          </a:p>
        </p:txBody>
      </p:sp>
      <p:sp>
        <p:nvSpPr>
          <p:cNvPr id="4" name="AutoShape 4"/>
          <p:cNvSpPr/>
          <p:nvPr/>
        </p:nvSpPr>
        <p:spPr>
          <a:xfrm>
            <a:off x="9993838" y="3484622"/>
            <a:ext cx="7500817" cy="0"/>
          </a:xfrm>
          <a:prstGeom prst="line">
            <a:avLst/>
          </a:prstGeom>
          <a:ln w="9525" cap="rnd">
            <a:solidFill>
              <a:srgbClr val="007074"/>
            </a:solidFill>
            <a:prstDash val="solid"/>
            <a:headEnd type="none" w="sm" len="sm"/>
            <a:tailEnd type="none" w="sm" len="sm"/>
          </a:ln>
        </p:spPr>
        <p:txBody>
          <a:bodyPr/>
          <a:lstStyle/>
          <a:p>
            <a:endParaRPr lang="en-US"/>
          </a:p>
        </p:txBody>
      </p:sp>
      <p:sp>
        <p:nvSpPr>
          <p:cNvPr id="5" name="AutoShape 5"/>
          <p:cNvSpPr/>
          <p:nvPr/>
        </p:nvSpPr>
        <p:spPr>
          <a:xfrm>
            <a:off x="9993838" y="4417119"/>
            <a:ext cx="7500817" cy="0"/>
          </a:xfrm>
          <a:prstGeom prst="line">
            <a:avLst/>
          </a:prstGeom>
          <a:ln w="9525" cap="rnd">
            <a:solidFill>
              <a:srgbClr val="007074"/>
            </a:solidFill>
            <a:prstDash val="solid"/>
            <a:headEnd type="none" w="sm" len="sm"/>
            <a:tailEnd type="none" w="sm" len="sm"/>
          </a:ln>
        </p:spPr>
        <p:txBody>
          <a:bodyPr/>
          <a:lstStyle/>
          <a:p>
            <a:endParaRPr lang="en-US"/>
          </a:p>
        </p:txBody>
      </p:sp>
      <p:sp>
        <p:nvSpPr>
          <p:cNvPr id="6" name="AutoShape 6"/>
          <p:cNvSpPr/>
          <p:nvPr/>
        </p:nvSpPr>
        <p:spPr>
          <a:xfrm>
            <a:off x="9993838" y="5349616"/>
            <a:ext cx="7500817" cy="0"/>
          </a:xfrm>
          <a:prstGeom prst="line">
            <a:avLst/>
          </a:prstGeom>
          <a:ln w="9525" cap="rnd">
            <a:solidFill>
              <a:srgbClr val="007074"/>
            </a:solidFill>
            <a:prstDash val="solid"/>
            <a:headEnd type="none" w="sm" len="sm"/>
            <a:tailEnd type="none" w="sm" len="sm"/>
          </a:ln>
        </p:spPr>
        <p:txBody>
          <a:bodyPr/>
          <a:lstStyle/>
          <a:p>
            <a:endParaRPr lang="en-US"/>
          </a:p>
        </p:txBody>
      </p:sp>
      <p:sp>
        <p:nvSpPr>
          <p:cNvPr id="7" name="AutoShape 7"/>
          <p:cNvSpPr/>
          <p:nvPr/>
        </p:nvSpPr>
        <p:spPr>
          <a:xfrm>
            <a:off x="9993838" y="6270733"/>
            <a:ext cx="7500817" cy="0"/>
          </a:xfrm>
          <a:prstGeom prst="line">
            <a:avLst/>
          </a:prstGeom>
          <a:ln w="9525" cap="rnd">
            <a:solidFill>
              <a:srgbClr val="007074"/>
            </a:solidFill>
            <a:prstDash val="solid"/>
            <a:headEnd type="none" w="sm" len="sm"/>
            <a:tailEnd type="none" w="sm" len="sm"/>
          </a:ln>
        </p:spPr>
        <p:txBody>
          <a:bodyPr/>
          <a:lstStyle/>
          <a:p>
            <a:endParaRPr lang="en-US"/>
          </a:p>
        </p:txBody>
      </p:sp>
      <p:sp>
        <p:nvSpPr>
          <p:cNvPr id="8" name="AutoShape 8"/>
          <p:cNvSpPr/>
          <p:nvPr/>
        </p:nvSpPr>
        <p:spPr>
          <a:xfrm>
            <a:off x="9993838" y="7203230"/>
            <a:ext cx="7500817" cy="0"/>
          </a:xfrm>
          <a:prstGeom prst="line">
            <a:avLst/>
          </a:prstGeom>
          <a:ln w="9525" cap="rnd">
            <a:solidFill>
              <a:srgbClr val="007074"/>
            </a:solidFill>
            <a:prstDash val="solid"/>
            <a:headEnd type="none" w="sm" len="sm"/>
            <a:tailEnd type="none" w="sm" len="sm"/>
          </a:ln>
        </p:spPr>
        <p:txBody>
          <a:bodyPr/>
          <a:lstStyle/>
          <a:p>
            <a:endParaRPr lang="en-US"/>
          </a:p>
        </p:txBody>
      </p:sp>
      <p:sp>
        <p:nvSpPr>
          <p:cNvPr id="9" name="AutoShape 9"/>
          <p:cNvSpPr/>
          <p:nvPr/>
        </p:nvSpPr>
        <p:spPr>
          <a:xfrm>
            <a:off x="9993838" y="8147108"/>
            <a:ext cx="7500817" cy="0"/>
          </a:xfrm>
          <a:prstGeom prst="line">
            <a:avLst/>
          </a:prstGeom>
          <a:ln w="9525" cap="rnd">
            <a:solidFill>
              <a:srgbClr val="007074"/>
            </a:solidFill>
            <a:prstDash val="solid"/>
            <a:headEnd type="none" w="sm" len="sm"/>
            <a:tailEnd type="none" w="sm" len="sm"/>
          </a:ln>
        </p:spPr>
        <p:txBody>
          <a:bodyPr/>
          <a:lstStyle/>
          <a:p>
            <a:endParaRPr lang="en-US"/>
          </a:p>
        </p:txBody>
      </p:sp>
      <p:sp>
        <p:nvSpPr>
          <p:cNvPr id="10" name="AutoShape 10"/>
          <p:cNvSpPr/>
          <p:nvPr/>
        </p:nvSpPr>
        <p:spPr>
          <a:xfrm>
            <a:off x="9993838" y="9079605"/>
            <a:ext cx="7500817" cy="0"/>
          </a:xfrm>
          <a:prstGeom prst="line">
            <a:avLst/>
          </a:prstGeom>
          <a:ln w="9525" cap="rnd">
            <a:solidFill>
              <a:srgbClr val="007074"/>
            </a:solidFill>
            <a:prstDash val="solid"/>
            <a:headEnd type="none" w="sm" len="sm"/>
            <a:tailEnd type="none" w="sm" len="sm"/>
          </a:ln>
        </p:spPr>
        <p:txBody>
          <a:bodyPr/>
          <a:lstStyle/>
          <a:p>
            <a:endParaRPr lang="en-US"/>
          </a:p>
        </p:txBody>
      </p:sp>
      <p:sp>
        <p:nvSpPr>
          <p:cNvPr id="11" name="TextBox 11"/>
          <p:cNvSpPr txBox="1"/>
          <p:nvPr/>
        </p:nvSpPr>
        <p:spPr>
          <a:xfrm>
            <a:off x="11496287" y="925045"/>
            <a:ext cx="5301825" cy="501316"/>
          </a:xfrm>
          <a:prstGeom prst="rect">
            <a:avLst/>
          </a:prstGeom>
        </p:spPr>
        <p:txBody>
          <a:bodyPr lIns="0" tIns="0" rIns="0" bIns="0" rtlCol="0" anchor="t">
            <a:spAutoFit/>
          </a:bodyPr>
          <a:lstStyle/>
          <a:p>
            <a:pPr marL="0" lvl="0" indent="0">
              <a:lnSpc>
                <a:spcPts val="4283"/>
              </a:lnSpc>
            </a:pPr>
            <a:r>
              <a:rPr lang="en-US" sz="2855">
                <a:solidFill>
                  <a:srgbClr val="007074"/>
                </a:solidFill>
                <a:latin typeface="TT Commons Pro Bold"/>
              </a:rPr>
              <a:t>Syllabus</a:t>
            </a:r>
          </a:p>
        </p:txBody>
      </p:sp>
      <p:sp>
        <p:nvSpPr>
          <p:cNvPr id="12" name="TextBox 12"/>
          <p:cNvSpPr txBox="1"/>
          <p:nvPr/>
        </p:nvSpPr>
        <p:spPr>
          <a:xfrm>
            <a:off x="11496287" y="1849539"/>
            <a:ext cx="5301825" cy="501316"/>
          </a:xfrm>
          <a:prstGeom prst="rect">
            <a:avLst/>
          </a:prstGeom>
        </p:spPr>
        <p:txBody>
          <a:bodyPr lIns="0" tIns="0" rIns="0" bIns="0" rtlCol="0" anchor="t">
            <a:spAutoFit/>
          </a:bodyPr>
          <a:lstStyle/>
          <a:p>
            <a:pPr marL="0" lvl="0" indent="0">
              <a:lnSpc>
                <a:spcPts val="4283"/>
              </a:lnSpc>
            </a:pPr>
            <a:r>
              <a:rPr lang="en-US" sz="2855">
                <a:solidFill>
                  <a:srgbClr val="007074"/>
                </a:solidFill>
                <a:latin typeface="TT Commons Pro Bold"/>
              </a:rPr>
              <a:t>Reading</a:t>
            </a:r>
          </a:p>
        </p:txBody>
      </p:sp>
      <p:sp>
        <p:nvSpPr>
          <p:cNvPr id="13" name="TextBox 13"/>
          <p:cNvSpPr txBox="1"/>
          <p:nvPr/>
        </p:nvSpPr>
        <p:spPr>
          <a:xfrm>
            <a:off x="11496287" y="2774033"/>
            <a:ext cx="5301825" cy="501316"/>
          </a:xfrm>
          <a:prstGeom prst="rect">
            <a:avLst/>
          </a:prstGeom>
        </p:spPr>
        <p:txBody>
          <a:bodyPr lIns="0" tIns="0" rIns="0" bIns="0" rtlCol="0" anchor="t">
            <a:spAutoFit/>
          </a:bodyPr>
          <a:lstStyle/>
          <a:p>
            <a:pPr marL="0" lvl="0" indent="0">
              <a:lnSpc>
                <a:spcPts val="4283"/>
              </a:lnSpc>
            </a:pPr>
            <a:r>
              <a:rPr lang="en-US" sz="2855">
                <a:solidFill>
                  <a:srgbClr val="007074"/>
                </a:solidFill>
                <a:latin typeface="TT Commons Pro Bold"/>
              </a:rPr>
              <a:t>About the Course</a:t>
            </a:r>
          </a:p>
        </p:txBody>
      </p:sp>
      <p:sp>
        <p:nvSpPr>
          <p:cNvPr id="14" name="TextBox 14"/>
          <p:cNvSpPr txBox="1"/>
          <p:nvPr/>
        </p:nvSpPr>
        <p:spPr>
          <a:xfrm>
            <a:off x="11496287" y="3698527"/>
            <a:ext cx="5301825" cy="501316"/>
          </a:xfrm>
          <a:prstGeom prst="rect">
            <a:avLst/>
          </a:prstGeom>
        </p:spPr>
        <p:txBody>
          <a:bodyPr lIns="0" tIns="0" rIns="0" bIns="0" rtlCol="0" anchor="t">
            <a:spAutoFit/>
          </a:bodyPr>
          <a:lstStyle/>
          <a:p>
            <a:pPr marL="0" lvl="0" indent="0">
              <a:lnSpc>
                <a:spcPts val="4283"/>
              </a:lnSpc>
            </a:pPr>
            <a:r>
              <a:rPr lang="en-US" sz="2855">
                <a:solidFill>
                  <a:srgbClr val="007074"/>
                </a:solidFill>
                <a:latin typeface="TT Commons Pro Bold"/>
              </a:rPr>
              <a:t>Exercises</a:t>
            </a:r>
          </a:p>
        </p:txBody>
      </p:sp>
      <p:sp>
        <p:nvSpPr>
          <p:cNvPr id="15" name="TextBox 15"/>
          <p:cNvSpPr txBox="1"/>
          <p:nvPr/>
        </p:nvSpPr>
        <p:spPr>
          <a:xfrm>
            <a:off x="11496287" y="4623021"/>
            <a:ext cx="5301825" cy="501316"/>
          </a:xfrm>
          <a:prstGeom prst="rect">
            <a:avLst/>
          </a:prstGeom>
        </p:spPr>
        <p:txBody>
          <a:bodyPr lIns="0" tIns="0" rIns="0" bIns="0" rtlCol="0" anchor="t">
            <a:spAutoFit/>
          </a:bodyPr>
          <a:lstStyle/>
          <a:p>
            <a:pPr marL="0" lvl="0" indent="0">
              <a:lnSpc>
                <a:spcPts val="4283"/>
              </a:lnSpc>
            </a:pPr>
            <a:r>
              <a:rPr lang="en-US" sz="2855">
                <a:solidFill>
                  <a:srgbClr val="007074"/>
                </a:solidFill>
                <a:latin typeface="TT Commons Pro Bold"/>
              </a:rPr>
              <a:t>Course Policies</a:t>
            </a:r>
          </a:p>
        </p:txBody>
      </p:sp>
      <p:sp>
        <p:nvSpPr>
          <p:cNvPr id="16" name="TextBox 16"/>
          <p:cNvSpPr txBox="1"/>
          <p:nvPr/>
        </p:nvSpPr>
        <p:spPr>
          <a:xfrm>
            <a:off x="11496287" y="5547515"/>
            <a:ext cx="5301825" cy="501316"/>
          </a:xfrm>
          <a:prstGeom prst="rect">
            <a:avLst/>
          </a:prstGeom>
        </p:spPr>
        <p:txBody>
          <a:bodyPr lIns="0" tIns="0" rIns="0" bIns="0" rtlCol="0" anchor="t">
            <a:spAutoFit/>
          </a:bodyPr>
          <a:lstStyle/>
          <a:p>
            <a:pPr marL="0" lvl="0" indent="0">
              <a:lnSpc>
                <a:spcPts val="4283"/>
              </a:lnSpc>
            </a:pPr>
            <a:r>
              <a:rPr lang="en-US" sz="2855">
                <a:solidFill>
                  <a:srgbClr val="007074"/>
                </a:solidFill>
                <a:latin typeface="TT Commons Pro Bold"/>
              </a:rPr>
              <a:t>Grading</a:t>
            </a:r>
          </a:p>
        </p:txBody>
      </p:sp>
      <p:sp>
        <p:nvSpPr>
          <p:cNvPr id="17" name="TextBox 17"/>
          <p:cNvSpPr txBox="1"/>
          <p:nvPr/>
        </p:nvSpPr>
        <p:spPr>
          <a:xfrm>
            <a:off x="9977048" y="948228"/>
            <a:ext cx="865835" cy="502573"/>
          </a:xfrm>
          <a:prstGeom prst="rect">
            <a:avLst/>
          </a:prstGeom>
        </p:spPr>
        <p:txBody>
          <a:bodyPr lIns="0" tIns="0" rIns="0" bIns="0" rtlCol="0" anchor="t">
            <a:spAutoFit/>
          </a:bodyPr>
          <a:lstStyle/>
          <a:p>
            <a:pPr marL="0" lvl="0" indent="0" algn="ctr">
              <a:lnSpc>
                <a:spcPts val="4070"/>
              </a:lnSpc>
              <a:spcBef>
                <a:spcPct val="0"/>
              </a:spcBef>
            </a:pPr>
            <a:r>
              <a:rPr lang="en-US" sz="3131">
                <a:solidFill>
                  <a:srgbClr val="007074"/>
                </a:solidFill>
                <a:latin typeface="TT Commons Pro Bold"/>
              </a:rPr>
              <a:t>0</a:t>
            </a:r>
            <a:r>
              <a:rPr lang="en-US" sz="3131" u="none">
                <a:solidFill>
                  <a:srgbClr val="007074"/>
                </a:solidFill>
                <a:latin typeface="TT Commons Pro Bold"/>
              </a:rPr>
              <a:t>1</a:t>
            </a:r>
          </a:p>
        </p:txBody>
      </p:sp>
      <p:sp>
        <p:nvSpPr>
          <p:cNvPr id="18" name="TextBox 18"/>
          <p:cNvSpPr txBox="1"/>
          <p:nvPr/>
        </p:nvSpPr>
        <p:spPr>
          <a:xfrm>
            <a:off x="9977048" y="1872722"/>
            <a:ext cx="865835" cy="502573"/>
          </a:xfrm>
          <a:prstGeom prst="rect">
            <a:avLst/>
          </a:prstGeom>
        </p:spPr>
        <p:txBody>
          <a:bodyPr lIns="0" tIns="0" rIns="0" bIns="0" rtlCol="0" anchor="t">
            <a:spAutoFit/>
          </a:bodyPr>
          <a:lstStyle/>
          <a:p>
            <a:pPr marL="0" lvl="0" indent="0" algn="ctr">
              <a:lnSpc>
                <a:spcPts val="4070"/>
              </a:lnSpc>
              <a:spcBef>
                <a:spcPct val="0"/>
              </a:spcBef>
            </a:pPr>
            <a:r>
              <a:rPr lang="en-US" sz="3131">
                <a:solidFill>
                  <a:srgbClr val="007074"/>
                </a:solidFill>
                <a:latin typeface="TT Commons Pro Bold"/>
              </a:rPr>
              <a:t>02</a:t>
            </a:r>
          </a:p>
        </p:txBody>
      </p:sp>
      <p:sp>
        <p:nvSpPr>
          <p:cNvPr id="19" name="TextBox 19"/>
          <p:cNvSpPr txBox="1"/>
          <p:nvPr/>
        </p:nvSpPr>
        <p:spPr>
          <a:xfrm>
            <a:off x="9977048" y="2797216"/>
            <a:ext cx="865835" cy="502573"/>
          </a:xfrm>
          <a:prstGeom prst="rect">
            <a:avLst/>
          </a:prstGeom>
        </p:spPr>
        <p:txBody>
          <a:bodyPr lIns="0" tIns="0" rIns="0" bIns="0" rtlCol="0" anchor="t">
            <a:spAutoFit/>
          </a:bodyPr>
          <a:lstStyle/>
          <a:p>
            <a:pPr marL="0" lvl="0" indent="0" algn="ctr">
              <a:lnSpc>
                <a:spcPts val="4070"/>
              </a:lnSpc>
              <a:spcBef>
                <a:spcPct val="0"/>
              </a:spcBef>
            </a:pPr>
            <a:r>
              <a:rPr lang="en-US" sz="3131">
                <a:solidFill>
                  <a:srgbClr val="007074"/>
                </a:solidFill>
                <a:latin typeface="TT Commons Pro Bold"/>
              </a:rPr>
              <a:t>03</a:t>
            </a:r>
          </a:p>
        </p:txBody>
      </p:sp>
      <p:sp>
        <p:nvSpPr>
          <p:cNvPr id="20" name="TextBox 20"/>
          <p:cNvSpPr txBox="1"/>
          <p:nvPr/>
        </p:nvSpPr>
        <p:spPr>
          <a:xfrm>
            <a:off x="9977048" y="3721710"/>
            <a:ext cx="865835" cy="502573"/>
          </a:xfrm>
          <a:prstGeom prst="rect">
            <a:avLst/>
          </a:prstGeom>
        </p:spPr>
        <p:txBody>
          <a:bodyPr lIns="0" tIns="0" rIns="0" bIns="0" rtlCol="0" anchor="t">
            <a:spAutoFit/>
          </a:bodyPr>
          <a:lstStyle/>
          <a:p>
            <a:pPr marL="0" lvl="0" indent="0" algn="ctr">
              <a:lnSpc>
                <a:spcPts val="4070"/>
              </a:lnSpc>
              <a:spcBef>
                <a:spcPct val="0"/>
              </a:spcBef>
            </a:pPr>
            <a:r>
              <a:rPr lang="en-US" sz="3131">
                <a:solidFill>
                  <a:srgbClr val="007074"/>
                </a:solidFill>
                <a:latin typeface="TT Commons Pro Bold"/>
              </a:rPr>
              <a:t>04</a:t>
            </a:r>
          </a:p>
        </p:txBody>
      </p:sp>
      <p:sp>
        <p:nvSpPr>
          <p:cNvPr id="21" name="TextBox 21"/>
          <p:cNvSpPr txBox="1"/>
          <p:nvPr/>
        </p:nvSpPr>
        <p:spPr>
          <a:xfrm>
            <a:off x="9977048" y="4646205"/>
            <a:ext cx="865835" cy="502573"/>
          </a:xfrm>
          <a:prstGeom prst="rect">
            <a:avLst/>
          </a:prstGeom>
        </p:spPr>
        <p:txBody>
          <a:bodyPr lIns="0" tIns="0" rIns="0" bIns="0" rtlCol="0" anchor="t">
            <a:spAutoFit/>
          </a:bodyPr>
          <a:lstStyle/>
          <a:p>
            <a:pPr marL="0" lvl="0" indent="0" algn="ctr">
              <a:lnSpc>
                <a:spcPts val="4070"/>
              </a:lnSpc>
              <a:spcBef>
                <a:spcPct val="0"/>
              </a:spcBef>
            </a:pPr>
            <a:r>
              <a:rPr lang="en-US" sz="3131">
                <a:solidFill>
                  <a:srgbClr val="007074"/>
                </a:solidFill>
                <a:latin typeface="TT Commons Pro Bold"/>
              </a:rPr>
              <a:t>05</a:t>
            </a:r>
          </a:p>
        </p:txBody>
      </p:sp>
      <p:sp>
        <p:nvSpPr>
          <p:cNvPr id="22" name="TextBox 22"/>
          <p:cNvSpPr txBox="1"/>
          <p:nvPr/>
        </p:nvSpPr>
        <p:spPr>
          <a:xfrm>
            <a:off x="9977048" y="5570699"/>
            <a:ext cx="865835" cy="502573"/>
          </a:xfrm>
          <a:prstGeom prst="rect">
            <a:avLst/>
          </a:prstGeom>
        </p:spPr>
        <p:txBody>
          <a:bodyPr lIns="0" tIns="0" rIns="0" bIns="0" rtlCol="0" anchor="t">
            <a:spAutoFit/>
          </a:bodyPr>
          <a:lstStyle/>
          <a:p>
            <a:pPr marL="0" lvl="0" indent="0" algn="ctr">
              <a:lnSpc>
                <a:spcPts val="4070"/>
              </a:lnSpc>
              <a:spcBef>
                <a:spcPct val="0"/>
              </a:spcBef>
            </a:pPr>
            <a:r>
              <a:rPr lang="en-US" sz="3131">
                <a:solidFill>
                  <a:srgbClr val="007074"/>
                </a:solidFill>
                <a:latin typeface="TT Commons Pro Bold"/>
              </a:rPr>
              <a:t>06</a:t>
            </a:r>
          </a:p>
        </p:txBody>
      </p:sp>
      <p:sp>
        <p:nvSpPr>
          <p:cNvPr id="23" name="TextBox 23"/>
          <p:cNvSpPr txBox="1"/>
          <p:nvPr/>
        </p:nvSpPr>
        <p:spPr>
          <a:xfrm>
            <a:off x="9977048" y="6495193"/>
            <a:ext cx="865835" cy="502573"/>
          </a:xfrm>
          <a:prstGeom prst="rect">
            <a:avLst/>
          </a:prstGeom>
        </p:spPr>
        <p:txBody>
          <a:bodyPr lIns="0" tIns="0" rIns="0" bIns="0" rtlCol="0" anchor="t">
            <a:spAutoFit/>
          </a:bodyPr>
          <a:lstStyle/>
          <a:p>
            <a:pPr marL="0" lvl="0" indent="0" algn="ctr">
              <a:lnSpc>
                <a:spcPts val="4070"/>
              </a:lnSpc>
              <a:spcBef>
                <a:spcPct val="0"/>
              </a:spcBef>
            </a:pPr>
            <a:r>
              <a:rPr lang="en-US" sz="3131">
                <a:solidFill>
                  <a:srgbClr val="007074"/>
                </a:solidFill>
                <a:latin typeface="TT Commons Pro Bold"/>
              </a:rPr>
              <a:t>07</a:t>
            </a:r>
          </a:p>
        </p:txBody>
      </p:sp>
      <p:sp>
        <p:nvSpPr>
          <p:cNvPr id="24" name="TextBox 24"/>
          <p:cNvSpPr txBox="1"/>
          <p:nvPr/>
        </p:nvSpPr>
        <p:spPr>
          <a:xfrm>
            <a:off x="9977048" y="7419687"/>
            <a:ext cx="865835" cy="502573"/>
          </a:xfrm>
          <a:prstGeom prst="rect">
            <a:avLst/>
          </a:prstGeom>
        </p:spPr>
        <p:txBody>
          <a:bodyPr lIns="0" tIns="0" rIns="0" bIns="0" rtlCol="0" anchor="t">
            <a:spAutoFit/>
          </a:bodyPr>
          <a:lstStyle/>
          <a:p>
            <a:pPr marL="0" lvl="0" indent="0" algn="ctr">
              <a:lnSpc>
                <a:spcPts val="4070"/>
              </a:lnSpc>
              <a:spcBef>
                <a:spcPct val="0"/>
              </a:spcBef>
            </a:pPr>
            <a:r>
              <a:rPr lang="en-US" sz="3131">
                <a:solidFill>
                  <a:srgbClr val="007074"/>
                </a:solidFill>
                <a:latin typeface="TT Commons Pro Bold"/>
              </a:rPr>
              <a:t>08</a:t>
            </a:r>
          </a:p>
        </p:txBody>
      </p:sp>
      <p:sp>
        <p:nvSpPr>
          <p:cNvPr id="25" name="TextBox 25"/>
          <p:cNvSpPr txBox="1"/>
          <p:nvPr/>
        </p:nvSpPr>
        <p:spPr>
          <a:xfrm>
            <a:off x="9977048" y="8355561"/>
            <a:ext cx="865835" cy="502573"/>
          </a:xfrm>
          <a:prstGeom prst="rect">
            <a:avLst/>
          </a:prstGeom>
        </p:spPr>
        <p:txBody>
          <a:bodyPr lIns="0" tIns="0" rIns="0" bIns="0" rtlCol="0" anchor="t">
            <a:spAutoFit/>
          </a:bodyPr>
          <a:lstStyle/>
          <a:p>
            <a:pPr marL="0" lvl="0" indent="0" algn="ctr">
              <a:lnSpc>
                <a:spcPts val="4070"/>
              </a:lnSpc>
              <a:spcBef>
                <a:spcPct val="0"/>
              </a:spcBef>
            </a:pPr>
            <a:r>
              <a:rPr lang="en-US" sz="3131">
                <a:solidFill>
                  <a:srgbClr val="007074"/>
                </a:solidFill>
                <a:latin typeface="TT Commons Pro Bold"/>
              </a:rPr>
              <a:t>09</a:t>
            </a:r>
          </a:p>
        </p:txBody>
      </p:sp>
      <p:sp>
        <p:nvSpPr>
          <p:cNvPr id="26" name="TextBox 26"/>
          <p:cNvSpPr txBox="1"/>
          <p:nvPr/>
        </p:nvSpPr>
        <p:spPr>
          <a:xfrm>
            <a:off x="11496287" y="6472009"/>
            <a:ext cx="5301825" cy="501316"/>
          </a:xfrm>
          <a:prstGeom prst="rect">
            <a:avLst/>
          </a:prstGeom>
        </p:spPr>
        <p:txBody>
          <a:bodyPr lIns="0" tIns="0" rIns="0" bIns="0" rtlCol="0" anchor="t">
            <a:spAutoFit/>
          </a:bodyPr>
          <a:lstStyle/>
          <a:p>
            <a:pPr marL="0" lvl="0" indent="0">
              <a:lnSpc>
                <a:spcPts val="4283"/>
              </a:lnSpc>
            </a:pPr>
            <a:r>
              <a:rPr lang="en-US" sz="2855">
                <a:solidFill>
                  <a:srgbClr val="007074"/>
                </a:solidFill>
                <a:latin typeface="TT Commons Pro Bold"/>
              </a:rPr>
              <a:t>Key Negotiation Terms</a:t>
            </a:r>
          </a:p>
        </p:txBody>
      </p:sp>
      <p:sp>
        <p:nvSpPr>
          <p:cNvPr id="27" name="TextBox 27"/>
          <p:cNvSpPr txBox="1"/>
          <p:nvPr/>
        </p:nvSpPr>
        <p:spPr>
          <a:xfrm>
            <a:off x="11496287" y="7396503"/>
            <a:ext cx="5301825" cy="501316"/>
          </a:xfrm>
          <a:prstGeom prst="rect">
            <a:avLst/>
          </a:prstGeom>
        </p:spPr>
        <p:txBody>
          <a:bodyPr lIns="0" tIns="0" rIns="0" bIns="0" rtlCol="0" anchor="t">
            <a:spAutoFit/>
          </a:bodyPr>
          <a:lstStyle/>
          <a:p>
            <a:pPr marL="0" lvl="0" indent="0">
              <a:lnSpc>
                <a:spcPts val="4283"/>
              </a:lnSpc>
            </a:pPr>
            <a:r>
              <a:rPr lang="en-US" sz="2855" dirty="0">
                <a:solidFill>
                  <a:srgbClr val="007074"/>
                </a:solidFill>
                <a:latin typeface="TT Commons Pro Bold"/>
              </a:rPr>
              <a:t>Negotiation Ethics</a:t>
            </a:r>
          </a:p>
        </p:txBody>
      </p:sp>
      <p:sp>
        <p:nvSpPr>
          <p:cNvPr id="28" name="TextBox 28"/>
          <p:cNvSpPr txBox="1"/>
          <p:nvPr/>
        </p:nvSpPr>
        <p:spPr>
          <a:xfrm>
            <a:off x="11496287" y="8332378"/>
            <a:ext cx="5301825" cy="501316"/>
          </a:xfrm>
          <a:prstGeom prst="rect">
            <a:avLst/>
          </a:prstGeom>
        </p:spPr>
        <p:txBody>
          <a:bodyPr lIns="0" tIns="0" rIns="0" bIns="0" rtlCol="0" anchor="t">
            <a:spAutoFit/>
          </a:bodyPr>
          <a:lstStyle/>
          <a:p>
            <a:pPr marL="0" lvl="0" indent="0">
              <a:lnSpc>
                <a:spcPts val="4283"/>
              </a:lnSpc>
            </a:pPr>
            <a:r>
              <a:rPr lang="en-US" sz="2855" dirty="0">
                <a:solidFill>
                  <a:srgbClr val="007074"/>
                </a:solidFill>
                <a:latin typeface="TT Commons Pro Bold"/>
              </a:rPr>
              <a:t>Online TKI Assessment</a:t>
            </a:r>
          </a:p>
        </p:txBody>
      </p:sp>
      <p:sp>
        <p:nvSpPr>
          <p:cNvPr id="30" name="TextBox 30"/>
          <p:cNvSpPr txBox="1"/>
          <p:nvPr/>
        </p:nvSpPr>
        <p:spPr>
          <a:xfrm>
            <a:off x="1028700" y="3863528"/>
            <a:ext cx="7578725" cy="978694"/>
          </a:xfrm>
          <a:prstGeom prst="rect">
            <a:avLst/>
          </a:prstGeom>
        </p:spPr>
        <p:txBody>
          <a:bodyPr lIns="0" tIns="0" rIns="0" bIns="0" rtlCol="0" anchor="t">
            <a:spAutoFit/>
          </a:bodyPr>
          <a:lstStyle/>
          <a:p>
            <a:pPr marL="0" lvl="0" indent="0">
              <a:lnSpc>
                <a:spcPts val="7679"/>
              </a:lnSpc>
            </a:pPr>
            <a:r>
              <a:rPr lang="en-US" sz="6399">
                <a:solidFill>
                  <a:srgbClr val="007074"/>
                </a:solidFill>
                <a:latin typeface="TT Commons Pro Bold"/>
              </a:rPr>
              <a:t>Agenda</a:t>
            </a:r>
          </a:p>
        </p:txBody>
      </p:sp>
      <p:sp>
        <p:nvSpPr>
          <p:cNvPr id="32" name="AutoShape 32"/>
          <p:cNvSpPr/>
          <p:nvPr/>
        </p:nvSpPr>
        <p:spPr>
          <a:xfrm>
            <a:off x="9993838" y="9936370"/>
            <a:ext cx="7500817" cy="0"/>
          </a:xfrm>
          <a:prstGeom prst="line">
            <a:avLst/>
          </a:prstGeom>
          <a:ln w="9525" cap="rnd">
            <a:solidFill>
              <a:srgbClr val="007074"/>
            </a:solidFill>
            <a:prstDash val="solid"/>
            <a:headEnd type="none" w="sm" len="sm"/>
            <a:tailEnd type="none" w="sm" len="sm"/>
          </a:ln>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sp>
        <p:nvSpPr>
          <p:cNvPr id="6" name="Freeform 6"/>
          <p:cNvSpPr/>
          <p:nvPr/>
        </p:nvSpPr>
        <p:spPr>
          <a:xfrm>
            <a:off x="2027464" y="3309124"/>
            <a:ext cx="13968454" cy="6270016"/>
          </a:xfrm>
          <a:custGeom>
            <a:avLst/>
            <a:gdLst/>
            <a:ahLst/>
            <a:cxnLst/>
            <a:rect l="l" t="t" r="r" b="b"/>
            <a:pathLst>
              <a:path w="13968454" h="6270016">
                <a:moveTo>
                  <a:pt x="0" y="0"/>
                </a:moveTo>
                <a:lnTo>
                  <a:pt x="13968454" y="0"/>
                </a:lnTo>
                <a:lnTo>
                  <a:pt x="13968454" y="6270017"/>
                </a:lnTo>
                <a:lnTo>
                  <a:pt x="0" y="6270017"/>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1028700" y="1277128"/>
            <a:ext cx="10608877" cy="2088557"/>
          </a:xfrm>
          <a:prstGeom prst="rect">
            <a:avLst/>
          </a:prstGeom>
        </p:spPr>
        <p:txBody>
          <a:bodyPr lIns="0" tIns="0" rIns="0" bIns="0" rtlCol="0" anchor="t">
            <a:spAutoFit/>
          </a:bodyPr>
          <a:lstStyle/>
          <a:p>
            <a:pPr>
              <a:lnSpc>
                <a:spcPts val="8103"/>
              </a:lnSpc>
            </a:pPr>
            <a:r>
              <a:rPr lang="en-US" sz="7645">
                <a:solidFill>
                  <a:srgbClr val="007074"/>
                </a:solidFill>
                <a:latin typeface="TT Commons Pro Bold"/>
              </a:rPr>
              <a:t>Sample Representation Plan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sp>
        <p:nvSpPr>
          <p:cNvPr id="6" name="TextBox 6"/>
          <p:cNvSpPr txBox="1"/>
          <p:nvPr/>
        </p:nvSpPr>
        <p:spPr>
          <a:xfrm>
            <a:off x="1028700" y="1485760"/>
            <a:ext cx="16230600" cy="1742173"/>
          </a:xfrm>
          <a:prstGeom prst="rect">
            <a:avLst/>
          </a:prstGeom>
        </p:spPr>
        <p:txBody>
          <a:bodyPr lIns="0" tIns="0" rIns="0" bIns="0" rtlCol="0" anchor="t">
            <a:spAutoFit/>
          </a:bodyPr>
          <a:lstStyle/>
          <a:p>
            <a:pPr marL="0" lvl="0" indent="0" algn="l">
              <a:lnSpc>
                <a:spcPts val="13105"/>
              </a:lnSpc>
            </a:pPr>
            <a:r>
              <a:rPr lang="en-US" sz="12976" spc="-259">
                <a:solidFill>
                  <a:srgbClr val="007074"/>
                </a:solidFill>
                <a:latin typeface="Libre Baskerville Bold Italics"/>
              </a:rPr>
              <a:t>For next time...</a:t>
            </a:r>
          </a:p>
        </p:txBody>
      </p:sp>
      <p:sp>
        <p:nvSpPr>
          <p:cNvPr id="7" name="TextBox 7"/>
          <p:cNvSpPr txBox="1"/>
          <p:nvPr/>
        </p:nvSpPr>
        <p:spPr>
          <a:xfrm>
            <a:off x="1149138" y="8765373"/>
            <a:ext cx="8115300" cy="843280"/>
          </a:xfrm>
          <a:prstGeom prst="rect">
            <a:avLst/>
          </a:prstGeom>
        </p:spPr>
        <p:txBody>
          <a:bodyPr lIns="0" tIns="0" rIns="0" bIns="0" rtlCol="0" anchor="t">
            <a:spAutoFit/>
          </a:bodyPr>
          <a:lstStyle/>
          <a:p>
            <a:pPr>
              <a:lnSpc>
                <a:spcPts val="3380"/>
              </a:lnSpc>
            </a:pPr>
            <a:r>
              <a:rPr lang="en-US" sz="2600" dirty="0">
                <a:solidFill>
                  <a:srgbClr val="007074"/>
                </a:solidFill>
                <a:latin typeface="TT Commons Pro Bold"/>
              </a:rPr>
              <a:t>LEGAL NEGOTIATIONS</a:t>
            </a:r>
          </a:p>
          <a:p>
            <a:pPr marL="0" lvl="0" indent="0" algn="l">
              <a:lnSpc>
                <a:spcPts val="3380"/>
              </a:lnSpc>
            </a:pPr>
            <a:r>
              <a:rPr lang="en-US" sz="2600" dirty="0">
                <a:solidFill>
                  <a:srgbClr val="007074"/>
                </a:solidFill>
                <a:latin typeface="TT Commons Pro Bold"/>
              </a:rPr>
              <a:t>SPRING 2024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E3DA"/>
        </a:solidFill>
        <a:effectLst/>
      </p:bgPr>
    </p:bg>
    <p:spTree>
      <p:nvGrpSpPr>
        <p:cNvPr id="1" name=""/>
        <p:cNvGrpSpPr/>
        <p:nvPr/>
      </p:nvGrpSpPr>
      <p:grpSpPr>
        <a:xfrm>
          <a:off x="0" y="0"/>
          <a:ext cx="0" cy="0"/>
          <a:chOff x="0" y="0"/>
          <a:chExt cx="0" cy="0"/>
        </a:xfrm>
      </p:grpSpPr>
      <p:sp>
        <p:nvSpPr>
          <p:cNvPr id="2" name="AutoShape 2"/>
          <p:cNvSpPr/>
          <p:nvPr/>
        </p:nvSpPr>
        <p:spPr>
          <a:xfrm>
            <a:off x="1056992" y="9225252"/>
            <a:ext cx="16202308" cy="33048"/>
          </a:xfrm>
          <a:prstGeom prst="rect">
            <a:avLst/>
          </a:prstGeom>
          <a:solidFill>
            <a:srgbClr val="007074"/>
          </a:solidFill>
        </p:spPr>
        <p:txBody>
          <a:bodyPr/>
          <a:lstStyle/>
          <a:p>
            <a:endParaRPr lang="en-US"/>
          </a:p>
        </p:txBody>
      </p:sp>
      <p:sp>
        <p:nvSpPr>
          <p:cNvPr id="3" name="TextBox 3"/>
          <p:cNvSpPr txBox="1"/>
          <p:nvPr/>
        </p:nvSpPr>
        <p:spPr>
          <a:xfrm>
            <a:off x="1056992" y="6664074"/>
            <a:ext cx="9479645" cy="2286000"/>
          </a:xfrm>
          <a:prstGeom prst="rect">
            <a:avLst/>
          </a:prstGeom>
        </p:spPr>
        <p:txBody>
          <a:bodyPr lIns="0" tIns="0" rIns="0" bIns="0" rtlCol="0" anchor="t">
            <a:spAutoFit/>
          </a:bodyPr>
          <a:lstStyle/>
          <a:p>
            <a:pPr marL="0" lvl="0" indent="0">
              <a:lnSpc>
                <a:spcPts val="18000"/>
              </a:lnSpc>
            </a:pPr>
            <a:r>
              <a:rPr lang="en-US" sz="15000">
                <a:solidFill>
                  <a:srgbClr val="000000"/>
                </a:solidFill>
                <a:latin typeface="TT Commons Pro Bold"/>
              </a:rPr>
              <a:t>Syllabus</a:t>
            </a:r>
          </a:p>
        </p:txBody>
      </p:sp>
      <p:sp>
        <p:nvSpPr>
          <p:cNvPr id="4" name="TextBox 4"/>
          <p:cNvSpPr txBox="1"/>
          <p:nvPr/>
        </p:nvSpPr>
        <p:spPr>
          <a:xfrm>
            <a:off x="12047794" y="8071900"/>
            <a:ext cx="5211506" cy="878173"/>
          </a:xfrm>
          <a:prstGeom prst="rect">
            <a:avLst/>
          </a:prstGeom>
        </p:spPr>
        <p:txBody>
          <a:bodyPr lIns="0" tIns="0" rIns="0" bIns="0" rtlCol="0" anchor="t">
            <a:spAutoFit/>
          </a:bodyPr>
          <a:lstStyle/>
          <a:p>
            <a:pPr marL="0" lvl="0" indent="0" algn="r">
              <a:lnSpc>
                <a:spcPts val="3571"/>
              </a:lnSpc>
              <a:spcBef>
                <a:spcPct val="0"/>
              </a:spcBef>
            </a:pPr>
            <a:r>
              <a:rPr lang="en-US" sz="2551">
                <a:solidFill>
                  <a:srgbClr val="000000"/>
                </a:solidFill>
                <a:latin typeface="Canva Sans Bold"/>
              </a:rPr>
              <a:t>Let's check it out together (online)!</a:t>
            </a:r>
          </a:p>
        </p:txBody>
      </p:sp>
      <p:sp>
        <p:nvSpPr>
          <p:cNvPr id="5" name="Freeform 5"/>
          <p:cNvSpPr/>
          <p:nvPr/>
        </p:nvSpPr>
        <p:spPr>
          <a:xfrm>
            <a:off x="14101441" y="1028700"/>
            <a:ext cx="3157859" cy="2936809"/>
          </a:xfrm>
          <a:custGeom>
            <a:avLst/>
            <a:gdLst/>
            <a:ahLst/>
            <a:cxnLst/>
            <a:rect l="l" t="t" r="r" b="b"/>
            <a:pathLst>
              <a:path w="3157859" h="2936809">
                <a:moveTo>
                  <a:pt x="0" y="0"/>
                </a:moveTo>
                <a:lnTo>
                  <a:pt x="3157859" y="0"/>
                </a:lnTo>
                <a:lnTo>
                  <a:pt x="3157859" y="2936809"/>
                </a:lnTo>
                <a:lnTo>
                  <a:pt x="0" y="2936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E3DA"/>
        </a:solidFill>
        <a:effectLst/>
      </p:bgPr>
    </p:bg>
    <p:spTree>
      <p:nvGrpSpPr>
        <p:cNvPr id="1" name=""/>
        <p:cNvGrpSpPr/>
        <p:nvPr/>
      </p:nvGrpSpPr>
      <p:grpSpPr>
        <a:xfrm>
          <a:off x="0" y="0"/>
          <a:ext cx="0" cy="0"/>
          <a:chOff x="0" y="0"/>
          <a:chExt cx="0" cy="0"/>
        </a:xfrm>
      </p:grpSpPr>
      <p:grpSp>
        <p:nvGrpSpPr>
          <p:cNvPr id="2" name="Group 2"/>
          <p:cNvGrpSpPr/>
          <p:nvPr/>
        </p:nvGrpSpPr>
        <p:grpSpPr>
          <a:xfrm>
            <a:off x="-205650" y="-115795"/>
            <a:ext cx="18699299" cy="3329581"/>
            <a:chOff x="0" y="0"/>
            <a:chExt cx="4924918" cy="876927"/>
          </a:xfrm>
        </p:grpSpPr>
        <p:sp>
          <p:nvSpPr>
            <p:cNvPr id="3" name="Freeform 3"/>
            <p:cNvSpPr/>
            <p:nvPr/>
          </p:nvSpPr>
          <p:spPr>
            <a:xfrm>
              <a:off x="0" y="0"/>
              <a:ext cx="4924918" cy="876927"/>
            </a:xfrm>
            <a:custGeom>
              <a:avLst/>
              <a:gdLst/>
              <a:ahLst/>
              <a:cxnLst/>
              <a:rect l="l" t="t" r="r" b="b"/>
              <a:pathLst>
                <a:path w="4924918" h="876927">
                  <a:moveTo>
                    <a:pt x="0" y="0"/>
                  </a:moveTo>
                  <a:lnTo>
                    <a:pt x="4924918" y="0"/>
                  </a:lnTo>
                  <a:lnTo>
                    <a:pt x="4924918" y="876927"/>
                  </a:lnTo>
                  <a:lnTo>
                    <a:pt x="0" y="876927"/>
                  </a:lnTo>
                  <a:close/>
                </a:path>
              </a:pathLst>
            </a:custGeom>
            <a:solidFill>
              <a:srgbClr val="007074"/>
            </a:solidFill>
          </p:spPr>
          <p:txBody>
            <a:bodyPr/>
            <a:lstStyle/>
            <a:p>
              <a:endParaRPr lang="en-US"/>
            </a:p>
          </p:txBody>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3150"/>
                </a:lnSpc>
              </a:pPr>
              <a:endParaRPr/>
            </a:p>
          </p:txBody>
        </p:sp>
      </p:grpSp>
      <p:sp>
        <p:nvSpPr>
          <p:cNvPr id="5" name="TextBox 5"/>
          <p:cNvSpPr txBox="1"/>
          <p:nvPr/>
        </p:nvSpPr>
        <p:spPr>
          <a:xfrm>
            <a:off x="1939144" y="4640017"/>
            <a:ext cx="2904400" cy="3542398"/>
          </a:xfrm>
          <a:prstGeom prst="rect">
            <a:avLst/>
          </a:prstGeom>
        </p:spPr>
        <p:txBody>
          <a:bodyPr lIns="0" tIns="0" rIns="0" bIns="0" rtlCol="0" anchor="t">
            <a:spAutoFit/>
          </a:bodyPr>
          <a:lstStyle/>
          <a:p>
            <a:pPr marL="0" lvl="0" indent="0" algn="l">
              <a:lnSpc>
                <a:spcPts val="2816"/>
              </a:lnSpc>
              <a:spcBef>
                <a:spcPct val="0"/>
              </a:spcBef>
            </a:pPr>
            <a:r>
              <a:rPr lang="en-US" sz="2903" u="none">
                <a:solidFill>
                  <a:srgbClr val="007074"/>
                </a:solidFill>
                <a:latin typeface="TT Commons Pro Bold"/>
              </a:rPr>
              <a:t>"Bargaining for Advantage: Negotiation Strategies for Reasonable People" by G. Richard Shell, Wharton School Business Professor</a:t>
            </a:r>
          </a:p>
        </p:txBody>
      </p:sp>
      <p:sp>
        <p:nvSpPr>
          <p:cNvPr id="6" name="TextBox 6"/>
          <p:cNvSpPr txBox="1"/>
          <p:nvPr/>
        </p:nvSpPr>
        <p:spPr>
          <a:xfrm>
            <a:off x="5774248" y="4640017"/>
            <a:ext cx="2904400" cy="1075423"/>
          </a:xfrm>
          <a:prstGeom prst="rect">
            <a:avLst/>
          </a:prstGeom>
        </p:spPr>
        <p:txBody>
          <a:bodyPr lIns="0" tIns="0" rIns="0" bIns="0" rtlCol="0" anchor="t">
            <a:spAutoFit/>
          </a:bodyPr>
          <a:lstStyle/>
          <a:p>
            <a:pPr marL="0" lvl="0" indent="0" algn="l">
              <a:lnSpc>
                <a:spcPts val="2816"/>
              </a:lnSpc>
              <a:spcBef>
                <a:spcPct val="0"/>
              </a:spcBef>
            </a:pPr>
            <a:r>
              <a:rPr lang="en-US" sz="2903" u="none">
                <a:solidFill>
                  <a:srgbClr val="007074"/>
                </a:solidFill>
                <a:latin typeface="TT Commons Pro Bold"/>
              </a:rPr>
              <a:t>"Getting to Yes" by Roger Fisher and William Ury</a:t>
            </a:r>
          </a:p>
        </p:txBody>
      </p:sp>
      <p:sp>
        <p:nvSpPr>
          <p:cNvPr id="7" name="TextBox 7"/>
          <p:cNvSpPr txBox="1"/>
          <p:nvPr/>
        </p:nvSpPr>
        <p:spPr>
          <a:xfrm>
            <a:off x="9609352" y="4640017"/>
            <a:ext cx="2904400" cy="1780273"/>
          </a:xfrm>
          <a:prstGeom prst="rect">
            <a:avLst/>
          </a:prstGeom>
        </p:spPr>
        <p:txBody>
          <a:bodyPr lIns="0" tIns="0" rIns="0" bIns="0" rtlCol="0" anchor="t">
            <a:spAutoFit/>
          </a:bodyPr>
          <a:lstStyle/>
          <a:p>
            <a:pPr marL="0" lvl="0" indent="0" algn="l">
              <a:lnSpc>
                <a:spcPts val="2816"/>
              </a:lnSpc>
              <a:spcBef>
                <a:spcPct val="0"/>
              </a:spcBef>
            </a:pPr>
            <a:r>
              <a:rPr lang="en-US" sz="2903" u="none">
                <a:solidFill>
                  <a:srgbClr val="007074"/>
                </a:solidFill>
                <a:latin typeface="TT Commons Pro Bold"/>
              </a:rPr>
              <a:t>"Negotiation Genius" by Deepak Maholtra and Max H. Bazerman</a:t>
            </a:r>
          </a:p>
        </p:txBody>
      </p:sp>
      <p:sp>
        <p:nvSpPr>
          <p:cNvPr id="8" name="TextBox 8"/>
          <p:cNvSpPr txBox="1"/>
          <p:nvPr/>
        </p:nvSpPr>
        <p:spPr>
          <a:xfrm>
            <a:off x="13444456" y="4640017"/>
            <a:ext cx="2904400" cy="2132698"/>
          </a:xfrm>
          <a:prstGeom prst="rect">
            <a:avLst/>
          </a:prstGeom>
        </p:spPr>
        <p:txBody>
          <a:bodyPr lIns="0" tIns="0" rIns="0" bIns="0" rtlCol="0" anchor="t">
            <a:spAutoFit/>
          </a:bodyPr>
          <a:lstStyle/>
          <a:p>
            <a:pPr marL="0" lvl="0" indent="0" algn="l">
              <a:lnSpc>
                <a:spcPts val="2816"/>
              </a:lnSpc>
              <a:spcBef>
                <a:spcPct val="0"/>
              </a:spcBef>
            </a:pPr>
            <a:r>
              <a:rPr lang="en-US" sz="2903" u="none">
                <a:solidFill>
                  <a:srgbClr val="007074"/>
                </a:solidFill>
                <a:latin typeface="TT Commons Pro Bold"/>
              </a:rPr>
              <a:t>"Difficult Conversations" by Douglas Stone, Bruce Patten, and Sheila Heen</a:t>
            </a:r>
          </a:p>
        </p:txBody>
      </p:sp>
      <p:sp>
        <p:nvSpPr>
          <p:cNvPr id="9" name="TextBox 9"/>
          <p:cNvSpPr txBox="1"/>
          <p:nvPr/>
        </p:nvSpPr>
        <p:spPr>
          <a:xfrm>
            <a:off x="3022855" y="1393809"/>
            <a:ext cx="11873801" cy="971550"/>
          </a:xfrm>
          <a:prstGeom prst="rect">
            <a:avLst/>
          </a:prstGeom>
        </p:spPr>
        <p:txBody>
          <a:bodyPr lIns="0" tIns="0" rIns="0" bIns="0" rtlCol="0" anchor="t">
            <a:spAutoFit/>
          </a:bodyPr>
          <a:lstStyle/>
          <a:p>
            <a:pPr marL="0" lvl="0" indent="0" algn="ctr">
              <a:lnSpc>
                <a:spcPts val="7275"/>
              </a:lnSpc>
              <a:spcBef>
                <a:spcPct val="0"/>
              </a:spcBef>
            </a:pPr>
            <a:r>
              <a:rPr lang="en-US" sz="7500">
                <a:solidFill>
                  <a:srgbClr val="EBE3DA"/>
                </a:solidFill>
                <a:latin typeface="TT Commons Pro Bold"/>
              </a:rPr>
              <a:t>Suggested </a:t>
            </a:r>
            <a:r>
              <a:rPr lang="en-US" sz="7500" u="none">
                <a:solidFill>
                  <a:srgbClr val="EBE3DA"/>
                </a:solidFill>
                <a:latin typeface="TT Commons Pro Bold"/>
              </a:rPr>
              <a:t>Reading</a:t>
            </a:r>
          </a:p>
        </p:txBody>
      </p:sp>
      <p:sp>
        <p:nvSpPr>
          <p:cNvPr id="10" name="AutoShape 10"/>
          <p:cNvSpPr/>
          <p:nvPr/>
        </p:nvSpPr>
        <p:spPr>
          <a:xfrm>
            <a:off x="-299965" y="8765231"/>
            <a:ext cx="20407796" cy="0"/>
          </a:xfrm>
          <a:prstGeom prst="line">
            <a:avLst/>
          </a:prstGeom>
          <a:ln w="47625" cap="flat">
            <a:solidFill>
              <a:srgbClr val="007074"/>
            </a:solidFill>
            <a:prstDash val="solid"/>
            <a:headEnd type="none" w="sm" len="sm"/>
            <a:tailEnd type="none" w="sm" len="sm"/>
          </a:ln>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E3DA"/>
        </a:solidFill>
        <a:effectLst/>
      </p:bgPr>
    </p:bg>
    <p:spTree>
      <p:nvGrpSpPr>
        <p:cNvPr id="1" name=""/>
        <p:cNvGrpSpPr/>
        <p:nvPr/>
      </p:nvGrpSpPr>
      <p:grpSpPr>
        <a:xfrm>
          <a:off x="0" y="0"/>
          <a:ext cx="0" cy="0"/>
          <a:chOff x="0" y="0"/>
          <a:chExt cx="0" cy="0"/>
        </a:xfrm>
      </p:grpSpPr>
      <p:grpSp>
        <p:nvGrpSpPr>
          <p:cNvPr id="2" name="Group 2"/>
          <p:cNvGrpSpPr/>
          <p:nvPr/>
        </p:nvGrpSpPr>
        <p:grpSpPr>
          <a:xfrm>
            <a:off x="-205650" y="-115795"/>
            <a:ext cx="18699299" cy="3329581"/>
            <a:chOff x="0" y="0"/>
            <a:chExt cx="4924918" cy="876927"/>
          </a:xfrm>
        </p:grpSpPr>
        <p:sp>
          <p:nvSpPr>
            <p:cNvPr id="3" name="Freeform 3"/>
            <p:cNvSpPr/>
            <p:nvPr/>
          </p:nvSpPr>
          <p:spPr>
            <a:xfrm>
              <a:off x="0" y="0"/>
              <a:ext cx="4924918" cy="876927"/>
            </a:xfrm>
            <a:custGeom>
              <a:avLst/>
              <a:gdLst/>
              <a:ahLst/>
              <a:cxnLst/>
              <a:rect l="l" t="t" r="r" b="b"/>
              <a:pathLst>
                <a:path w="4924918" h="876927">
                  <a:moveTo>
                    <a:pt x="0" y="0"/>
                  </a:moveTo>
                  <a:lnTo>
                    <a:pt x="4924918" y="0"/>
                  </a:lnTo>
                  <a:lnTo>
                    <a:pt x="4924918" y="876927"/>
                  </a:lnTo>
                  <a:lnTo>
                    <a:pt x="0" y="876927"/>
                  </a:lnTo>
                  <a:close/>
                </a:path>
              </a:pathLst>
            </a:custGeom>
            <a:solidFill>
              <a:srgbClr val="007074"/>
            </a:solidFill>
          </p:spPr>
          <p:txBody>
            <a:bodyPr/>
            <a:lstStyle/>
            <a:p>
              <a:endParaRPr lang="en-US"/>
            </a:p>
          </p:txBody>
        </p:sp>
        <p:sp>
          <p:nvSpPr>
            <p:cNvPr id="4" name="TextBox 4"/>
            <p:cNvSpPr txBox="1"/>
            <p:nvPr/>
          </p:nvSpPr>
          <p:spPr>
            <a:xfrm>
              <a:off x="0" y="-66675"/>
              <a:ext cx="812800" cy="879475"/>
            </a:xfrm>
            <a:prstGeom prst="rect">
              <a:avLst/>
            </a:prstGeom>
          </p:spPr>
          <p:txBody>
            <a:bodyPr lIns="50800" tIns="50800" rIns="50800" bIns="50800" rtlCol="0" anchor="ctr"/>
            <a:lstStyle/>
            <a:p>
              <a:pPr algn="ctr">
                <a:lnSpc>
                  <a:spcPts val="3150"/>
                </a:lnSpc>
              </a:pPr>
              <a:endParaRPr/>
            </a:p>
          </p:txBody>
        </p:sp>
      </p:grpSp>
      <p:sp>
        <p:nvSpPr>
          <p:cNvPr id="5" name="TextBox 5"/>
          <p:cNvSpPr txBox="1"/>
          <p:nvPr/>
        </p:nvSpPr>
        <p:spPr>
          <a:xfrm>
            <a:off x="1939144" y="4640017"/>
            <a:ext cx="2904400" cy="2837548"/>
          </a:xfrm>
          <a:prstGeom prst="rect">
            <a:avLst/>
          </a:prstGeom>
        </p:spPr>
        <p:txBody>
          <a:bodyPr lIns="0" tIns="0" rIns="0" bIns="0" rtlCol="0" anchor="t">
            <a:spAutoFit/>
          </a:bodyPr>
          <a:lstStyle/>
          <a:p>
            <a:pPr>
              <a:lnSpc>
                <a:spcPts val="2816"/>
              </a:lnSpc>
            </a:pPr>
            <a:r>
              <a:rPr lang="en-US" sz="2903">
                <a:solidFill>
                  <a:srgbClr val="007074"/>
                </a:solidFill>
                <a:latin typeface="TT Commons Pro Bold"/>
              </a:rPr>
              <a:t>Preparation, Professionalism, &amp; Class Attendance</a:t>
            </a:r>
          </a:p>
          <a:p>
            <a:pPr>
              <a:lnSpc>
                <a:spcPts val="2816"/>
              </a:lnSpc>
            </a:pPr>
            <a:endParaRPr lang="en-US" sz="2903">
              <a:solidFill>
                <a:srgbClr val="007074"/>
              </a:solidFill>
              <a:latin typeface="TT Commons Pro Bold"/>
            </a:endParaRPr>
          </a:p>
          <a:p>
            <a:pPr>
              <a:lnSpc>
                <a:spcPts val="2816"/>
              </a:lnSpc>
            </a:pPr>
            <a:r>
              <a:rPr lang="en-US" sz="2903">
                <a:solidFill>
                  <a:srgbClr val="007074"/>
                </a:solidFill>
                <a:latin typeface="TT Commons Pro Bold"/>
              </a:rPr>
              <a:t>25%</a:t>
            </a:r>
          </a:p>
          <a:p>
            <a:pPr>
              <a:lnSpc>
                <a:spcPts val="2816"/>
              </a:lnSpc>
            </a:pPr>
            <a:endParaRPr lang="en-US" sz="2903">
              <a:solidFill>
                <a:srgbClr val="007074"/>
              </a:solidFill>
              <a:latin typeface="TT Commons Pro Bold"/>
            </a:endParaRPr>
          </a:p>
          <a:p>
            <a:pPr marL="0" lvl="0" indent="0" algn="l">
              <a:lnSpc>
                <a:spcPts val="2816"/>
              </a:lnSpc>
              <a:spcBef>
                <a:spcPct val="0"/>
              </a:spcBef>
            </a:pPr>
            <a:endParaRPr lang="en-US" sz="2903">
              <a:solidFill>
                <a:srgbClr val="007074"/>
              </a:solidFill>
              <a:latin typeface="TT Commons Pro Bold"/>
            </a:endParaRPr>
          </a:p>
        </p:txBody>
      </p:sp>
      <p:sp>
        <p:nvSpPr>
          <p:cNvPr id="6" name="TextBox 6"/>
          <p:cNvSpPr txBox="1"/>
          <p:nvPr/>
        </p:nvSpPr>
        <p:spPr>
          <a:xfrm>
            <a:off x="5774248" y="4640017"/>
            <a:ext cx="2904400" cy="2132698"/>
          </a:xfrm>
          <a:prstGeom prst="rect">
            <a:avLst/>
          </a:prstGeom>
        </p:spPr>
        <p:txBody>
          <a:bodyPr lIns="0" tIns="0" rIns="0" bIns="0" rtlCol="0" anchor="t">
            <a:spAutoFit/>
          </a:bodyPr>
          <a:lstStyle/>
          <a:p>
            <a:pPr>
              <a:lnSpc>
                <a:spcPts val="2816"/>
              </a:lnSpc>
            </a:pPr>
            <a:r>
              <a:rPr lang="en-US" sz="2903">
                <a:solidFill>
                  <a:srgbClr val="007074"/>
                </a:solidFill>
                <a:latin typeface="TT Commons Pro Bold"/>
              </a:rPr>
              <a:t>Scored Negotiation #1</a:t>
            </a:r>
          </a:p>
          <a:p>
            <a:pPr>
              <a:lnSpc>
                <a:spcPts val="2816"/>
              </a:lnSpc>
            </a:pPr>
            <a:endParaRPr lang="en-US" sz="2903">
              <a:solidFill>
                <a:srgbClr val="007074"/>
              </a:solidFill>
              <a:latin typeface="TT Commons Pro Bold"/>
            </a:endParaRPr>
          </a:p>
          <a:p>
            <a:pPr>
              <a:lnSpc>
                <a:spcPts val="2816"/>
              </a:lnSpc>
            </a:pPr>
            <a:endParaRPr lang="en-US" sz="2903">
              <a:solidFill>
                <a:srgbClr val="007074"/>
              </a:solidFill>
              <a:latin typeface="TT Commons Pro Bold"/>
            </a:endParaRPr>
          </a:p>
          <a:p>
            <a:pPr>
              <a:lnSpc>
                <a:spcPts val="2816"/>
              </a:lnSpc>
            </a:pPr>
            <a:endParaRPr lang="en-US" sz="2903">
              <a:solidFill>
                <a:srgbClr val="007074"/>
              </a:solidFill>
              <a:latin typeface="TT Commons Pro Bold"/>
            </a:endParaRPr>
          </a:p>
          <a:p>
            <a:pPr marL="0" lvl="0" indent="0" algn="l">
              <a:lnSpc>
                <a:spcPts val="2816"/>
              </a:lnSpc>
              <a:spcBef>
                <a:spcPct val="0"/>
              </a:spcBef>
            </a:pPr>
            <a:r>
              <a:rPr lang="en-US" sz="2903">
                <a:solidFill>
                  <a:srgbClr val="007074"/>
                </a:solidFill>
                <a:latin typeface="TT Commons Pro Bold"/>
              </a:rPr>
              <a:t>20%</a:t>
            </a:r>
          </a:p>
        </p:txBody>
      </p:sp>
      <p:sp>
        <p:nvSpPr>
          <p:cNvPr id="7" name="TextBox 7"/>
          <p:cNvSpPr txBox="1"/>
          <p:nvPr/>
        </p:nvSpPr>
        <p:spPr>
          <a:xfrm>
            <a:off x="9609352" y="4640017"/>
            <a:ext cx="2904400" cy="2132698"/>
          </a:xfrm>
          <a:prstGeom prst="rect">
            <a:avLst/>
          </a:prstGeom>
        </p:spPr>
        <p:txBody>
          <a:bodyPr lIns="0" tIns="0" rIns="0" bIns="0" rtlCol="0" anchor="t">
            <a:spAutoFit/>
          </a:bodyPr>
          <a:lstStyle/>
          <a:p>
            <a:pPr>
              <a:lnSpc>
                <a:spcPts val="2816"/>
              </a:lnSpc>
            </a:pPr>
            <a:r>
              <a:rPr lang="en-US" sz="2903">
                <a:solidFill>
                  <a:srgbClr val="007074"/>
                </a:solidFill>
                <a:latin typeface="TT Commons Pro Bold"/>
              </a:rPr>
              <a:t>Scored Negotiation #2</a:t>
            </a:r>
          </a:p>
          <a:p>
            <a:pPr>
              <a:lnSpc>
                <a:spcPts val="2816"/>
              </a:lnSpc>
            </a:pPr>
            <a:endParaRPr lang="en-US" sz="2903">
              <a:solidFill>
                <a:srgbClr val="007074"/>
              </a:solidFill>
              <a:latin typeface="TT Commons Pro Bold"/>
            </a:endParaRPr>
          </a:p>
          <a:p>
            <a:pPr>
              <a:lnSpc>
                <a:spcPts val="2816"/>
              </a:lnSpc>
            </a:pPr>
            <a:endParaRPr lang="en-US" sz="2903">
              <a:solidFill>
                <a:srgbClr val="007074"/>
              </a:solidFill>
              <a:latin typeface="TT Commons Pro Bold"/>
            </a:endParaRPr>
          </a:p>
          <a:p>
            <a:pPr>
              <a:lnSpc>
                <a:spcPts val="2816"/>
              </a:lnSpc>
            </a:pPr>
            <a:endParaRPr lang="en-US" sz="2903">
              <a:solidFill>
                <a:srgbClr val="007074"/>
              </a:solidFill>
              <a:latin typeface="TT Commons Pro Bold"/>
            </a:endParaRPr>
          </a:p>
          <a:p>
            <a:pPr marL="0" lvl="0" indent="0" algn="l">
              <a:lnSpc>
                <a:spcPts val="2816"/>
              </a:lnSpc>
              <a:spcBef>
                <a:spcPct val="0"/>
              </a:spcBef>
            </a:pPr>
            <a:r>
              <a:rPr lang="en-US" sz="2903">
                <a:solidFill>
                  <a:srgbClr val="007074"/>
                </a:solidFill>
                <a:latin typeface="TT Commons Pro Bold"/>
              </a:rPr>
              <a:t>25%</a:t>
            </a:r>
          </a:p>
        </p:txBody>
      </p:sp>
      <p:sp>
        <p:nvSpPr>
          <p:cNvPr id="8" name="TextBox 8"/>
          <p:cNvSpPr txBox="1"/>
          <p:nvPr/>
        </p:nvSpPr>
        <p:spPr>
          <a:xfrm>
            <a:off x="13444456" y="4640017"/>
            <a:ext cx="2904400" cy="2132698"/>
          </a:xfrm>
          <a:prstGeom prst="rect">
            <a:avLst/>
          </a:prstGeom>
        </p:spPr>
        <p:txBody>
          <a:bodyPr lIns="0" tIns="0" rIns="0" bIns="0" rtlCol="0" anchor="t">
            <a:spAutoFit/>
          </a:bodyPr>
          <a:lstStyle/>
          <a:p>
            <a:pPr>
              <a:lnSpc>
                <a:spcPts val="2816"/>
              </a:lnSpc>
            </a:pPr>
            <a:r>
              <a:rPr lang="en-US" sz="2903">
                <a:solidFill>
                  <a:srgbClr val="007074"/>
                </a:solidFill>
                <a:latin typeface="TT Commons Pro Bold"/>
              </a:rPr>
              <a:t>Final Negotiation</a:t>
            </a:r>
          </a:p>
          <a:p>
            <a:pPr>
              <a:lnSpc>
                <a:spcPts val="2816"/>
              </a:lnSpc>
            </a:pPr>
            <a:endParaRPr lang="en-US" sz="2903">
              <a:solidFill>
                <a:srgbClr val="007074"/>
              </a:solidFill>
              <a:latin typeface="TT Commons Pro Bold"/>
            </a:endParaRPr>
          </a:p>
          <a:p>
            <a:pPr>
              <a:lnSpc>
                <a:spcPts val="2816"/>
              </a:lnSpc>
            </a:pPr>
            <a:endParaRPr lang="en-US" sz="2903">
              <a:solidFill>
                <a:srgbClr val="007074"/>
              </a:solidFill>
              <a:latin typeface="TT Commons Pro Bold"/>
            </a:endParaRPr>
          </a:p>
          <a:p>
            <a:pPr>
              <a:lnSpc>
                <a:spcPts val="2816"/>
              </a:lnSpc>
            </a:pPr>
            <a:endParaRPr lang="en-US" sz="2903">
              <a:solidFill>
                <a:srgbClr val="007074"/>
              </a:solidFill>
              <a:latin typeface="TT Commons Pro Bold"/>
            </a:endParaRPr>
          </a:p>
          <a:p>
            <a:pPr>
              <a:lnSpc>
                <a:spcPts val="2816"/>
              </a:lnSpc>
            </a:pPr>
            <a:endParaRPr lang="en-US" sz="2903">
              <a:solidFill>
                <a:srgbClr val="007074"/>
              </a:solidFill>
              <a:latin typeface="TT Commons Pro Bold"/>
            </a:endParaRPr>
          </a:p>
          <a:p>
            <a:pPr marL="0" lvl="0" indent="0" algn="l">
              <a:lnSpc>
                <a:spcPts val="2816"/>
              </a:lnSpc>
              <a:spcBef>
                <a:spcPct val="0"/>
              </a:spcBef>
            </a:pPr>
            <a:r>
              <a:rPr lang="en-US" sz="2903">
                <a:solidFill>
                  <a:srgbClr val="007074"/>
                </a:solidFill>
                <a:latin typeface="TT Commons Pro Bold"/>
              </a:rPr>
              <a:t>30%</a:t>
            </a:r>
          </a:p>
        </p:txBody>
      </p:sp>
      <p:sp>
        <p:nvSpPr>
          <p:cNvPr id="9" name="TextBox 9"/>
          <p:cNvSpPr txBox="1"/>
          <p:nvPr/>
        </p:nvSpPr>
        <p:spPr>
          <a:xfrm>
            <a:off x="3022855" y="706192"/>
            <a:ext cx="11873801" cy="1895475"/>
          </a:xfrm>
          <a:prstGeom prst="rect">
            <a:avLst/>
          </a:prstGeom>
        </p:spPr>
        <p:txBody>
          <a:bodyPr lIns="0" tIns="0" rIns="0" bIns="0" rtlCol="0" anchor="t">
            <a:spAutoFit/>
          </a:bodyPr>
          <a:lstStyle/>
          <a:p>
            <a:pPr algn="ctr">
              <a:lnSpc>
                <a:spcPts val="7275"/>
              </a:lnSpc>
            </a:pPr>
            <a:r>
              <a:rPr lang="en-US" sz="7500">
                <a:solidFill>
                  <a:srgbClr val="EBE3DA"/>
                </a:solidFill>
                <a:latin typeface="TT Commons Pro Bold"/>
              </a:rPr>
              <a:t>About the Course:</a:t>
            </a:r>
          </a:p>
          <a:p>
            <a:pPr marL="0" lvl="0" indent="0" algn="ctr">
              <a:lnSpc>
                <a:spcPts val="7275"/>
              </a:lnSpc>
              <a:spcBef>
                <a:spcPct val="0"/>
              </a:spcBef>
            </a:pPr>
            <a:r>
              <a:rPr lang="en-US" sz="7500">
                <a:solidFill>
                  <a:srgbClr val="EBE3DA"/>
                </a:solidFill>
                <a:latin typeface="TT Commons Pro Bold"/>
              </a:rPr>
              <a:t>Grading</a:t>
            </a:r>
          </a:p>
        </p:txBody>
      </p:sp>
      <p:sp>
        <p:nvSpPr>
          <p:cNvPr id="10" name="AutoShape 10"/>
          <p:cNvSpPr/>
          <p:nvPr/>
        </p:nvSpPr>
        <p:spPr>
          <a:xfrm>
            <a:off x="-299965" y="8765231"/>
            <a:ext cx="20407796" cy="0"/>
          </a:xfrm>
          <a:prstGeom prst="line">
            <a:avLst/>
          </a:prstGeom>
          <a:ln w="47625" cap="flat">
            <a:solidFill>
              <a:srgbClr val="007074"/>
            </a:solidFill>
            <a:prstDash val="solid"/>
            <a:headEnd type="none" w="sm" len="sm"/>
            <a:tailEnd type="none" w="sm" len="sm"/>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r="-39270" b="-64958"/>
            </a:stretch>
          </a:blipFill>
        </p:spPr>
        <p:txBody>
          <a:bodyPr/>
          <a:lstStyle/>
          <a:p>
            <a:endParaRPr lang="en-US"/>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txBody>
          <a:bodyPr/>
          <a:lstStyle/>
          <a:p>
            <a:endParaRPr lang="en-US"/>
          </a:p>
        </p:txBody>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txBody>
            <a:bodyPr/>
            <a:lstStyle/>
            <a:p>
              <a:endParaRPr lang="en-US"/>
            </a:p>
          </p:txBody>
        </p:sp>
      </p:grpSp>
      <p:sp>
        <p:nvSpPr>
          <p:cNvPr id="6" name="TextBox 6"/>
          <p:cNvSpPr txBox="1"/>
          <p:nvPr/>
        </p:nvSpPr>
        <p:spPr>
          <a:xfrm>
            <a:off x="1028700" y="464895"/>
            <a:ext cx="10608877" cy="2051855"/>
          </a:xfrm>
          <a:prstGeom prst="rect">
            <a:avLst/>
          </a:prstGeom>
        </p:spPr>
        <p:txBody>
          <a:bodyPr lIns="0" tIns="0" rIns="0" bIns="0" rtlCol="0" anchor="t">
            <a:spAutoFit/>
          </a:bodyPr>
          <a:lstStyle/>
          <a:p>
            <a:pPr>
              <a:lnSpc>
                <a:spcPts val="5348"/>
              </a:lnSpc>
            </a:pPr>
            <a:r>
              <a:rPr lang="en-US" sz="5045">
                <a:solidFill>
                  <a:srgbClr val="007074"/>
                </a:solidFill>
                <a:latin typeface="TT Commons Pro Bold"/>
              </a:rPr>
              <a:t>"Be curious, not judgmental" - Ted Lasso (incorrectly attributing the quote to Walt Whitman)</a:t>
            </a:r>
          </a:p>
        </p:txBody>
      </p:sp>
      <p:pic>
        <p:nvPicPr>
          <p:cNvPr id="8" name="Online Media 7" descr="Ted Lasso. Dart Game">
            <a:hlinkClick r:id="" action="ppaction://media"/>
            <a:extLst>
              <a:ext uri="{FF2B5EF4-FFF2-40B4-BE49-F238E27FC236}">
                <a16:creationId xmlns:a16="http://schemas.microsoft.com/office/drawing/2014/main" id="{091B1A8E-25A5-0842-A85C-856A536C7C21}"/>
              </a:ext>
            </a:extLst>
          </p:cNvPr>
          <p:cNvPicPr>
            <a:picLocks noRot="1" noChangeAspect="1"/>
          </p:cNvPicPr>
          <p:nvPr>
            <a:videoFile r:link="rId1"/>
          </p:nvPr>
        </p:nvPicPr>
        <p:blipFill>
          <a:blip r:embed="rId4"/>
          <a:stretch>
            <a:fillRect/>
          </a:stretch>
        </p:blipFill>
        <p:spPr>
          <a:xfrm>
            <a:off x="1219200" y="3105100"/>
            <a:ext cx="11582400" cy="65440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E3D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6607906"/>
            <a:ext cx="2553007" cy="2608265"/>
            <a:chOff x="0" y="0"/>
            <a:chExt cx="3404010" cy="3477686"/>
          </a:xfrm>
        </p:grpSpPr>
        <p:sp>
          <p:nvSpPr>
            <p:cNvPr id="3" name="Freeform 3"/>
            <p:cNvSpPr/>
            <p:nvPr/>
          </p:nvSpPr>
          <p:spPr>
            <a:xfrm>
              <a:off x="0" y="0"/>
              <a:ext cx="3404010" cy="2484927"/>
            </a:xfrm>
            <a:custGeom>
              <a:avLst/>
              <a:gdLst/>
              <a:ahLst/>
              <a:cxnLst/>
              <a:rect l="l" t="t" r="r" b="b"/>
              <a:pathLst>
                <a:path w="3404010" h="2484927">
                  <a:moveTo>
                    <a:pt x="0" y="0"/>
                  </a:moveTo>
                  <a:lnTo>
                    <a:pt x="3404010" y="0"/>
                  </a:lnTo>
                  <a:lnTo>
                    <a:pt x="3404010" y="2484927"/>
                  </a:lnTo>
                  <a:lnTo>
                    <a:pt x="0" y="24849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a:grpSpLocks noChangeAspect="1"/>
            </p:cNvGrpSpPr>
            <p:nvPr/>
          </p:nvGrpSpPr>
          <p:grpSpPr>
            <a:xfrm>
              <a:off x="2411250" y="2484927"/>
              <a:ext cx="992759" cy="992759"/>
              <a:chOff x="1371600" y="6705600"/>
              <a:chExt cx="10972800" cy="10972800"/>
            </a:xfrm>
          </p:grpSpPr>
          <p:sp>
            <p:nvSpPr>
              <p:cNvPr id="5" name="Freeform 5"/>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494C"/>
              </a:solidFill>
            </p:spPr>
            <p:txBody>
              <a:bodyPr/>
              <a:lstStyle/>
              <a:p>
                <a:endParaRPr lang="en-US"/>
              </a:p>
            </p:txBody>
          </p:sp>
        </p:grpSp>
      </p:grpSp>
      <p:grpSp>
        <p:nvGrpSpPr>
          <p:cNvPr id="6" name="Group 6"/>
          <p:cNvGrpSpPr/>
          <p:nvPr/>
        </p:nvGrpSpPr>
        <p:grpSpPr>
          <a:xfrm>
            <a:off x="1028700" y="1053133"/>
            <a:ext cx="5587676" cy="4207100"/>
            <a:chOff x="0" y="0"/>
            <a:chExt cx="7450235" cy="5609467"/>
          </a:xfrm>
        </p:grpSpPr>
        <p:sp>
          <p:nvSpPr>
            <p:cNvPr id="7" name="TextBox 7"/>
            <p:cNvSpPr txBox="1"/>
            <p:nvPr/>
          </p:nvSpPr>
          <p:spPr>
            <a:xfrm>
              <a:off x="0" y="95250"/>
              <a:ext cx="7450235" cy="4692796"/>
            </a:xfrm>
            <a:prstGeom prst="rect">
              <a:avLst/>
            </a:prstGeom>
          </p:spPr>
          <p:txBody>
            <a:bodyPr lIns="0" tIns="0" rIns="0" bIns="0" rtlCol="0" anchor="t">
              <a:spAutoFit/>
            </a:bodyPr>
            <a:lstStyle/>
            <a:p>
              <a:pPr marL="0" lvl="0" indent="0">
                <a:lnSpc>
                  <a:spcPts val="6831"/>
                </a:lnSpc>
              </a:pPr>
              <a:r>
                <a:rPr lang="en-US" sz="6505">
                  <a:solidFill>
                    <a:srgbClr val="00494C"/>
                  </a:solidFill>
                  <a:latin typeface="TT Commons Pro Bold"/>
                </a:rPr>
                <a:t>How do you get the most out of this course?</a:t>
              </a:r>
            </a:p>
          </p:txBody>
        </p:sp>
        <p:sp>
          <p:nvSpPr>
            <p:cNvPr id="8" name="TextBox 8"/>
            <p:cNvSpPr txBox="1"/>
            <p:nvPr/>
          </p:nvSpPr>
          <p:spPr>
            <a:xfrm>
              <a:off x="0" y="5006319"/>
              <a:ext cx="7450235" cy="603148"/>
            </a:xfrm>
            <a:prstGeom prst="rect">
              <a:avLst/>
            </a:prstGeom>
          </p:spPr>
          <p:txBody>
            <a:bodyPr lIns="0" tIns="0" rIns="0" bIns="0" rtlCol="0" anchor="t">
              <a:spAutoFit/>
            </a:bodyPr>
            <a:lstStyle/>
            <a:p>
              <a:pPr marL="0" lvl="0" indent="0">
                <a:lnSpc>
                  <a:spcPts val="3876"/>
                </a:lnSpc>
              </a:pPr>
              <a:endParaRPr/>
            </a:p>
          </p:txBody>
        </p:sp>
      </p:grpSp>
      <p:sp>
        <p:nvSpPr>
          <p:cNvPr id="9" name="AutoShape 9"/>
          <p:cNvSpPr/>
          <p:nvPr/>
        </p:nvSpPr>
        <p:spPr>
          <a:xfrm>
            <a:off x="8416242" y="1198288"/>
            <a:ext cx="8832689" cy="1848744"/>
          </a:xfrm>
          <a:prstGeom prst="rect">
            <a:avLst/>
          </a:prstGeom>
          <a:solidFill>
            <a:srgbClr val="00494C"/>
          </a:solidFill>
        </p:spPr>
        <p:txBody>
          <a:bodyPr/>
          <a:lstStyle/>
          <a:p>
            <a:endParaRPr lang="en-US"/>
          </a:p>
        </p:txBody>
      </p:sp>
      <p:sp>
        <p:nvSpPr>
          <p:cNvPr id="10" name="AutoShape 10"/>
          <p:cNvSpPr/>
          <p:nvPr/>
        </p:nvSpPr>
        <p:spPr>
          <a:xfrm>
            <a:off x="8233057" y="1053133"/>
            <a:ext cx="8870719" cy="1848744"/>
          </a:xfrm>
          <a:prstGeom prst="rect">
            <a:avLst/>
          </a:prstGeom>
          <a:solidFill>
            <a:srgbClr val="C1B9B1"/>
          </a:solidFill>
        </p:spPr>
        <p:txBody>
          <a:bodyPr/>
          <a:lstStyle/>
          <a:p>
            <a:endParaRPr lang="en-US"/>
          </a:p>
        </p:txBody>
      </p:sp>
      <p:sp>
        <p:nvSpPr>
          <p:cNvPr id="11" name="TextBox 11"/>
          <p:cNvSpPr txBox="1"/>
          <p:nvPr/>
        </p:nvSpPr>
        <p:spPr>
          <a:xfrm>
            <a:off x="10508462" y="1679309"/>
            <a:ext cx="5903240" cy="539242"/>
          </a:xfrm>
          <a:prstGeom prst="rect">
            <a:avLst/>
          </a:prstGeom>
        </p:spPr>
        <p:txBody>
          <a:bodyPr lIns="0" tIns="0" rIns="0" bIns="0" rtlCol="0" anchor="t">
            <a:spAutoFit/>
          </a:bodyPr>
          <a:lstStyle/>
          <a:p>
            <a:pPr marL="0" lvl="0" indent="0">
              <a:lnSpc>
                <a:spcPts val="4544"/>
              </a:lnSpc>
            </a:pPr>
            <a:r>
              <a:rPr lang="en-US" sz="3200" u="none">
                <a:solidFill>
                  <a:srgbClr val="00494C"/>
                </a:solidFill>
                <a:latin typeface="TT Commons Pro Bold"/>
              </a:rPr>
              <a:t>Prepare. Prepare. Prepare.</a:t>
            </a:r>
          </a:p>
        </p:txBody>
      </p:sp>
      <p:sp>
        <p:nvSpPr>
          <p:cNvPr id="12" name="AutoShape 12"/>
          <p:cNvSpPr/>
          <p:nvPr/>
        </p:nvSpPr>
        <p:spPr>
          <a:xfrm>
            <a:off x="8426611" y="4291705"/>
            <a:ext cx="8832689" cy="1848744"/>
          </a:xfrm>
          <a:prstGeom prst="rect">
            <a:avLst/>
          </a:prstGeom>
          <a:solidFill>
            <a:srgbClr val="00494C"/>
          </a:solidFill>
        </p:spPr>
        <p:txBody>
          <a:bodyPr/>
          <a:lstStyle/>
          <a:p>
            <a:endParaRPr lang="en-US"/>
          </a:p>
        </p:txBody>
      </p:sp>
      <p:sp>
        <p:nvSpPr>
          <p:cNvPr id="13" name="AutoShape 13"/>
          <p:cNvSpPr/>
          <p:nvPr/>
        </p:nvSpPr>
        <p:spPr>
          <a:xfrm>
            <a:off x="8243427" y="4146551"/>
            <a:ext cx="8870719" cy="1848744"/>
          </a:xfrm>
          <a:prstGeom prst="rect">
            <a:avLst/>
          </a:prstGeom>
          <a:solidFill>
            <a:srgbClr val="C1B9B1"/>
          </a:solidFill>
        </p:spPr>
        <p:txBody>
          <a:bodyPr/>
          <a:lstStyle/>
          <a:p>
            <a:endParaRPr lang="en-US"/>
          </a:p>
        </p:txBody>
      </p:sp>
      <p:sp>
        <p:nvSpPr>
          <p:cNvPr id="14" name="TextBox 14"/>
          <p:cNvSpPr txBox="1"/>
          <p:nvPr/>
        </p:nvSpPr>
        <p:spPr>
          <a:xfrm>
            <a:off x="10518831" y="4772727"/>
            <a:ext cx="5903240" cy="539242"/>
          </a:xfrm>
          <a:prstGeom prst="rect">
            <a:avLst/>
          </a:prstGeom>
        </p:spPr>
        <p:txBody>
          <a:bodyPr lIns="0" tIns="0" rIns="0" bIns="0" rtlCol="0" anchor="t">
            <a:spAutoFit/>
          </a:bodyPr>
          <a:lstStyle/>
          <a:p>
            <a:pPr marL="0" lvl="0" indent="0">
              <a:lnSpc>
                <a:spcPts val="4544"/>
              </a:lnSpc>
            </a:pPr>
            <a:r>
              <a:rPr lang="en-US" sz="3200" u="none">
                <a:solidFill>
                  <a:srgbClr val="00494C"/>
                </a:solidFill>
                <a:latin typeface="TT Commons Pro Bold"/>
              </a:rPr>
              <a:t>"Office Hours"</a:t>
            </a:r>
          </a:p>
        </p:txBody>
      </p:sp>
      <p:sp>
        <p:nvSpPr>
          <p:cNvPr id="15" name="AutoShape 15"/>
          <p:cNvSpPr/>
          <p:nvPr/>
        </p:nvSpPr>
        <p:spPr>
          <a:xfrm>
            <a:off x="8416242" y="7409556"/>
            <a:ext cx="8832689" cy="1848744"/>
          </a:xfrm>
          <a:prstGeom prst="rect">
            <a:avLst/>
          </a:prstGeom>
          <a:solidFill>
            <a:srgbClr val="00494C"/>
          </a:solidFill>
        </p:spPr>
        <p:txBody>
          <a:bodyPr/>
          <a:lstStyle/>
          <a:p>
            <a:endParaRPr lang="en-US"/>
          </a:p>
        </p:txBody>
      </p:sp>
      <p:sp>
        <p:nvSpPr>
          <p:cNvPr id="16" name="AutoShape 16"/>
          <p:cNvSpPr/>
          <p:nvPr/>
        </p:nvSpPr>
        <p:spPr>
          <a:xfrm>
            <a:off x="8233057" y="7264402"/>
            <a:ext cx="8870719" cy="1848744"/>
          </a:xfrm>
          <a:prstGeom prst="rect">
            <a:avLst/>
          </a:prstGeom>
          <a:solidFill>
            <a:srgbClr val="C1B9B1"/>
          </a:solidFill>
        </p:spPr>
        <p:txBody>
          <a:bodyPr/>
          <a:lstStyle/>
          <a:p>
            <a:endParaRPr lang="en-US"/>
          </a:p>
        </p:txBody>
      </p:sp>
      <p:sp>
        <p:nvSpPr>
          <p:cNvPr id="17" name="TextBox 17"/>
          <p:cNvSpPr txBox="1"/>
          <p:nvPr/>
        </p:nvSpPr>
        <p:spPr>
          <a:xfrm>
            <a:off x="10489447" y="7643775"/>
            <a:ext cx="5903240" cy="1049655"/>
          </a:xfrm>
          <a:prstGeom prst="rect">
            <a:avLst/>
          </a:prstGeom>
        </p:spPr>
        <p:txBody>
          <a:bodyPr lIns="0" tIns="0" rIns="0" bIns="0" rtlCol="0" anchor="t">
            <a:spAutoFit/>
          </a:bodyPr>
          <a:lstStyle/>
          <a:p>
            <a:pPr marL="0" lvl="0" indent="0">
              <a:lnSpc>
                <a:spcPts val="4260"/>
              </a:lnSpc>
            </a:pPr>
            <a:r>
              <a:rPr lang="en-US" sz="3000" u="none">
                <a:solidFill>
                  <a:srgbClr val="00494C"/>
                </a:solidFill>
                <a:latin typeface="TT Commons Pro Bold"/>
              </a:rPr>
              <a:t>Keep a critique journal: In class feedback + Video Reviews</a:t>
            </a:r>
          </a:p>
        </p:txBody>
      </p:sp>
      <p:sp>
        <p:nvSpPr>
          <p:cNvPr id="18" name="Freeform 18"/>
          <p:cNvSpPr/>
          <p:nvPr/>
        </p:nvSpPr>
        <p:spPr>
          <a:xfrm>
            <a:off x="8760687" y="4686166"/>
            <a:ext cx="1255881" cy="769513"/>
          </a:xfrm>
          <a:custGeom>
            <a:avLst/>
            <a:gdLst/>
            <a:ahLst/>
            <a:cxnLst/>
            <a:rect l="l" t="t" r="r" b="b"/>
            <a:pathLst>
              <a:path w="1255881" h="769513">
                <a:moveTo>
                  <a:pt x="0" y="0"/>
                </a:moveTo>
                <a:lnTo>
                  <a:pt x="1255881" y="0"/>
                </a:lnTo>
                <a:lnTo>
                  <a:pt x="1255881" y="769513"/>
                </a:lnTo>
                <a:lnTo>
                  <a:pt x="0" y="7695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a:off x="8760687" y="7717704"/>
            <a:ext cx="968472" cy="968472"/>
          </a:xfrm>
          <a:custGeom>
            <a:avLst/>
            <a:gdLst/>
            <a:ahLst/>
            <a:cxnLst/>
            <a:rect l="l" t="t" r="r" b="b"/>
            <a:pathLst>
              <a:path w="968472" h="968472">
                <a:moveTo>
                  <a:pt x="0" y="0"/>
                </a:moveTo>
                <a:lnTo>
                  <a:pt x="968471" y="0"/>
                </a:lnTo>
                <a:lnTo>
                  <a:pt x="968471" y="968471"/>
                </a:lnTo>
                <a:lnTo>
                  <a:pt x="0" y="9684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Freeform 20"/>
          <p:cNvSpPr/>
          <p:nvPr/>
        </p:nvSpPr>
        <p:spPr>
          <a:xfrm>
            <a:off x="8760687" y="1495179"/>
            <a:ext cx="912034" cy="964652"/>
          </a:xfrm>
          <a:custGeom>
            <a:avLst/>
            <a:gdLst/>
            <a:ahLst/>
            <a:cxnLst/>
            <a:rect l="l" t="t" r="r" b="b"/>
            <a:pathLst>
              <a:path w="912034" h="964652">
                <a:moveTo>
                  <a:pt x="0" y="0"/>
                </a:moveTo>
                <a:lnTo>
                  <a:pt x="912034" y="0"/>
                </a:lnTo>
                <a:lnTo>
                  <a:pt x="912034" y="964652"/>
                </a:lnTo>
                <a:lnTo>
                  <a:pt x="0" y="9646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E3DA"/>
        </a:solidFill>
        <a:effectLst/>
      </p:bgPr>
    </p:bg>
    <p:spTree>
      <p:nvGrpSpPr>
        <p:cNvPr id="1" name=""/>
        <p:cNvGrpSpPr/>
        <p:nvPr/>
      </p:nvGrpSpPr>
      <p:grpSpPr>
        <a:xfrm>
          <a:off x="0" y="0"/>
          <a:ext cx="0" cy="0"/>
          <a:chOff x="0" y="0"/>
          <a:chExt cx="0" cy="0"/>
        </a:xfrm>
      </p:grpSpPr>
      <p:sp>
        <p:nvSpPr>
          <p:cNvPr id="2" name="TextBox 2"/>
          <p:cNvSpPr txBox="1"/>
          <p:nvPr/>
        </p:nvSpPr>
        <p:spPr>
          <a:xfrm>
            <a:off x="1788017" y="4323174"/>
            <a:ext cx="7817245" cy="1069976"/>
          </a:xfrm>
          <a:prstGeom prst="rect">
            <a:avLst/>
          </a:prstGeom>
        </p:spPr>
        <p:txBody>
          <a:bodyPr lIns="0" tIns="0" rIns="0" bIns="0" rtlCol="0" anchor="t">
            <a:spAutoFit/>
          </a:bodyPr>
          <a:lstStyle/>
          <a:p>
            <a:pPr marL="0" lvl="0" indent="0">
              <a:lnSpc>
                <a:spcPts val="8000"/>
              </a:lnSpc>
            </a:pPr>
            <a:r>
              <a:rPr lang="en-US" sz="8000">
                <a:solidFill>
                  <a:srgbClr val="007074"/>
                </a:solidFill>
                <a:latin typeface="TT Commons Pro Bold"/>
              </a:rPr>
              <a:t>***Request***</a:t>
            </a:r>
          </a:p>
        </p:txBody>
      </p:sp>
      <p:sp>
        <p:nvSpPr>
          <p:cNvPr id="3" name="TextBox 3"/>
          <p:cNvSpPr txBox="1"/>
          <p:nvPr/>
        </p:nvSpPr>
        <p:spPr>
          <a:xfrm>
            <a:off x="1788017" y="6130195"/>
            <a:ext cx="8498941" cy="1607185"/>
          </a:xfrm>
          <a:prstGeom prst="rect">
            <a:avLst/>
          </a:prstGeom>
        </p:spPr>
        <p:txBody>
          <a:bodyPr lIns="0" tIns="0" rIns="0" bIns="0" rtlCol="0" anchor="t">
            <a:spAutoFit/>
          </a:bodyPr>
          <a:lstStyle/>
          <a:p>
            <a:pPr marL="0" lvl="0" indent="0">
              <a:lnSpc>
                <a:spcPts val="4339"/>
              </a:lnSpc>
              <a:spcBef>
                <a:spcPct val="0"/>
              </a:spcBef>
            </a:pPr>
            <a:r>
              <a:rPr lang="en-US" sz="3099" spc="-61">
                <a:solidFill>
                  <a:srgbClr val="007074"/>
                </a:solidFill>
                <a:latin typeface="Libre Baskerville Italics"/>
              </a:rPr>
              <a:t>If you know you are going to miss a class, please let us know as soon as possible (as this affects negotiation pairings).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1713</Words>
  <Application>Microsoft Macintosh PowerPoint</Application>
  <PresentationFormat>Custom</PresentationFormat>
  <Paragraphs>172</Paragraphs>
  <Slides>31</Slides>
  <Notes>1</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Libre Baskerville</vt:lpstr>
      <vt:lpstr>Libre Baskerville Bold Italics</vt:lpstr>
      <vt:lpstr>Calibri</vt:lpstr>
      <vt:lpstr>Canva Sans Bold</vt:lpstr>
      <vt:lpstr>Söhne</vt:lpstr>
      <vt:lpstr>TT Commons Pro Bold</vt:lpstr>
      <vt:lpstr>TT Commons Pro Bold Italics</vt:lpstr>
      <vt:lpstr>Libre Baskerville Italics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Negotiations 2023 (Class 1)</dc:title>
  <cp:lastModifiedBy>Megan Daic</cp:lastModifiedBy>
  <cp:revision>4</cp:revision>
  <dcterms:created xsi:type="dcterms:W3CDTF">2006-08-16T00:00:00Z</dcterms:created>
  <dcterms:modified xsi:type="dcterms:W3CDTF">2024-01-23T17:29:17Z</dcterms:modified>
  <dc:identifier>DAFsF7gQqsw</dc:identifier>
</cp:coreProperties>
</file>