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5"/>
  </p:notesMasterIdLst>
  <p:sldIdLst>
    <p:sldId id="256" r:id="rId2"/>
    <p:sldId id="259" r:id="rId3"/>
    <p:sldId id="262" r:id="rId4"/>
    <p:sldId id="272" r:id="rId5"/>
    <p:sldId id="268" r:id="rId6"/>
    <p:sldId id="274" r:id="rId7"/>
    <p:sldId id="275" r:id="rId8"/>
    <p:sldId id="276" r:id="rId9"/>
    <p:sldId id="277" r:id="rId10"/>
    <p:sldId id="278" r:id="rId11"/>
    <p:sldId id="266" r:id="rId12"/>
    <p:sldId id="257" r:id="rId13"/>
    <p:sldId id="265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53"/>
    <p:restoredTop sz="80493"/>
  </p:normalViewPr>
  <p:slideViewPr>
    <p:cSldViewPr snapToGrid="0">
      <p:cViewPr varScale="1">
        <p:scale>
          <a:sx n="167" d="100"/>
          <a:sy n="167" d="100"/>
        </p:scale>
        <p:origin x="212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20ebbe89d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20ebbe89d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Infrastructure as Code (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IaC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is the managing and provisioning of infrastructure through code instead of through manual processes.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IaC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configuration files are created that contain your infrastructure specifications, which makes it easier to edit and distribute configurations.</a:t>
            </a:r>
          </a:p>
          <a:p>
            <a:pPr marL="15875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Pros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 resources are manually created, which is excellent for control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code can be version controlled for example using git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Changes to the infrastructure are reviewed through code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Each resources within the stack is stagged with an identifier so you can easily see how much a stack costs you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Savings strategy: In Dev, you could automation deletion of templates at 5 PM and</a:t>
            </a:r>
          </a:p>
        </p:txBody>
      </p:sp>
    </p:spTree>
    <p:extLst>
      <p:ext uri="{BB962C8B-B14F-4D97-AF65-F5344CB8AC3E}">
        <p14:creationId xmlns:p14="http://schemas.microsoft.com/office/powerpoint/2010/main" val="3705937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20ebbe89d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120ebbe89d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049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20ebbe89d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120ebbe89d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606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20ebbe89d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20ebbe89d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20ebbe89d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20ebbe89d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Developers push the code to a code repository often (GitHub / </a:t>
            </a:r>
            <a:r>
              <a:rPr lang="en-US" dirty="0" err="1"/>
              <a:t>CodeCommit</a:t>
            </a:r>
            <a:r>
              <a:rPr lang="en-US" dirty="0"/>
              <a:t> / Bitbucket / </a:t>
            </a:r>
            <a:r>
              <a:rPr lang="en-US" dirty="0" err="1"/>
              <a:t>etc</a:t>
            </a:r>
            <a:r>
              <a:rPr lang="en-US" dirty="0"/>
              <a:t>…)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A testing / build server checks the code as soon as it’s pushed (</a:t>
            </a:r>
            <a:r>
              <a:rPr lang="en-US" dirty="0" err="1"/>
              <a:t>CodeBuild</a:t>
            </a:r>
            <a:r>
              <a:rPr lang="en-US" dirty="0"/>
              <a:t> / Jenkins CI /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The developer gets feedback about the tests and checks that have passed / failed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dirty="0"/>
              <a:t>Pros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Find bugs early, fix bugs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Deliver faster as the code is tested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Deploy often</a:t>
            </a:r>
          </a:p>
        </p:txBody>
      </p:sp>
    </p:spTree>
    <p:extLst>
      <p:ext uri="{BB962C8B-B14F-4D97-AF65-F5344CB8AC3E}">
        <p14:creationId xmlns:p14="http://schemas.microsoft.com/office/powerpoint/2010/main" val="364867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20ebbe89d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20ebbe89d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Ensure that the software can be released reliably whenever needed.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Ensures deployments happen often and are quick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Shift away from “one release every 3 months” to ”5 releases a day”</a:t>
            </a:r>
          </a:p>
          <a:p>
            <a:pPr marL="15875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Continuous Delivery: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• May involve a manual step to “approve” a deployment</a:t>
            </a:r>
          </a:p>
          <a:p>
            <a:pPr marL="15875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Continuous Deployment: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• Full automation, every code change is deployed all the way to production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• No manual intervention of approvals</a:t>
            </a:r>
          </a:p>
          <a:p>
            <a:pPr marL="15875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4971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20ebbe89d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20ebbe89d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&lt;&lt;&lt;&lt;Explain the image&gt;&gt;&gt;&gt;</a:t>
            </a:r>
          </a:p>
        </p:txBody>
      </p:sp>
    </p:spTree>
    <p:extLst>
      <p:ext uri="{BB962C8B-B14F-4D97-AF65-F5344CB8AC3E}">
        <p14:creationId xmlns:p14="http://schemas.microsoft.com/office/powerpoint/2010/main" val="3801772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20ebbe89d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20ebbe89d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Version control is the ability to understand the various changes that happened to the code over time (and possibly roll back).</a:t>
            </a:r>
          </a:p>
          <a:p>
            <a:pPr marL="15875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Benefits are: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• Collaborate with other developers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• Make sure the code is backed-up somewhere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• Make sure it’s fully viewable and auditable</a:t>
            </a:r>
          </a:p>
          <a:p>
            <a:pPr marL="15875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CodeCommit</a:t>
            </a:r>
            <a:endParaRPr lang="en-US" sz="11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• private Git repositories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• No size limit on repositories (scale seamlessly)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• Fully managed, highly available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• Code only in AWS Cloud account =&gt; increased security and compliance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• Secure (encrypted, access control,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…)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• Integrated with Jenkins /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CodeBuild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/ other CI tools</a:t>
            </a:r>
          </a:p>
        </p:txBody>
      </p:sp>
    </p:spTree>
    <p:extLst>
      <p:ext uri="{BB962C8B-B14F-4D97-AF65-F5344CB8AC3E}">
        <p14:creationId xmlns:p14="http://schemas.microsoft.com/office/powerpoint/2010/main" val="2194811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20ebbe89d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20ebbe89d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Fully managed build service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• Alternative to other build tools such as Jenkins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• Continuous scaling (no servers to manage or provision – no build queue)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• Pay for usage: the time it takes to complete the builds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• Leverages Docker under the hood for reproducible builds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• Possibility to extend capabilities leveraging our own base Docker images</a:t>
            </a:r>
          </a:p>
          <a:p>
            <a:pPr marL="15875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• Source Code from GitHub /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CodeCommit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CodePipeline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/ S3…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• Build instructions can be defined in code (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buildspec.yml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file)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• Output logs to Amazon S3 &amp; AWS CloudWatch Logs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• Metrics to monitor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CodeBuild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statistics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• Use CloudWatch Events to detect failed builds and trigger notifications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• Use CloudWatch Alarms to notify if you need “thresholds” for failures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• CloudWatch Events / AWS Lambda as a Glue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• SNS notifications</a:t>
            </a:r>
          </a:p>
        </p:txBody>
      </p:sp>
    </p:spTree>
    <p:extLst>
      <p:ext uri="{BB962C8B-B14F-4D97-AF65-F5344CB8AC3E}">
        <p14:creationId xmlns:p14="http://schemas.microsoft.com/office/powerpoint/2010/main" val="1066239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20ebbe89d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20ebbe89d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Fully managed deployment service that automates software deployments to a variety of compute services such as: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EC2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AWS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Fargate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AWS Lambda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On-premises servers</a:t>
            </a:r>
          </a:p>
          <a:p>
            <a:pPr marL="158750" indent="0">
              <a:buNone/>
            </a:pP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Benefits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makes it easier to rapidly release new features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helps you avoid downtime during application deployment</a:t>
            </a:r>
          </a:p>
        </p:txBody>
      </p:sp>
    </p:spTree>
    <p:extLst>
      <p:ext uri="{BB962C8B-B14F-4D97-AF65-F5344CB8AC3E}">
        <p14:creationId xmlns:p14="http://schemas.microsoft.com/office/powerpoint/2010/main" val="2349065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20ebbe89d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20ebbe89d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Fully managed continuous delivery service that helps you automate your release pipelines for fast and reliable application and infrastructure updates based on the release model you define.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• Made of stages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• Each stage can have sequential actions and / or parallel actions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• Stages examples: Build / Test / Deploy / Load Test /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…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• Manual approval can be defined at any stage</a:t>
            </a:r>
          </a:p>
          <a:p>
            <a:pPr marL="15875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Pros</a:t>
            </a:r>
          </a:p>
          <a:p>
            <a:pPr marL="457200" indent="-298450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This enables you to rapidly and reliably deliver features and updates</a:t>
            </a:r>
          </a:p>
          <a:p>
            <a:pPr marL="457200" indent="-298450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You can easily integrate AWS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CodePipeline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with third-party services such as GitHub or with your own custom plugin.</a:t>
            </a:r>
          </a:p>
          <a:p>
            <a:pPr marL="457200" indent="-298450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pay for what you use.</a:t>
            </a:r>
          </a:p>
        </p:txBody>
      </p:sp>
    </p:spTree>
    <p:extLst>
      <p:ext uri="{BB962C8B-B14F-4D97-AF65-F5344CB8AC3E}">
        <p14:creationId xmlns:p14="http://schemas.microsoft.com/office/powerpoint/2010/main" val="1610136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novation-talks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2734825"/>
            <a:ext cx="8520600" cy="8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402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ctrTitle"/>
          </p:nvPr>
        </p:nvSpPr>
        <p:spPr>
          <a:xfrm>
            <a:off x="311700" y="2734825"/>
            <a:ext cx="8520600" cy="8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SDLC Automation</a:t>
            </a:r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311700" y="37402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Daniel </a:t>
            </a:r>
            <a:r>
              <a:rPr lang="en-US" dirty="0" err="1"/>
              <a:t>Enríquez</a:t>
            </a:r>
            <a:r>
              <a:rPr lang="en-US" dirty="0"/>
              <a:t> Barrera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528108" y="218941"/>
            <a:ext cx="56517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Infrastructure as Code</a:t>
            </a:r>
            <a:endParaRPr dirty="0"/>
          </a:p>
        </p:txBody>
      </p:sp>
      <p:pic>
        <p:nvPicPr>
          <p:cNvPr id="4098" name="Picture 2" descr="Beginning AWS CDK">
            <a:extLst>
              <a:ext uri="{FF2B5EF4-FFF2-40B4-BE49-F238E27FC236}">
                <a16:creationId xmlns:a16="http://schemas.microsoft.com/office/drawing/2014/main" id="{4A76232C-EB46-C0E5-B9A3-85A2677A8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153" y="1389782"/>
            <a:ext cx="2363932" cy="236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056A3B-6C6D-CEE2-7030-15D339A4E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916" y="1389782"/>
            <a:ext cx="2363932" cy="236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52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 Time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8139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Any questions?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ctrTitle"/>
          </p:nvPr>
        </p:nvSpPr>
        <p:spPr>
          <a:xfrm>
            <a:off x="311700" y="2734825"/>
            <a:ext cx="8520600" cy="8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948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378183" y="475710"/>
            <a:ext cx="273936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Table of contents</a:t>
            </a:r>
            <a:endParaRPr dirty="0"/>
          </a:p>
        </p:txBody>
      </p:sp>
      <p:sp>
        <p:nvSpPr>
          <p:cNvPr id="3" name="Google Shape;49;p11">
            <a:extLst>
              <a:ext uri="{FF2B5EF4-FFF2-40B4-BE49-F238E27FC236}">
                <a16:creationId xmlns:a16="http://schemas.microsoft.com/office/drawing/2014/main" id="{994C319B-A23C-1183-6D9F-0743CB9123A0}"/>
              </a:ext>
            </a:extLst>
          </p:cNvPr>
          <p:cNvSpPr txBox="1">
            <a:spLocks/>
          </p:cNvSpPr>
          <p:nvPr/>
        </p:nvSpPr>
        <p:spPr>
          <a:xfrm>
            <a:off x="433416" y="1309306"/>
            <a:ext cx="4347239" cy="156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fontAlgn="base">
              <a:buSzPct val="75000"/>
              <a:buFont typeface="+mj-lt"/>
              <a:buAutoNum type="arabicPeriod"/>
            </a:pPr>
            <a:r>
              <a:rPr lang="en-US" sz="1800" dirty="0"/>
              <a:t>Continuous Integration</a:t>
            </a:r>
          </a:p>
          <a:p>
            <a:pPr marL="342900" indent="-342900" fontAlgn="base">
              <a:buSzPct val="75000"/>
              <a:buFont typeface="+mj-lt"/>
              <a:buAutoNum type="arabicPeriod"/>
            </a:pPr>
            <a:r>
              <a:rPr lang="en-US" sz="1800" dirty="0"/>
              <a:t>Continuous Delivery/Deployment</a:t>
            </a:r>
          </a:p>
          <a:p>
            <a:pPr marL="342900" indent="-342900" fontAlgn="base">
              <a:buSzPct val="75000"/>
              <a:buFont typeface="+mj-lt"/>
              <a:buAutoNum type="arabicPeriod"/>
            </a:pPr>
            <a:r>
              <a:rPr lang="en-US" sz="1800" dirty="0"/>
              <a:t>CI/CD Tools</a:t>
            </a:r>
          </a:p>
          <a:p>
            <a:pPr marL="342900" indent="-342900" fontAlgn="base">
              <a:buSzPct val="75000"/>
              <a:buFont typeface="+mj-lt"/>
              <a:buAutoNum type="arabicPeriod"/>
            </a:pPr>
            <a:r>
              <a:rPr lang="en-US" sz="1800" dirty="0"/>
              <a:t>Infrastructure as Code</a:t>
            </a:r>
          </a:p>
          <a:p>
            <a:pPr marL="342900" indent="-342900" fontAlgn="base">
              <a:buSzPct val="75000"/>
              <a:buFont typeface="+mj-lt"/>
              <a:buAutoNum type="arabicPeriod"/>
            </a:pPr>
            <a:r>
              <a:rPr lang="en-US" sz="1800" dirty="0"/>
              <a:t>Demo</a:t>
            </a:r>
          </a:p>
          <a:p>
            <a:pPr marL="342900" indent="-342900" fontAlgn="base">
              <a:buSzPct val="75000"/>
              <a:buFont typeface="+mj-lt"/>
              <a:buAutoNum type="arabicPeriod"/>
            </a:pPr>
            <a:endParaRPr lang="en-US" sz="1800" dirty="0"/>
          </a:p>
          <a:p>
            <a:pPr marL="342900" indent="-342900" fontAlgn="base">
              <a:buSzPct val="75000"/>
              <a:buFont typeface="+mj-lt"/>
              <a:buAutoNum type="arabicPeriod"/>
            </a:pPr>
            <a:endParaRPr lang="en-US" sz="1800" dirty="0"/>
          </a:p>
          <a:p>
            <a:pPr marL="342900" indent="-342900" fontAlgn="base">
              <a:buSzPct val="75000"/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1028" name="Picture 4" descr="Software Development Life Cycle (SDLC) - Big water Consulting">
            <a:extLst>
              <a:ext uri="{FF2B5EF4-FFF2-40B4-BE49-F238E27FC236}">
                <a16:creationId xmlns:a16="http://schemas.microsoft.com/office/drawing/2014/main" id="{6EF56E89-DF32-697C-B5EA-27ECA505E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655" y="1048410"/>
            <a:ext cx="3105662" cy="310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528108" y="218941"/>
            <a:ext cx="56517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Continuous Integration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D65706-304D-D575-5CDC-642A98E84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786" y="1131494"/>
            <a:ext cx="3714605" cy="367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0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528108" y="218941"/>
            <a:ext cx="56517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Continuous Delivery/Deployment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08D3EE-36C8-B4DA-76C2-8C5428B1E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24" y="1709614"/>
            <a:ext cx="7032567" cy="217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23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528108" y="218941"/>
            <a:ext cx="56517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CI/CD Tools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22582-7CBF-0E8F-03DA-AE939E2EB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353" y="1590297"/>
            <a:ext cx="5651766" cy="285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5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528108" y="218941"/>
            <a:ext cx="56517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CodeCommit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2028A3-21BB-6F41-710E-5660B6B9C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571" y="1019321"/>
            <a:ext cx="3104858" cy="310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8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528108" y="218941"/>
            <a:ext cx="56517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CodeBuild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C18631-6EEB-34CD-D080-5254F6723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844" y="889594"/>
            <a:ext cx="3364311" cy="336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0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528108" y="218941"/>
            <a:ext cx="56517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CodeDeploy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6AE2E8-0E1F-98FD-266D-F07B512D5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889" y="991639"/>
            <a:ext cx="3160222" cy="316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88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528108" y="218941"/>
            <a:ext cx="56517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CodePipeline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B575E6-69E2-689F-DB85-31239D220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514" y="1008264"/>
            <a:ext cx="3126971" cy="312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000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702</Words>
  <Application>Microsoft Macintosh PowerPoint</Application>
  <PresentationFormat>On-screen Show (16:9)</PresentationFormat>
  <Paragraphs>95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SDLC Automation</vt:lpstr>
      <vt:lpstr>Table of contents</vt:lpstr>
      <vt:lpstr>Continuous Integration</vt:lpstr>
      <vt:lpstr>Continuous Delivery/Deployment</vt:lpstr>
      <vt:lpstr>CI/CD Tools</vt:lpstr>
      <vt:lpstr>CodeCommit</vt:lpstr>
      <vt:lpstr>CodeBuild</vt:lpstr>
      <vt:lpstr>CodeDeploy</vt:lpstr>
      <vt:lpstr>CodePipeline</vt:lpstr>
      <vt:lpstr>Infrastructure as Code</vt:lpstr>
      <vt:lpstr>Demo Time</vt:lpstr>
      <vt:lpstr>Any questions?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Automation</dc:title>
  <cp:lastModifiedBy>ALBERTO AUGUSTO ENRIQUEZ VANDERKAN</cp:lastModifiedBy>
  <cp:revision>5</cp:revision>
  <dcterms:modified xsi:type="dcterms:W3CDTF">2022-05-25T22:37:50Z</dcterms:modified>
</cp:coreProperties>
</file>