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4"/>
  </p:notesMasterIdLst>
  <p:sldIdLst>
    <p:sldId id="735" r:id="rId2"/>
    <p:sldId id="435" r:id="rId3"/>
    <p:sldId id="436" r:id="rId4"/>
    <p:sldId id="437" r:id="rId5"/>
    <p:sldId id="438" r:id="rId6"/>
    <p:sldId id="622" r:id="rId7"/>
    <p:sldId id="624" r:id="rId8"/>
    <p:sldId id="623" r:id="rId9"/>
    <p:sldId id="439" r:id="rId10"/>
    <p:sldId id="729" r:id="rId11"/>
    <p:sldId id="737" r:id="rId12"/>
    <p:sldId id="739" r:id="rId13"/>
    <p:sldId id="736" r:id="rId14"/>
    <p:sldId id="637" r:id="rId15"/>
    <p:sldId id="636" r:id="rId16"/>
    <p:sldId id="441" r:id="rId17"/>
    <p:sldId id="442" r:id="rId18"/>
    <p:sldId id="740" r:id="rId19"/>
    <p:sldId id="443" r:id="rId20"/>
    <p:sldId id="444" r:id="rId21"/>
    <p:sldId id="445" r:id="rId22"/>
    <p:sldId id="40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3300"/>
    <a:srgbClr val="CCFF33"/>
    <a:srgbClr val="36E263"/>
    <a:srgbClr val="65E988"/>
    <a:srgbClr val="54E67A"/>
    <a:srgbClr val="20DA51"/>
    <a:srgbClr val="91DB8D"/>
    <a:srgbClr val="83D77F"/>
    <a:srgbClr val="9AD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84022" autoAdjust="0"/>
  </p:normalViewPr>
  <p:slideViewPr>
    <p:cSldViewPr>
      <p:cViewPr varScale="1">
        <p:scale>
          <a:sx n="53" d="100"/>
          <a:sy n="53" d="100"/>
        </p:scale>
        <p:origin x="8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1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Haga clic para modificar el estilo de texto del patrón</a:t>
            </a:r>
          </a:p>
          <a:p>
            <a:pPr lvl="1"/>
            <a:r>
              <a:rPr lang="es-MX" noProof="0"/>
              <a:t>Segundo nivel</a:t>
            </a:r>
          </a:p>
          <a:p>
            <a:pPr lvl="2"/>
            <a:r>
              <a:rPr lang="es-MX" noProof="0"/>
              <a:t>Tercer nivel</a:t>
            </a:r>
          </a:p>
          <a:p>
            <a:pPr lvl="3"/>
            <a:r>
              <a:rPr lang="es-MX" noProof="0"/>
              <a:t>Cuarto nivel</a:t>
            </a:r>
          </a:p>
          <a:p>
            <a:pPr lvl="4"/>
            <a:r>
              <a:rPr lang="es-MX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3B6C42-11E8-4755-85D1-F88A23620358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628264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cambiar el estilo de título	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00F3F-8DDF-48ED-A3DD-AC227CBEB57E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A6D7-A31D-4601-B3DF-9745AACF52AB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32867074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8049F-9FD7-42A1-8180-3BD868726526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C404C-2B0A-4E0E-B322-73BA0C842D7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88554389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EFC80-76DF-404C-89C5-8A4EE7026D62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3480D-39DD-4635-8666-9AE74EAD87AB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131067940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EC9E2-6338-4506-99DC-E4E22CA69EF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1BB98-F31B-482F-968B-DCC3C4D41782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74066638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4528-3D08-4698-BFCF-4EB2CF812AF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F8BD-26D7-443E-9393-B74ED978CE7A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9191141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8C715-90DF-40D5-B265-73D0B3A73EBB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11B01-2989-4226-BBA6-3417DEBC391D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99057478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13672-DF43-4A58-A98A-A27463D7B29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8EC63-1AD1-4897-A172-98B9935D1803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5973848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CAE4C-2E38-406D-A7FB-3E4D8D8BB675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C314B-B45F-47E9-B142-B0CA3BE7CF70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03268568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C0267-B8E3-4DDA-9941-5CDBCECEE3F7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A254B-BB34-43B0-B638-FF112AC7D23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6590292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E43FB-D412-416C-9614-EC574BA56325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EC4E-3A7C-4CBF-9352-8D292E5FE519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00730635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C4FF-AF40-4138-A5F8-2D1D08A79D88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7DCB9-82D7-40C4-AED1-40D343AE609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82815125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cambiar el estilo de título	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12698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68B4FBE4-020A-4D9B-98BE-B05DF1B7BB99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12698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1269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9C7F26-FD5B-45C0-914F-320BBD03C9B5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F69AA5-B0DC-8B56-E614-A1E51BCB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4" y="2924944"/>
            <a:ext cx="9123360" cy="3866285"/>
          </a:xfrm>
          <a:prstGeom prst="rect">
            <a:avLst/>
          </a:prstGeom>
        </p:spPr>
      </p:pic>
      <p:sp>
        <p:nvSpPr>
          <p:cNvPr id="4" name="20 Rectángulo">
            <a:extLst>
              <a:ext uri="{FF2B5EF4-FFF2-40B4-BE49-F238E27FC236}">
                <a16:creationId xmlns:a16="http://schemas.microsoft.com/office/drawing/2014/main" id="{4792CD21-22D1-E655-7FCC-DEBBD277A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99" y="6143260"/>
            <a:ext cx="3857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s-PE" altLang="es-PE" sz="2400" b="1" dirty="0">
                <a:solidFill>
                  <a:srgbClr val="FFFF00"/>
                </a:solidFill>
                <a:latin typeface="Eras Demi ITC" panose="020B0805030504020804" pitchFamily="34" charset="0"/>
              </a:rPr>
              <a:t>C.U.  agosto de  2024</a:t>
            </a:r>
            <a:endParaRPr lang="es-PE" altLang="es-PE" sz="2400" dirty="0">
              <a:solidFill>
                <a:srgbClr val="FFFF00"/>
              </a:solidFill>
              <a:latin typeface="Eras Demi ITC" panose="020B0805030504020804" pitchFamily="34" charset="0"/>
            </a:endParaRPr>
          </a:p>
        </p:txBody>
      </p:sp>
      <p:pic>
        <p:nvPicPr>
          <p:cNvPr id="5" name="Picture 49">
            <a:extLst>
              <a:ext uri="{FF2B5EF4-FFF2-40B4-BE49-F238E27FC236}">
                <a16:creationId xmlns:a16="http://schemas.microsoft.com/office/drawing/2014/main" id="{7F835DA1-F584-F3CE-77FD-7FCB622B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597400"/>
            <a:ext cx="18430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6EC11B6-642A-C68F-9D7B-AD03241A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157788"/>
            <a:ext cx="47736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53" tIns="48976" rIns="97953" bIns="48976" anchor="b"/>
          <a:lstStyle>
            <a:lvl1pPr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  <a:lvl2pPr marL="742950" indent="-28575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2pPr>
            <a:lvl3pPr marL="11430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3pPr>
            <a:lvl4pPr marL="16002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4pPr>
            <a:lvl5pPr marL="20574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endParaRPr lang="en-US" altLang="es-PE" sz="2000" b="1">
              <a:solidFill>
                <a:schemeClr val="accent1"/>
              </a:solidFill>
              <a:latin typeface="Swis721 BlkCn BT" pitchFamily="34" charset="0"/>
            </a:endParaRPr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22A12050-F912-DCEE-ECF0-9B85A0ED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" y="44624"/>
            <a:ext cx="157162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8007C430-9063-65A4-C789-D91E8063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028" y="5252368"/>
            <a:ext cx="9271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84EDF93-3E00-6007-0C5F-86B0ACA20C4B}"/>
              </a:ext>
            </a:extLst>
          </p:cNvPr>
          <p:cNvSpPr/>
          <p:nvPr/>
        </p:nvSpPr>
        <p:spPr>
          <a:xfrm>
            <a:off x="22770" y="1724615"/>
            <a:ext cx="91233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Facultad de Ingeniería Estadística e Informática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4F40BE0-7571-69D9-1849-1E6DBC5E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040" y="5410200"/>
            <a:ext cx="6364560" cy="523862"/>
          </a:xfrm>
          <a:prstGeom prst="rect">
            <a:avLst/>
          </a:prstGeom>
          <a:solidFill>
            <a:srgbClr val="9933FF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800" dirty="0">
                <a:solidFill>
                  <a:schemeClr val="tx2"/>
                </a:solidFill>
                <a:latin typeface="Arial Black" panose="020B0A04020102020204" pitchFamily="34" charset="0"/>
              </a:rPr>
              <a:t>Vladimiro </a:t>
            </a:r>
            <a:r>
              <a:rPr lang="es-ES_tradnl" altLang="es-ES" sz="2800" dirty="0" err="1">
                <a:solidFill>
                  <a:schemeClr val="tx2"/>
                </a:solidFill>
                <a:latin typeface="Arial Black" panose="020B0A04020102020204" pitchFamily="34" charset="0"/>
              </a:rPr>
              <a:t>Ibañez</a:t>
            </a:r>
            <a:r>
              <a:rPr lang="es-ES_tradnl" altLang="es-ES" sz="2800" dirty="0">
                <a:solidFill>
                  <a:schemeClr val="tx2"/>
                </a:solidFill>
                <a:latin typeface="Arial Black" panose="020B0A04020102020204" pitchFamily="34" charset="0"/>
              </a:rPr>
              <a:t> Quispe, Dr. </a:t>
            </a:r>
            <a:endParaRPr lang="es-ES" altLang="es-E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55940A6-0E94-907D-414D-C02C47CD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" y="2969141"/>
            <a:ext cx="8856663" cy="144719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81320" dir="2319588" algn="ctr" rotWithShape="0">
              <a:srgbClr val="3333FF"/>
            </a:outerShdw>
          </a:effectLst>
          <a:scene3d>
            <a:camera prst="obliqueBottomRight"/>
            <a:lightRig rig="glow" dir="t"/>
          </a:scene3d>
          <a:sp3d>
            <a:bevelT w="139700" prst="cross"/>
            <a:bevelB w="114300" prst="artDeco"/>
          </a:sp3d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es-E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METODOLOGÍA DE LA INVESTIGACIÓN</a:t>
            </a:r>
            <a:endParaRPr lang="es-E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29B0647-B3E1-C9C5-42BD-858510B4DD0B}"/>
              </a:ext>
            </a:extLst>
          </p:cNvPr>
          <p:cNvSpPr/>
          <p:nvPr/>
        </p:nvSpPr>
        <p:spPr>
          <a:xfrm>
            <a:off x="1400040" y="251895"/>
            <a:ext cx="6034006" cy="1231106"/>
          </a:xfrm>
          <a:prstGeom prst="rect">
            <a:avLst/>
          </a:prstGeom>
          <a:noFill/>
        </p:spPr>
        <p:txBody>
          <a:bodyPr wrap="square" lIns="36000" tIns="0" rIns="91440" bIns="0">
            <a:spAutoFit/>
          </a:bodyPr>
          <a:lstStyle/>
          <a:p>
            <a:pPr algn="ctr"/>
            <a:r>
              <a:rPr lang="es-PE" sz="40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9999FF"/>
                  </a:outerShdw>
                </a:effectLst>
              </a:rPr>
              <a:t>UNIVERSIDAD NACIONAL </a:t>
            </a:r>
          </a:p>
          <a:p>
            <a:pPr algn="ctr"/>
            <a:r>
              <a:rPr lang="es-PE" sz="40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9999FF"/>
                  </a:outerShdw>
                </a:effectLst>
              </a:rPr>
              <a:t>DEL ALTIPLANO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01D88F7-6FC5-3A0E-46A8-008DCDD24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892" y="116632"/>
            <a:ext cx="1466604" cy="15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7847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0825" y="260350"/>
            <a:ext cx="8713788" cy="576263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eaLnBrk="1" hangingPunct="1">
              <a:defRPr/>
            </a:pPr>
            <a:endParaRPr lang="es-ES" sz="3600" dirty="0"/>
          </a:p>
          <a:p>
            <a:pPr eaLnBrk="1" hangingPunct="1">
              <a:defRPr/>
            </a:pPr>
            <a:endParaRPr lang="es-ES" sz="3600" dirty="0"/>
          </a:p>
          <a:p>
            <a:pPr eaLnBrk="1" hangingPunct="1">
              <a:defRPr/>
            </a:pPr>
            <a:r>
              <a:rPr lang="es-E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Estructura para redactar un objetivo:</a:t>
            </a:r>
            <a:endParaRPr lang="es-ES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908720"/>
            <a:ext cx="8713787" cy="187326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7764" y="2924943"/>
            <a:ext cx="8766849" cy="1449402"/>
          </a:xfrm>
          <a:prstGeom prst="rect">
            <a:avLst/>
          </a:prstGeom>
          <a:solidFill>
            <a:schemeClr val="tx1"/>
          </a:solidFill>
          <a:ln w="57150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b="1" dirty="0">
                <a:solidFill>
                  <a:srgbClr val="0000FF"/>
                </a:solidFill>
                <a:latin typeface="Arial Narrow" panose="020B0606020202030204" pitchFamily="34" charset="0"/>
              </a:rPr>
              <a:t>“</a:t>
            </a:r>
            <a:r>
              <a:rPr lang="es-ES" altLang="es-PE" b="1" dirty="0">
                <a:solidFill>
                  <a:srgbClr val="7030A0"/>
                </a:solidFill>
                <a:latin typeface="Arial Narrow" panose="020B0606020202030204" pitchFamily="34" charset="0"/>
              </a:rPr>
              <a:t>Describir</a:t>
            </a:r>
            <a:r>
              <a:rPr lang="es-ES" altLang="es-PE" b="1" dirty="0">
                <a:solidFill>
                  <a:srgbClr val="0000FF"/>
                </a:solidFill>
                <a:latin typeface="Arial Narrow" panose="020B0606020202030204" pitchFamily="34" charset="0"/>
              </a:rPr>
              <a:t> el </a:t>
            </a:r>
            <a:r>
              <a:rPr lang="es-ES" altLang="es-PE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uso</a:t>
            </a:r>
            <a:r>
              <a:rPr lang="es-ES" altLang="es-PE" b="1" dirty="0">
                <a:solidFill>
                  <a:srgbClr val="0000FF"/>
                </a:solidFill>
                <a:latin typeface="Arial Narrow" panose="020B0606020202030204" pitchFamily="34" charset="0"/>
              </a:rPr>
              <a:t> que los </a:t>
            </a:r>
            <a:r>
              <a:rPr lang="es-ES" altLang="es-PE" b="1" dirty="0">
                <a:solidFill>
                  <a:srgbClr val="FF0000"/>
                </a:solidFill>
                <a:latin typeface="Arial Narrow" panose="020B0606020202030204" pitchFamily="34" charset="0"/>
              </a:rPr>
              <a:t>niños de entre 5 y 10 años</a:t>
            </a:r>
            <a:r>
              <a:rPr lang="es-ES" altLang="es-PE" b="1" dirty="0">
                <a:solidFill>
                  <a:srgbClr val="0000FF"/>
                </a:solidFill>
                <a:latin typeface="Arial Narrow" panose="020B0606020202030204" pitchFamily="34" charset="0"/>
              </a:rPr>
              <a:t>, de la </a:t>
            </a:r>
            <a:r>
              <a:rPr lang="es-ES" altLang="es-PE" b="1" dirty="0">
                <a:solidFill>
                  <a:srgbClr val="FFC000"/>
                </a:solidFill>
                <a:latin typeface="Arial Narrow" panose="020B0606020202030204" pitchFamily="34" charset="0"/>
              </a:rPr>
              <a:t>ciudad de Puno</a:t>
            </a:r>
            <a:r>
              <a:rPr lang="es-ES" altLang="es-PE" b="1" dirty="0">
                <a:solidFill>
                  <a:srgbClr val="0000FF"/>
                </a:solidFill>
                <a:latin typeface="Arial Narrow" panose="020B0606020202030204" pitchFamily="34" charset="0"/>
              </a:rPr>
              <a:t>, hacen de la televisión”</a:t>
            </a:r>
            <a:endParaRPr lang="es-ES" altLang="es-PE" sz="10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971600" y="1988840"/>
            <a:ext cx="72008" cy="1099857"/>
          </a:xfrm>
          <a:prstGeom prst="straightConnector1">
            <a:avLst/>
          </a:prstGeom>
          <a:ln w="76200">
            <a:solidFill>
              <a:srgbClr val="CC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2771800" y="2026001"/>
            <a:ext cx="360040" cy="1124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5868206" y="2132856"/>
            <a:ext cx="287970" cy="9558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7884430" y="2276872"/>
            <a:ext cx="71946" cy="2016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 flipV="1">
            <a:off x="2843746" y="3922450"/>
            <a:ext cx="5040684" cy="345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97764" y="4509120"/>
            <a:ext cx="8766849" cy="2232248"/>
          </a:xfrm>
          <a:prstGeom prst="rect">
            <a:avLst/>
          </a:prstGeom>
          <a:solidFill>
            <a:schemeClr val="tx1"/>
          </a:solidFill>
          <a:ln w="57150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OBJETIVO ESPECÍFICOS:</a:t>
            </a:r>
          </a:p>
          <a:p>
            <a:pPr marL="342900" indent="-34290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s-PE" sz="2400" b="1" dirty="0">
                <a:solidFill>
                  <a:srgbClr val="0000FF"/>
                </a:solidFill>
                <a:latin typeface="Arial Narrow" panose="020B0606020202030204" pitchFamily="34" charset="0"/>
              </a:rPr>
              <a:t>Indagar el tiempo que estos niños pasan, en promedio frente al televisor.</a:t>
            </a:r>
          </a:p>
          <a:p>
            <a:pPr marL="342900" indent="-34290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s-PE" sz="2400" b="1" dirty="0">
                <a:solidFill>
                  <a:srgbClr val="0000FF"/>
                </a:solidFill>
                <a:latin typeface="Arial Narrow" panose="020B0606020202030204" pitchFamily="34" charset="0"/>
              </a:rPr>
              <a:t>Describir cuáles son los programas preferidos por estos niños.</a:t>
            </a:r>
          </a:p>
          <a:p>
            <a:pPr marL="342900" indent="-34290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s-PE" sz="2400" b="1" dirty="0">
                <a:solidFill>
                  <a:srgbClr val="0000FF"/>
                </a:solidFill>
                <a:latin typeface="Arial Narrow" panose="020B0606020202030204" pitchFamily="34" charset="0"/>
              </a:rPr>
              <a:t>Conocer que tipo de control ejercen los padres sobre la actividad de ver televisión en estos niños.</a:t>
            </a:r>
            <a:endParaRPr lang="es-ES" altLang="es-PE" sz="8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8813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16"/>
            <a:ext cx="9144000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509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809"/>
            <a:ext cx="9144000" cy="544545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6324030"/>
            <a:ext cx="8725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del Proceso experimental modificado (</a:t>
            </a:r>
            <a:r>
              <a:rPr lang="es-PE" b="1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Wohlin</a:t>
            </a:r>
            <a:r>
              <a:rPr lang="es-PE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2012)</a:t>
            </a:r>
            <a:endParaRPr lang="es-PE" b="1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" y="122832"/>
            <a:ext cx="9144000" cy="584775"/>
          </a:xfrm>
          <a:prstGeom prst="rect">
            <a:avLst/>
          </a:prstGeom>
          <a:solidFill>
            <a:srgbClr val="9900FF"/>
          </a:solidFill>
          <a:ln w="28575"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L" b="1" dirty="0">
                <a:cs typeface="Arial" panose="020B0604020202020204" pitchFamily="34" charset="0"/>
              </a:rPr>
              <a:t>PROCESO DEL EXPERIMENTO</a:t>
            </a:r>
          </a:p>
        </p:txBody>
      </p:sp>
    </p:spTree>
    <p:extLst>
      <p:ext uri="{BB962C8B-B14F-4D97-AF65-F5344CB8AC3E}">
        <p14:creationId xmlns:p14="http://schemas.microsoft.com/office/powerpoint/2010/main" val="278133994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504" y="116633"/>
            <a:ext cx="8857109" cy="864096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28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algn="ctr" eaLnBrk="1" hangingPunct="1">
              <a:defRPr/>
            </a:pPr>
            <a:endParaRPr lang="es-ES" sz="3200" dirty="0"/>
          </a:p>
          <a:p>
            <a:pPr algn="ctr" eaLnBrk="1" hangingPunct="1">
              <a:defRPr/>
            </a:pPr>
            <a:endParaRPr lang="es-ES" sz="3200" dirty="0"/>
          </a:p>
          <a:p>
            <a:pPr algn="ctr" eaLnBrk="1" hangingPunct="1">
              <a:defRPr/>
            </a:pPr>
            <a:r>
              <a:rPr lang="es-E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Formulación del problema y objetivos a nivel: EXPLORATORIO, DESCRIPTIVO Y CORRELACIONAL</a:t>
            </a:r>
            <a:endParaRPr lang="es-ES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9" y="1124744"/>
            <a:ext cx="8874224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2367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504" y="116633"/>
            <a:ext cx="8857109" cy="864096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28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algn="ctr" eaLnBrk="1" hangingPunct="1">
              <a:defRPr/>
            </a:pPr>
            <a:endParaRPr lang="es-ES" sz="3200" dirty="0"/>
          </a:p>
          <a:p>
            <a:pPr algn="ctr" eaLnBrk="1" hangingPunct="1">
              <a:defRPr/>
            </a:pPr>
            <a:endParaRPr lang="es-ES" sz="3200" dirty="0"/>
          </a:p>
          <a:p>
            <a:pPr algn="ctr" eaLnBrk="1" hangingPunct="1">
              <a:defRPr/>
            </a:pPr>
            <a:r>
              <a:rPr lang="es-E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Formulación del problema y objetivos a nivel: EXPLICATIVO </a:t>
            </a:r>
            <a:endParaRPr lang="es-ES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24744"/>
            <a:ext cx="8857109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8796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0825" y="260350"/>
            <a:ext cx="8713788" cy="1008063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eaLnBrk="1" hangingPunct="1">
              <a:defRPr/>
            </a:pPr>
            <a:endParaRPr lang="es-ES" sz="3600" dirty="0"/>
          </a:p>
          <a:p>
            <a:pPr eaLnBrk="1" hangingPunct="1">
              <a:defRPr/>
            </a:pPr>
            <a:endParaRPr lang="es-ES" sz="3600" dirty="0"/>
          </a:p>
          <a:p>
            <a:pPr algn="ctr" eaLnBrk="1" hangingPunct="1">
              <a:defRPr/>
            </a:pPr>
            <a:r>
              <a:rPr lang="es-E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ELEMENTOS A TOMAR EN CUENTA PARA REDACTAR UN OBJETIVO</a:t>
            </a:r>
            <a:endParaRPr lang="es-ES" sz="3600" dirty="0"/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287338" y="1628775"/>
            <a:ext cx="8640762" cy="4608513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s-ES" altLang="es-PE" b="1">
                <a:solidFill>
                  <a:srgbClr val="0000FF"/>
                </a:solidFill>
              </a:rPr>
              <a:t>Son tres elementos constitutivos, los cuales son: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" altLang="es-PE" b="1">
                <a:solidFill>
                  <a:srgbClr val="FF0000"/>
                </a:solidFill>
              </a:rPr>
              <a:t>SUJETO		:</a:t>
            </a:r>
            <a:r>
              <a:rPr lang="es-ES" altLang="es-PE" sz="2800" b="1">
                <a:solidFill>
                  <a:srgbClr val="0000FF"/>
                </a:solidFill>
              </a:rPr>
              <a:t>Beneficiario de la propuesta.</a:t>
            </a:r>
            <a:endParaRPr lang="es-ES" altLang="es-PE" b="1">
              <a:solidFill>
                <a:srgbClr val="0000FF"/>
              </a:solidFill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s-ES" altLang="es-PE" b="1">
                <a:solidFill>
                  <a:srgbClr val="FF0000"/>
                </a:solidFill>
              </a:rPr>
              <a:t>CONTENIDO	:</a:t>
            </a:r>
            <a:r>
              <a:rPr lang="es-ES" altLang="es-PE" sz="2800" b="1">
                <a:solidFill>
                  <a:srgbClr val="0000FF"/>
                </a:solidFill>
              </a:rPr>
              <a:t>Expresa el cambio requerido, y</a:t>
            </a:r>
            <a:endParaRPr lang="es-ES" altLang="es-PE" b="1">
              <a:solidFill>
                <a:srgbClr val="0000FF"/>
              </a:solidFill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s-ES" altLang="es-PE" b="1">
                <a:solidFill>
                  <a:srgbClr val="FF0000"/>
                </a:solidFill>
              </a:rPr>
              <a:t>ACCIÓN		:</a:t>
            </a:r>
            <a:r>
              <a:rPr lang="es-ES" altLang="es-PE" sz="2800" b="1">
                <a:solidFill>
                  <a:srgbClr val="FF0000"/>
                </a:solidFill>
              </a:rPr>
              <a:t> </a:t>
            </a:r>
            <a:r>
              <a:rPr lang="es-ES" altLang="es-PE" sz="2800" b="1">
                <a:solidFill>
                  <a:srgbClr val="0000FF"/>
                </a:solidFill>
              </a:rPr>
              <a:t>Conjunto de actividades que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" altLang="es-PE" sz="2800" b="1">
                <a:solidFill>
                  <a:srgbClr val="0000FF"/>
                </a:solidFill>
              </a:rPr>
              <a:t>                             se desarrollan.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" altLang="es-PE" sz="2800" b="1">
              <a:solidFill>
                <a:srgbClr val="0000FF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s-ES" altLang="es-PE" sz="2800" b="1">
                <a:solidFill>
                  <a:srgbClr val="0000FF"/>
                </a:solidFill>
              </a:rPr>
              <a:t>Pueden presentarse en diferentes secuencias.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" altLang="es-PE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7826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112" y="115888"/>
            <a:ext cx="8640763" cy="720725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eaLnBrk="1" hangingPunct="1">
              <a:defRPr/>
            </a:pPr>
            <a:endParaRPr lang="es-ES" sz="3600" dirty="0"/>
          </a:p>
          <a:p>
            <a:pPr eaLnBrk="1" hangingPunct="1">
              <a:defRPr/>
            </a:pPr>
            <a:endParaRPr lang="es-ES" sz="3600" dirty="0"/>
          </a:p>
          <a:p>
            <a:pPr algn="ctr" eaLnBrk="1" hangingPunct="1">
              <a:defRPr/>
            </a:pPr>
            <a:r>
              <a:rPr lang="es-E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EJEMPLO</a:t>
            </a:r>
            <a:r>
              <a:rPr lang="es-E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:</a:t>
            </a:r>
            <a:endParaRPr lang="es-ES" sz="3600" dirty="0"/>
          </a:p>
        </p:txBody>
      </p:sp>
      <p:sp>
        <p:nvSpPr>
          <p:cNvPr id="32771" name="Rectangle 3"/>
          <p:cNvSpPr txBox="1">
            <a:spLocks noChangeArrowheads="1"/>
          </p:cNvSpPr>
          <p:nvPr/>
        </p:nvSpPr>
        <p:spPr bwMode="auto">
          <a:xfrm>
            <a:off x="265113" y="1052513"/>
            <a:ext cx="8640762" cy="5472112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b="1">
                <a:solidFill>
                  <a:srgbClr val="FF0000"/>
                </a:solidFill>
              </a:rPr>
              <a:t>OBJETIVO GENERAL: </a:t>
            </a:r>
            <a:r>
              <a:rPr lang="es-ES" altLang="es-PE" b="1">
                <a:solidFill>
                  <a:srgbClr val="0000FF"/>
                </a:solidFill>
                <a:latin typeface="Arial Narrow" panose="020B0606020202030204" pitchFamily="34" charset="0"/>
              </a:rPr>
              <a:t>Reforzar la capacidad de gestión en los Centros de Educación Inicial del país para la atención de los dominios del aprendizaje de los niños de 4 y 5 años de edad.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s-ES" altLang="es-PE" sz="1000" b="1">
              <a:solidFill>
                <a:srgbClr val="0000FF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3600" b="1">
                <a:solidFill>
                  <a:srgbClr val="FF0000"/>
                </a:solidFill>
              </a:rPr>
              <a:t>Acción: </a:t>
            </a:r>
            <a:r>
              <a:rPr lang="es-ES" altLang="es-PE" sz="3600" b="1">
                <a:solidFill>
                  <a:srgbClr val="0000FF"/>
                </a:solidFill>
                <a:latin typeface="Arial Narrow" panose="020B0606020202030204" pitchFamily="34" charset="0"/>
              </a:rPr>
              <a:t>Reforzar la capacidad de gestión en los Centros de Educación Inicial del país.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s-ES" altLang="es-PE" sz="1000" b="1">
              <a:solidFill>
                <a:srgbClr val="0000FF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3600" b="1">
                <a:solidFill>
                  <a:srgbClr val="FF0000"/>
                </a:solidFill>
              </a:rPr>
              <a:t>Contenido: </a:t>
            </a:r>
            <a:r>
              <a:rPr lang="es-ES" altLang="es-PE" sz="3600" b="1">
                <a:solidFill>
                  <a:srgbClr val="0000FF"/>
                </a:solidFill>
                <a:latin typeface="Arial Narrow" panose="020B0606020202030204" pitchFamily="34" charset="0"/>
              </a:rPr>
              <a:t>La atención de los dominios del aprendizaje.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s-ES" altLang="es-PE" sz="1000" b="1">
              <a:solidFill>
                <a:srgbClr val="0000FF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3600" b="1">
                <a:solidFill>
                  <a:srgbClr val="FF0000"/>
                </a:solidFill>
              </a:rPr>
              <a:t>Sujeto: </a:t>
            </a:r>
            <a:r>
              <a:rPr lang="es-ES" altLang="es-PE" sz="3600" b="1">
                <a:solidFill>
                  <a:srgbClr val="0000FF"/>
                </a:solidFill>
                <a:latin typeface="Arial Narrow" panose="020B0606020202030204" pitchFamily="34" charset="0"/>
              </a:rPr>
              <a:t>Niños de 4 a 5 años de edad. </a:t>
            </a:r>
            <a:endParaRPr lang="es-ES" altLang="es-PE" sz="3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112" y="115888"/>
            <a:ext cx="8640763" cy="720725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eaLnBrk="1" hangingPunct="1">
              <a:defRPr/>
            </a:pPr>
            <a:endParaRPr lang="es-ES" sz="3600" dirty="0"/>
          </a:p>
          <a:p>
            <a:pPr eaLnBrk="1" hangingPunct="1">
              <a:defRPr/>
            </a:pPr>
            <a:endParaRPr lang="es-ES" sz="3600" dirty="0"/>
          </a:p>
          <a:p>
            <a:pPr algn="ctr" eaLnBrk="1" hangingPunct="1">
              <a:defRPr/>
            </a:pPr>
            <a:r>
              <a:rPr lang="es-E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EJEMPLO</a:t>
            </a:r>
            <a:r>
              <a:rPr lang="es-E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:</a:t>
            </a:r>
            <a:endParaRPr lang="es-ES" sz="3600" dirty="0"/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265113" y="1052513"/>
            <a:ext cx="8640762" cy="5472112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b="1">
                <a:solidFill>
                  <a:srgbClr val="FF0000"/>
                </a:solidFill>
              </a:rPr>
              <a:t>OBJETIVO GENERAL: </a:t>
            </a:r>
            <a:r>
              <a:rPr lang="es-ES" altLang="es-PE" sz="4400" b="1">
                <a:solidFill>
                  <a:srgbClr val="0000FF"/>
                </a:solidFill>
                <a:latin typeface="Arial Narrow" panose="020B0606020202030204" pitchFamily="34" charset="0"/>
              </a:rPr>
              <a:t>Identificar el grado de conocimiento que tienen los pacientes de 40 a 45 años, sobre la diabetes y su tratamiento.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s-ES" altLang="es-PE" sz="1000" b="1">
              <a:solidFill>
                <a:srgbClr val="0000FF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3600" b="1">
                <a:solidFill>
                  <a:srgbClr val="FF0000"/>
                </a:solidFill>
              </a:rPr>
              <a:t>Acción: </a:t>
            </a:r>
            <a:r>
              <a:rPr lang="es-ES" altLang="es-PE" sz="3600" b="1">
                <a:solidFill>
                  <a:srgbClr val="0000FF"/>
                </a:solidFill>
                <a:latin typeface="Arial Narrow" panose="020B0606020202030204" pitchFamily="34" charset="0"/>
              </a:rPr>
              <a:t>Identificar el grado de conocimiento.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s-ES" altLang="es-PE" sz="1000" b="1">
              <a:solidFill>
                <a:srgbClr val="0000FF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3600" b="1">
                <a:solidFill>
                  <a:srgbClr val="FF0000"/>
                </a:solidFill>
              </a:rPr>
              <a:t>Contenido: </a:t>
            </a:r>
            <a:r>
              <a:rPr lang="es-ES" altLang="es-PE" sz="3600" b="1">
                <a:solidFill>
                  <a:srgbClr val="0000FF"/>
                </a:solidFill>
                <a:latin typeface="Arial Narrow" panose="020B0606020202030204" pitchFamily="34" charset="0"/>
              </a:rPr>
              <a:t>Pacientes de 40 a 45 años.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s-ES" altLang="es-PE" sz="1000" b="1">
              <a:solidFill>
                <a:srgbClr val="0000FF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3600" b="1">
                <a:solidFill>
                  <a:srgbClr val="FF0000"/>
                </a:solidFill>
              </a:rPr>
              <a:t>Sujeto: </a:t>
            </a:r>
            <a:r>
              <a:rPr lang="es-ES" altLang="es-PE" sz="3600" b="1">
                <a:solidFill>
                  <a:srgbClr val="0000FF"/>
                </a:solidFill>
                <a:latin typeface="Arial Narrow" panose="020B0606020202030204" pitchFamily="34" charset="0"/>
              </a:rPr>
              <a:t>Sobre la diabetes y su tratamiento. </a:t>
            </a:r>
            <a:endParaRPr lang="es-ES" altLang="es-PE" sz="3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8820318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684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5888"/>
            <a:ext cx="8458200" cy="936625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eaLnBrk="1" hangingPunct="1">
              <a:defRPr/>
            </a:pPr>
            <a:endParaRPr lang="es-ES" sz="3600" dirty="0"/>
          </a:p>
          <a:p>
            <a:pPr eaLnBrk="1" hangingPunct="1">
              <a:defRPr/>
            </a:pPr>
            <a:endParaRPr lang="es-ES" sz="3600" dirty="0"/>
          </a:p>
          <a:p>
            <a:pPr algn="ctr" eaLnBrk="1" hangingPunct="1">
              <a:defRPr/>
            </a:pPr>
            <a:br>
              <a:rPr lang="es-ES_tradnl" altLang="es-ES" sz="2800" b="1" dirty="0"/>
            </a:br>
            <a:r>
              <a:rPr lang="es-ES_tradnl" altLang="es-E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METODOLOGÍA DE BLOOM – OBJETIVOS ESPECÍFICOS</a:t>
            </a:r>
            <a:endParaRPr lang="es-ES" sz="28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4819" name="Rectangle 7"/>
          <p:cNvSpPr txBox="1">
            <a:spLocks noChangeArrowheads="1"/>
          </p:cNvSpPr>
          <p:nvPr/>
        </p:nvSpPr>
        <p:spPr bwMode="auto">
          <a:xfrm>
            <a:off x="304800" y="1214438"/>
            <a:ext cx="8458200" cy="5454650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altLang="es-ES" sz="2800" b="1" dirty="0">
                <a:solidFill>
                  <a:srgbClr val="0000FF"/>
                </a:solidFill>
              </a:rPr>
              <a:t>Bloom, </a:t>
            </a:r>
            <a:r>
              <a:rPr lang="es-ES" altLang="es-ES" sz="2800" dirty="0">
                <a:solidFill>
                  <a:srgbClr val="0000FF"/>
                </a:solidFill>
              </a:rPr>
              <a:t>en su trabajo sobre objetivos instruccionales “</a:t>
            </a:r>
            <a:r>
              <a:rPr lang="es-ES" altLang="es-ES" sz="2800" i="1" dirty="0">
                <a:solidFill>
                  <a:srgbClr val="0000FF"/>
                </a:solidFill>
              </a:rPr>
              <a:t>Quick </a:t>
            </a:r>
            <a:r>
              <a:rPr lang="es-ES" altLang="es-ES" sz="2800" i="1" dirty="0" err="1">
                <a:solidFill>
                  <a:srgbClr val="0000FF"/>
                </a:solidFill>
              </a:rPr>
              <a:t>Flip</a:t>
            </a:r>
            <a:r>
              <a:rPr lang="es-ES" altLang="es-ES" sz="2800" i="1" dirty="0">
                <a:solidFill>
                  <a:srgbClr val="0000FF"/>
                </a:solidFill>
              </a:rPr>
              <a:t> </a:t>
            </a:r>
            <a:r>
              <a:rPr lang="es-ES" altLang="es-ES" sz="2800" i="1" dirty="0" err="1">
                <a:solidFill>
                  <a:srgbClr val="0000FF"/>
                </a:solidFill>
              </a:rPr>
              <a:t>Questions</a:t>
            </a:r>
            <a:r>
              <a:rPr lang="es-ES" altLang="es-ES" sz="2800" i="1" dirty="0">
                <a:solidFill>
                  <a:srgbClr val="0000FF"/>
                </a:solidFill>
              </a:rPr>
              <a:t> </a:t>
            </a:r>
            <a:r>
              <a:rPr lang="es-ES" altLang="es-ES" sz="2800" i="1" dirty="0" err="1">
                <a:solidFill>
                  <a:srgbClr val="0000FF"/>
                </a:solidFill>
              </a:rPr>
              <a:t>for</a:t>
            </a:r>
            <a:r>
              <a:rPr lang="es-ES" altLang="es-ES" sz="2800" i="1" dirty="0">
                <a:solidFill>
                  <a:srgbClr val="0000FF"/>
                </a:solidFill>
              </a:rPr>
              <a:t> </a:t>
            </a:r>
            <a:r>
              <a:rPr lang="es-ES" altLang="es-ES" sz="2800" i="1" dirty="0" err="1">
                <a:solidFill>
                  <a:srgbClr val="0000FF"/>
                </a:solidFill>
              </a:rPr>
              <a:t>critical</a:t>
            </a:r>
            <a:r>
              <a:rPr lang="es-ES" altLang="es-ES" sz="2800" i="1" dirty="0">
                <a:solidFill>
                  <a:srgbClr val="0000FF"/>
                </a:solidFill>
              </a:rPr>
              <a:t> </a:t>
            </a:r>
            <a:r>
              <a:rPr lang="es-ES" altLang="es-ES" sz="2800" i="1" dirty="0" err="1">
                <a:solidFill>
                  <a:srgbClr val="0000FF"/>
                </a:solidFill>
              </a:rPr>
              <a:t>Thinking</a:t>
            </a:r>
            <a:r>
              <a:rPr lang="es-ES" altLang="es-ES" sz="2800" dirty="0">
                <a:solidFill>
                  <a:srgbClr val="0000FF"/>
                </a:solidFill>
              </a:rPr>
              <a:t>”, de Linda G. </a:t>
            </a:r>
            <a:r>
              <a:rPr lang="es-ES" altLang="es-ES" sz="2800" dirty="0" err="1">
                <a:solidFill>
                  <a:srgbClr val="0000FF"/>
                </a:solidFill>
              </a:rPr>
              <a:t>Barton</a:t>
            </a:r>
            <a:r>
              <a:rPr lang="es-ES" altLang="es-ES" sz="2800" dirty="0">
                <a:solidFill>
                  <a:srgbClr val="0000FF"/>
                </a:solidFill>
              </a:rPr>
              <a:t>, 2002, propone seis niveles claramente diferenciables, para un individuo que se aproxima a un tema, clasifica su grado de apropiación y avances esperados, a) Conocimiento, b) Comprensión, c) Aplicación, d) Análisis, e) Síntesis y f) Evaluación.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altLang="es-ES" sz="2800" dirty="0">
                <a:solidFill>
                  <a:srgbClr val="0000FF"/>
                </a:solidFill>
              </a:rPr>
              <a:t>De los seis niveles, ha evolucionado a una </a:t>
            </a:r>
            <a:r>
              <a:rPr lang="es-ES" altLang="es-ES" sz="2800" dirty="0">
                <a:solidFill>
                  <a:srgbClr val="C00000"/>
                </a:solidFill>
              </a:rPr>
              <a:t>propuesta de 4</a:t>
            </a:r>
            <a:r>
              <a:rPr lang="es-ES" altLang="es-ES" sz="2800" dirty="0">
                <a:solidFill>
                  <a:srgbClr val="0000FF"/>
                </a:solidFill>
              </a:rPr>
              <a:t>, cuando se trata de formular los objetivos de investigación, </a:t>
            </a:r>
            <a:r>
              <a:rPr lang="es-ES" altLang="es-ES" sz="2000" b="1" dirty="0">
                <a:solidFill>
                  <a:srgbClr val="C00000"/>
                </a:solidFill>
              </a:rPr>
              <a:t>a) PERCEPTIVO, b) APREHENSIVO, c) COMPRENSIVO, d) INTEGRATIVO.</a:t>
            </a:r>
            <a:endParaRPr lang="es-ES_tradnl" altLang="es-E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0825" y="260350"/>
            <a:ext cx="8713788" cy="576263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algn="ctr" eaLnBrk="1" hangingPunct="1">
              <a:defRPr/>
            </a:pPr>
            <a:r>
              <a:rPr lang="es-E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OBJETIVOS DE LA INVESTIGACIÓN</a:t>
            </a:r>
            <a:endParaRPr lang="es-ES_tradnl" sz="36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1075"/>
            <a:ext cx="8713788" cy="576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575" y="188913"/>
            <a:ext cx="8929688" cy="576262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eaLnBrk="1" hangingPunct="1">
              <a:defRPr/>
            </a:pPr>
            <a:endParaRPr lang="es-ES" sz="3600" dirty="0"/>
          </a:p>
          <a:p>
            <a:pPr eaLnBrk="1" hangingPunct="1">
              <a:defRPr/>
            </a:pPr>
            <a:endParaRPr lang="es-ES" sz="3600" dirty="0"/>
          </a:p>
          <a:p>
            <a:pPr algn="ctr" eaLnBrk="1" hangingPunct="1">
              <a:defRPr/>
            </a:pPr>
            <a:br>
              <a:rPr lang="es-ES_tradnl" altLang="es-ES" sz="2800" b="1" dirty="0"/>
            </a:br>
            <a:r>
              <a:rPr lang="es-ES_tradnl" altLang="es-E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RESUMEN DE METODOLOGÍA DE BLOOM</a:t>
            </a:r>
            <a:endParaRPr lang="es-ES" sz="28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90600"/>
            <a:ext cx="8929688" cy="58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575" y="116904"/>
            <a:ext cx="8929688" cy="100784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eaLnBrk="1" hangingPunct="1">
              <a:defRPr/>
            </a:pPr>
            <a:endParaRPr lang="es-ES" sz="3600" dirty="0"/>
          </a:p>
          <a:p>
            <a:pPr eaLnBrk="1" hangingPunct="1">
              <a:defRPr/>
            </a:pPr>
            <a:endParaRPr lang="es-ES" sz="3600" dirty="0"/>
          </a:p>
          <a:p>
            <a:pPr algn="ctr" eaLnBrk="1" hangingPunct="1">
              <a:defRPr/>
            </a:pPr>
            <a:br>
              <a:rPr lang="es-ES_tradnl" altLang="es-ES" sz="2800" b="1" dirty="0"/>
            </a:br>
            <a:r>
              <a:rPr lang="es-ES_tradnl" altLang="es-E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Correspondencia entre título, formulación del problema y Objetivo General</a:t>
            </a:r>
            <a:endParaRPr lang="es-ES" sz="28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89025"/>
              </p:ext>
            </p:extLst>
          </p:nvPr>
        </p:nvGraphicFramePr>
        <p:xfrm>
          <a:off x="155573" y="1268760"/>
          <a:ext cx="8929689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FORMULACIÓN DEL 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OBJETIVO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PE" sz="2000" b="1" dirty="0"/>
                        <a:t>Causas</a:t>
                      </a:r>
                      <a:r>
                        <a:rPr lang="es-PE" sz="2000" b="1" baseline="0" dirty="0"/>
                        <a:t> de la deserción de estudiantes de la Universidad Nacional del Altiplano. Caso: Escuela Profesional de Ingeniería Agrícola, 2016.</a:t>
                      </a:r>
                      <a:endParaRPr lang="es-P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2000" b="1" dirty="0">
                          <a:solidFill>
                            <a:srgbClr val="0000FF"/>
                          </a:solidFill>
                        </a:rPr>
                        <a:t>¿Cuáles</a:t>
                      </a:r>
                      <a:r>
                        <a:rPr lang="es-PE" sz="2000" b="1" baseline="0" dirty="0">
                          <a:solidFill>
                            <a:srgbClr val="0000FF"/>
                          </a:solidFill>
                        </a:rPr>
                        <a:t> son las </a:t>
                      </a:r>
                      <a:r>
                        <a:rPr lang="es-PE" sz="2000" b="1" baseline="0" dirty="0"/>
                        <a:t>causas de deserción de estudiantes de la Universidad Nacional del Altiplano en la Escuela Profesional de Ingeniería Agrícola?</a:t>
                      </a:r>
                      <a:endParaRPr lang="es-P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2000" b="1" dirty="0">
                          <a:solidFill>
                            <a:srgbClr val="0000FF"/>
                          </a:solidFill>
                        </a:rPr>
                        <a:t>Identificar las </a:t>
                      </a:r>
                      <a:r>
                        <a:rPr lang="es-PE" sz="2000" b="1" dirty="0"/>
                        <a:t>causas de la deserción de estudiantes de la Universidad Nacional del Altiplano en la Escuela Profesional de Ingeniería Agrícola.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PE" sz="2000" b="1" dirty="0"/>
                        <a:t>Impacto del control de cambio de divisas en el</a:t>
                      </a:r>
                      <a:r>
                        <a:rPr lang="es-PE" sz="2000" b="1" baseline="0" dirty="0"/>
                        <a:t> volumen de las importaciones Peruanas.</a:t>
                      </a:r>
                      <a:endParaRPr lang="es-P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2000" b="1" dirty="0">
                          <a:solidFill>
                            <a:srgbClr val="0000FF"/>
                          </a:solidFill>
                        </a:rPr>
                        <a:t>¿Qué </a:t>
                      </a:r>
                      <a:r>
                        <a:rPr lang="es-PE" sz="2000" b="1" dirty="0"/>
                        <a:t>impacto ocasionará el control de cambio de divisas en el volumen de las importaciones Peruanas?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2000" b="1" dirty="0">
                          <a:solidFill>
                            <a:srgbClr val="0000FF"/>
                          </a:solidFill>
                        </a:rPr>
                        <a:t>Determinar el </a:t>
                      </a:r>
                      <a:r>
                        <a:rPr lang="es-PE" sz="2000" b="1" dirty="0"/>
                        <a:t>impacto del control de cambio de divisas en el volumen de las importaciones Peruanas.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V. </a:t>
            </a:r>
            <a:r>
              <a:rPr lang="es-MX" dirty="0" err="1"/>
              <a:t>Ibañez</a:t>
            </a:r>
            <a:endParaRPr lang="es-MX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fld id="{25D900A1-BD11-4D2E-82F5-E236086F4647}" type="slidenum">
              <a:rPr lang="es-MX" altLang="es-PE" smtClean="0">
                <a:latin typeface="Arial" panose="020B0604020202020204" pitchFamily="34" charset="0"/>
              </a:rPr>
              <a:pPr eaLnBrk="1" hangingPunct="1">
                <a:defRPr/>
              </a:pPr>
              <a:t>22</a:t>
            </a:fld>
            <a:endParaRPr lang="es-MX" altLang="es-PE">
              <a:latin typeface="Arial" panose="020B0604020202020204" pitchFamily="34" charset="0"/>
            </a:endParaRP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304800" y="620688"/>
            <a:ext cx="5429250" cy="433388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00FF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2800" b="1" dirty="0">
                <a:latin typeface="Times New Roman" panose="02020603050405020304" pitchFamily="18" charset="0"/>
              </a:rPr>
              <a:t>BIBLIOGRAFÍA CONSULTADA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24744"/>
            <a:ext cx="8610600" cy="4968156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Bernal, C. (2016). Metodología de la Investigación: administración, economía, humanidades y ciencias sociales. Cuarta edición. Edit. Pearson.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Cortés Cortés, M., &amp; Iglesias León, M. (2004). "Generalidades sobre Metodología de la Investigación". Ciudad del Carmen, Campeche, México: Universidad Autónoma del Carmen.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DE LA TORRE, C. (2015). “Seminario de Tesis I”. UNSAAC – Cusco – Perú.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DE LA TORRE, C. (2015). “Instrumentos en la Investigación Científica”. UNSAAC – Cusco – Perú.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Jorge Leal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Iga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 Docente del IEE Doctor en Filosofía con orientación en Trabajo Social y Políticas Comparadas de Bienestar Social por la U.A.N.L. Maestría en Administración de Empresas con especialidad en Mercadotecnia por la U.A.N.L. Arquitecto por la U.A.N.L. Catedrático de diversas Universidades públicas y privadas en el estado de Nuevo León.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IBAÑEZ, V. y ZEA, W. (1997). “Muestreo”. Edición Primera. FINESI - UNA-Puno.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Kant, I. (2005). "Crítica de la razón pura". México: Taurus. 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Melchor Aguilar, J., &amp; Martínez Revilla, A. (2002). "Los Sistemas de Investigación en México". Cinta de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Moebio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 No.14 , 180-189. 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Popper, K. (1980). "La lógica de la investigación científica". Madrid, España: Editorial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Tecnos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Ramírez González, A. (2014). "Metodología de la investigación científica". Bogotá, Colombia: Pontificia Universidad Javeriana. 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0825" y="260350"/>
            <a:ext cx="8713788" cy="576263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algn="ctr" eaLnBrk="1" hangingPunct="1">
              <a:defRPr/>
            </a:pPr>
            <a:r>
              <a:rPr lang="es-E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OBJETIVOS DE LA INVESTIGACIÓN</a:t>
            </a:r>
            <a:endParaRPr lang="es-ES_tradnl" sz="36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27651" name="Rectangle 3"/>
          <p:cNvSpPr txBox="1">
            <a:spLocks noChangeArrowheads="1"/>
          </p:cNvSpPr>
          <p:nvPr/>
        </p:nvSpPr>
        <p:spPr bwMode="auto">
          <a:xfrm>
            <a:off x="287338" y="981075"/>
            <a:ext cx="8640762" cy="2160588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s-ES" altLang="es-PE" b="1" dirty="0">
                <a:solidFill>
                  <a:srgbClr val="0000FF"/>
                </a:solidFill>
              </a:rPr>
              <a:t>Los objetivos son logros o los propósitos definidos que se pretende alcanzar en la investigación a través de la </a:t>
            </a:r>
            <a:r>
              <a:rPr lang="es-ES" altLang="es-PE" b="1" dirty="0">
                <a:solidFill>
                  <a:srgbClr val="002060"/>
                </a:solidFill>
              </a:rPr>
              <a:t>aplicación de procedimientos científicos.</a:t>
            </a:r>
            <a:endParaRPr lang="es-ES" altLang="es-PE" b="1" baseline="30000" dirty="0">
              <a:solidFill>
                <a:srgbClr val="002060"/>
              </a:solidFill>
            </a:endParaRPr>
          </a:p>
        </p:txBody>
      </p:sp>
      <p:sp>
        <p:nvSpPr>
          <p:cNvPr id="27652" name="Rectangle 3"/>
          <p:cNvSpPr txBox="1">
            <a:spLocks noChangeArrowheads="1"/>
          </p:cNvSpPr>
          <p:nvPr/>
        </p:nvSpPr>
        <p:spPr bwMode="auto">
          <a:xfrm>
            <a:off x="323850" y="3284538"/>
            <a:ext cx="8640763" cy="3313112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s-ES" altLang="es-PE" b="1" dirty="0">
                <a:solidFill>
                  <a:srgbClr val="0000FF"/>
                </a:solidFill>
              </a:rPr>
              <a:t>Para formular los objetivos, usted debe responder las preguntas: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" altLang="es-PE" b="1" i="1" dirty="0">
                <a:solidFill>
                  <a:srgbClr val="002060"/>
                </a:solidFill>
              </a:rPr>
              <a:t>¿Qué voy a investigar?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" altLang="es-PE" b="1" i="1" dirty="0">
                <a:solidFill>
                  <a:srgbClr val="002060"/>
                </a:solidFill>
              </a:rPr>
              <a:t>¿Para qué voy a investigar o qué busco conocer?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" altLang="es-PE" b="1" i="1" dirty="0">
                <a:solidFill>
                  <a:srgbClr val="002060"/>
                </a:solidFill>
              </a:rPr>
              <a:t>¿A dónde quiero llegar? 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0825" y="260350"/>
            <a:ext cx="8713788" cy="576263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algn="ctr" eaLnBrk="1" hangingPunct="1">
              <a:defRPr/>
            </a:pPr>
            <a:r>
              <a:rPr lang="es-E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FORMULACIÓN DE OBJETIVOS</a:t>
            </a:r>
            <a:endParaRPr lang="es-ES_tradnl" sz="36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23938"/>
            <a:ext cx="8713788" cy="557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825" y="260350"/>
            <a:ext cx="8713788" cy="576263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algn="ctr" eaLnBrk="1" hangingPunct="1">
              <a:defRPr/>
            </a:pPr>
            <a:r>
              <a:rPr lang="es-E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OBJETIVOS DE LA INVESTIGACIÓN</a:t>
            </a:r>
            <a:endParaRPr lang="es-ES_tradnl" sz="36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1" y="2130221"/>
            <a:ext cx="8640762" cy="4179099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514350" indent="-514350" algn="just">
              <a:buClr>
                <a:srgbClr val="FF0000"/>
              </a:buClr>
              <a:buSzPct val="84000"/>
              <a:buFont typeface="+mj-lt"/>
              <a:buAutoNum type="arabicParenR"/>
            </a:pPr>
            <a:r>
              <a:rPr lang="es-ES" altLang="es-PE" sz="2800" b="1" dirty="0">
                <a:solidFill>
                  <a:srgbClr val="0000FF"/>
                </a:solidFill>
              </a:rPr>
              <a:t>El </a:t>
            </a:r>
            <a:r>
              <a:rPr lang="es-ES" altLang="es-PE" sz="2800" b="1" dirty="0">
                <a:solidFill>
                  <a:srgbClr val="FF0000"/>
                </a:solidFill>
              </a:rPr>
              <a:t>verbo</a:t>
            </a:r>
            <a:r>
              <a:rPr lang="es-ES" altLang="es-PE" sz="2800" b="1" dirty="0">
                <a:solidFill>
                  <a:srgbClr val="0000FF"/>
                </a:solidFill>
              </a:rPr>
              <a:t> que indica el grado de complejidad de la investigación.</a:t>
            </a:r>
          </a:p>
          <a:p>
            <a:pPr marL="514350" indent="-514350" algn="just">
              <a:buClr>
                <a:srgbClr val="FF0000"/>
              </a:buClr>
              <a:buSzPct val="84000"/>
              <a:buFont typeface="+mj-lt"/>
              <a:buAutoNum type="arabicParenR"/>
            </a:pPr>
            <a:r>
              <a:rPr lang="es-ES" altLang="es-PE" sz="2800" b="1" dirty="0">
                <a:solidFill>
                  <a:srgbClr val="0000FF"/>
                </a:solidFill>
              </a:rPr>
              <a:t>El </a:t>
            </a:r>
            <a:r>
              <a:rPr lang="es-ES" altLang="es-PE" sz="2800" b="1" dirty="0">
                <a:solidFill>
                  <a:srgbClr val="FF0000"/>
                </a:solidFill>
              </a:rPr>
              <a:t>evento en estudio </a:t>
            </a:r>
            <a:r>
              <a:rPr lang="es-ES" altLang="es-PE" sz="2800" b="1" dirty="0">
                <a:solidFill>
                  <a:srgbClr val="0000FF"/>
                </a:solidFill>
              </a:rPr>
              <a:t>o el objeto de estudio.</a:t>
            </a:r>
          </a:p>
          <a:p>
            <a:pPr marL="514350" indent="-514350" algn="just">
              <a:buClr>
                <a:srgbClr val="FF0000"/>
              </a:buClr>
              <a:buSzPct val="84000"/>
              <a:buFont typeface="+mj-lt"/>
              <a:buAutoNum type="arabicParenR"/>
            </a:pPr>
            <a:r>
              <a:rPr lang="es-ES" altLang="es-PE" sz="2800" b="1" dirty="0">
                <a:solidFill>
                  <a:srgbClr val="0000FF"/>
                </a:solidFill>
              </a:rPr>
              <a:t>La </a:t>
            </a:r>
            <a:r>
              <a:rPr lang="es-ES" altLang="es-PE" sz="2800" b="1" dirty="0">
                <a:solidFill>
                  <a:srgbClr val="FF0000"/>
                </a:solidFill>
              </a:rPr>
              <a:t>unidad de análisis </a:t>
            </a:r>
            <a:r>
              <a:rPr lang="es-ES" altLang="es-PE" sz="2800" b="1" dirty="0">
                <a:solidFill>
                  <a:srgbClr val="0000FF"/>
                </a:solidFill>
              </a:rPr>
              <a:t>o los sujetos de estudio.</a:t>
            </a:r>
          </a:p>
          <a:p>
            <a:pPr marL="514350" indent="-514350" algn="just">
              <a:buClr>
                <a:srgbClr val="FF0000"/>
              </a:buClr>
              <a:buSzPct val="84000"/>
              <a:buFont typeface="+mj-lt"/>
              <a:buAutoNum type="arabicParenR"/>
            </a:pPr>
            <a:r>
              <a:rPr lang="es-ES" altLang="es-PE" sz="2800" b="1" dirty="0">
                <a:solidFill>
                  <a:srgbClr val="0000FF"/>
                </a:solidFill>
              </a:rPr>
              <a:t>El </a:t>
            </a:r>
            <a:r>
              <a:rPr lang="es-ES" altLang="es-PE" sz="2800" b="1" dirty="0">
                <a:solidFill>
                  <a:srgbClr val="FF0000"/>
                </a:solidFill>
              </a:rPr>
              <a:t>contexto del estudio </a:t>
            </a:r>
            <a:r>
              <a:rPr lang="es-ES" altLang="es-PE" sz="2800" b="1" dirty="0">
                <a:solidFill>
                  <a:srgbClr val="0000FF"/>
                </a:solidFill>
              </a:rPr>
              <a:t>(donde se realizará el estudio).</a:t>
            </a:r>
          </a:p>
          <a:p>
            <a:pPr marL="514350" indent="-514350" algn="just">
              <a:buClr>
                <a:srgbClr val="FF0000"/>
              </a:buClr>
              <a:buSzPct val="84000"/>
              <a:buFont typeface="+mj-lt"/>
              <a:buAutoNum type="arabicParenR"/>
            </a:pPr>
            <a:r>
              <a:rPr lang="es-ES" altLang="es-PE" sz="2800" b="1" dirty="0">
                <a:solidFill>
                  <a:srgbClr val="0000FF"/>
                </a:solidFill>
              </a:rPr>
              <a:t>La </a:t>
            </a:r>
            <a:r>
              <a:rPr lang="es-ES" altLang="es-PE" sz="2800" b="1" dirty="0">
                <a:solidFill>
                  <a:srgbClr val="FF0000"/>
                </a:solidFill>
              </a:rPr>
              <a:t>temporalidad</a:t>
            </a:r>
            <a:r>
              <a:rPr lang="es-ES" altLang="es-PE" sz="2800" b="1" dirty="0">
                <a:solidFill>
                  <a:srgbClr val="0000FF"/>
                </a:solidFill>
              </a:rPr>
              <a:t> o ubicación en el tiempo.</a:t>
            </a:r>
          </a:p>
        </p:txBody>
      </p:sp>
      <p:sp>
        <p:nvSpPr>
          <p:cNvPr id="8" name="1 Rectángulo"/>
          <p:cNvSpPr>
            <a:spLocks noChangeArrowheads="1"/>
          </p:cNvSpPr>
          <p:nvPr/>
        </p:nvSpPr>
        <p:spPr bwMode="auto">
          <a:xfrm>
            <a:off x="286842" y="980728"/>
            <a:ext cx="8642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2800" b="1" dirty="0">
                <a:solidFill>
                  <a:srgbClr val="C00000"/>
                </a:solidFill>
                <a:latin typeface="Arial Black" panose="020B0A04020102020204" pitchFamily="34" charset="0"/>
              </a:rPr>
              <a:t>ELEMENTOS QUE DEBE CONTENER UN OBJETIVO DE INVESTIGACIÓN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87" y="143469"/>
            <a:ext cx="8339069" cy="66752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9076032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0648"/>
            <a:ext cx="8928992" cy="626469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5137278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0825" y="260350"/>
            <a:ext cx="8713788" cy="576263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algn="ctr" eaLnBrk="1" hangingPunct="1">
              <a:defRPr/>
            </a:pPr>
            <a:r>
              <a:rPr lang="es-E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OBJETIVOS DE LA INVESTIGACIÓN</a:t>
            </a:r>
            <a:endParaRPr lang="es-ES_tradnl" sz="36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277813" y="2565871"/>
            <a:ext cx="8640762" cy="3527425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altLang="es-PE" b="1" dirty="0">
                <a:solidFill>
                  <a:srgbClr val="0000FF"/>
                </a:solidFill>
              </a:rPr>
              <a:t>FORMULARSE EN VERBO INFINITIVO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altLang="es-PE" b="1" dirty="0">
                <a:solidFill>
                  <a:srgbClr val="0000FF"/>
                </a:solidFill>
              </a:rPr>
              <a:t>DEBEN SER CLAROS Y PRECISOS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altLang="es-PE" b="1" dirty="0">
                <a:solidFill>
                  <a:srgbClr val="0000FF"/>
                </a:solidFill>
              </a:rPr>
              <a:t>SER SUSCEPTIBLES DE ALCANZAR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altLang="es-PE" b="1" dirty="0">
                <a:solidFill>
                  <a:srgbClr val="0000FF"/>
                </a:solidFill>
              </a:rPr>
              <a:t>SER COHERENTES CON EL PROBLEMA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altLang="es-PE" b="1" dirty="0">
                <a:solidFill>
                  <a:srgbClr val="0000FF"/>
                </a:solidFill>
              </a:rPr>
              <a:t>PRECISAR RELACIÓN CON HIPÓTESIS DEL TRABAJO.</a:t>
            </a:r>
          </a:p>
        </p:txBody>
      </p:sp>
      <p:sp>
        <p:nvSpPr>
          <p:cNvPr id="29700" name="1 Rectángulo"/>
          <p:cNvSpPr>
            <a:spLocks noChangeArrowheads="1"/>
          </p:cNvSpPr>
          <p:nvPr/>
        </p:nvSpPr>
        <p:spPr bwMode="auto">
          <a:xfrm>
            <a:off x="273124" y="1340768"/>
            <a:ext cx="8642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2800" b="1" dirty="0">
                <a:solidFill>
                  <a:srgbClr val="C00000"/>
                </a:solidFill>
                <a:latin typeface="Arial Black" panose="020B0A04020102020204" pitchFamily="34" charset="0"/>
              </a:rPr>
              <a:t>RECOMENDACIONES PARA FORMULACIÓN DE LOS OBJETIVOS: </a:t>
            </a:r>
          </a:p>
        </p:txBody>
      </p:sp>
    </p:spTree>
    <p:extLst>
      <p:ext uri="{BB962C8B-B14F-4D97-AF65-F5344CB8AC3E}">
        <p14:creationId xmlns:p14="http://schemas.microsoft.com/office/powerpoint/2010/main" val="128908821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0825" y="260350"/>
            <a:ext cx="8713788" cy="576263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32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eaLnBrk="1" hangingPunct="1">
              <a:defRPr/>
            </a:pPr>
            <a:endParaRPr lang="es-ES" sz="3600" dirty="0"/>
          </a:p>
          <a:p>
            <a:pPr eaLnBrk="1" hangingPunct="1">
              <a:defRPr/>
            </a:pPr>
            <a:endParaRPr lang="es-ES" sz="3600" dirty="0"/>
          </a:p>
          <a:p>
            <a:pPr eaLnBrk="1" hangingPunct="1">
              <a:defRPr/>
            </a:pPr>
            <a:r>
              <a:rPr lang="es-E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LOS VERBOS PUEDEN SER:</a:t>
            </a:r>
            <a:endParaRPr lang="es-ES" sz="3600" dirty="0"/>
          </a:p>
        </p:txBody>
      </p:sp>
      <p:pic>
        <p:nvPicPr>
          <p:cNvPr id="307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713788" cy="57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xtura">
  <a:themeElements>
    <a:clrScheme name="Textura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a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a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12550</TotalTime>
  <Words>1056</Words>
  <Application>Microsoft Office PowerPoint</Application>
  <PresentationFormat>Presentación en pantalla (4:3)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Arial Narrow</vt:lpstr>
      <vt:lpstr>Eras Demi ITC</vt:lpstr>
      <vt:lpstr>Swis721 BlkCn BT</vt:lpstr>
      <vt:lpstr>Tahoma</vt:lpstr>
      <vt:lpstr>Times New Roman</vt:lpstr>
      <vt:lpstr>Wingdings</vt:lpstr>
      <vt:lpstr>Textura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DL1</dc:creator>
  <cp:lastModifiedBy>UNAP</cp:lastModifiedBy>
  <cp:revision>917</cp:revision>
  <cp:lastPrinted>1601-01-01T00:00:00Z</cp:lastPrinted>
  <dcterms:created xsi:type="dcterms:W3CDTF">1997-07-31T14:05:52Z</dcterms:created>
  <dcterms:modified xsi:type="dcterms:W3CDTF">2024-08-02T23:55:57Z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