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8"/>
  </p:notesMasterIdLst>
  <p:sldIdLst>
    <p:sldId id="467" r:id="rId2"/>
    <p:sldId id="767" r:id="rId3"/>
    <p:sldId id="707" r:id="rId4"/>
    <p:sldId id="775" r:id="rId5"/>
    <p:sldId id="765" r:id="rId6"/>
    <p:sldId id="772" r:id="rId7"/>
    <p:sldId id="770" r:id="rId8"/>
    <p:sldId id="773" r:id="rId9"/>
    <p:sldId id="774" r:id="rId10"/>
    <p:sldId id="776" r:id="rId11"/>
    <p:sldId id="468" r:id="rId12"/>
    <p:sldId id="469" r:id="rId13"/>
    <p:sldId id="768" r:id="rId14"/>
    <p:sldId id="769" r:id="rId15"/>
    <p:sldId id="472" r:id="rId16"/>
    <p:sldId id="40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99FF"/>
    <a:srgbClr val="FF3300"/>
    <a:srgbClr val="CCFF33"/>
    <a:srgbClr val="36E263"/>
    <a:srgbClr val="65E988"/>
    <a:srgbClr val="54E67A"/>
    <a:srgbClr val="20DA51"/>
    <a:srgbClr val="91DB8D"/>
    <a:srgbClr val="83D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4434" autoAdjust="0"/>
  </p:normalViewPr>
  <p:slideViewPr>
    <p:cSldViewPr>
      <p:cViewPr varScale="1">
        <p:scale>
          <a:sx n="63" d="100"/>
          <a:sy n="63" d="100"/>
        </p:scale>
        <p:origin x="58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1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Haga clic para modificar el estilo de texto del patrón</a:t>
            </a:r>
          </a:p>
          <a:p>
            <a:pPr lvl="1"/>
            <a:r>
              <a:rPr lang="es-MX" noProof="0"/>
              <a:t>Segundo nivel</a:t>
            </a:r>
          </a:p>
          <a:p>
            <a:pPr lvl="2"/>
            <a:r>
              <a:rPr lang="es-MX" noProof="0"/>
              <a:t>Tercer nivel</a:t>
            </a:r>
          </a:p>
          <a:p>
            <a:pPr lvl="3"/>
            <a:r>
              <a:rPr lang="es-MX" noProof="0"/>
              <a:t>Cuarto nivel</a:t>
            </a:r>
          </a:p>
          <a:p>
            <a:pPr lvl="4"/>
            <a:r>
              <a:rPr lang="es-MX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3B6C42-11E8-4755-85D1-F88A23620358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628264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3B6C42-11E8-4755-85D1-F88A23620358}" type="slidenum">
              <a:rPr lang="es-MX" altLang="es-PE" smtClean="0"/>
              <a:pPr>
                <a:defRPr/>
              </a:pPr>
              <a:t>1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128253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3B6C42-11E8-4755-85D1-F88A23620358}" type="slidenum">
              <a:rPr lang="es-MX" altLang="es-PE" smtClean="0"/>
              <a:pPr>
                <a:defRPr/>
              </a:pPr>
              <a:t>5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46400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3B6C42-11E8-4755-85D1-F88A23620358}" type="slidenum">
              <a:rPr lang="es-MX" altLang="es-PE" smtClean="0"/>
              <a:pPr>
                <a:defRPr/>
              </a:pPr>
              <a:t>6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17844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3B6C42-11E8-4755-85D1-F88A23620358}" type="slidenum">
              <a:rPr lang="es-MX" altLang="es-PE" smtClean="0"/>
              <a:pPr>
                <a:defRPr/>
              </a:pPr>
              <a:t>7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99832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3B6C42-11E8-4755-85D1-F88A23620358}" type="slidenum">
              <a:rPr lang="es-MX" altLang="es-PE" smtClean="0"/>
              <a:pPr>
                <a:defRPr/>
              </a:pPr>
              <a:t>8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8768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3B6C42-11E8-4755-85D1-F88A23620358}" type="slidenum">
              <a:rPr lang="es-MX" altLang="es-PE" smtClean="0"/>
              <a:pPr>
                <a:defRPr/>
              </a:pPr>
              <a:t>9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06044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3B6C42-11E8-4755-85D1-F88A23620358}" type="slidenum">
              <a:rPr lang="es-MX" altLang="es-PE" smtClean="0"/>
              <a:pPr>
                <a:defRPr/>
              </a:pPr>
              <a:t>10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53808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cambiar el estilo de título	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00F3F-8DDF-48ED-A3DD-AC227CBEB57E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A6D7-A31D-4601-B3DF-9745AACF52AB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32867074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8049F-9FD7-42A1-8180-3BD868726526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C404C-2B0A-4E0E-B322-73BA0C842D7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88554389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EFC80-76DF-404C-89C5-8A4EE7026D62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3480D-39DD-4635-8666-9AE74EAD87AB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131067940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EC9E2-6338-4506-99DC-E4E22CA69EF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1BB98-F31B-482F-968B-DCC3C4D41782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74066638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24528-3D08-4698-BFCF-4EB2CF812AF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F8BD-26D7-443E-9393-B74ED978CE7A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91911412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8C715-90DF-40D5-B265-73D0B3A73EBB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11B01-2989-4226-BBA6-3417DEBC391D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99057478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13672-DF43-4A58-A98A-A27463D7B29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8EC63-1AD1-4897-A172-98B9935D1803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59738484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CAE4C-2E38-406D-A7FB-3E4D8D8BB675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C314B-B45F-47E9-B142-B0CA3BE7CF70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03268568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C0267-B8E3-4DDA-9941-5CDBCECEE3F7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A254B-BB34-43B0-B638-FF112AC7D23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6590292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E43FB-D412-416C-9614-EC574BA56325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AEC4E-3A7C-4CBF-9352-8D292E5FE519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00730635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C4FF-AF40-4138-A5F8-2D1D08A79D88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7DCB9-82D7-40C4-AED1-40D343AE609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82815125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cambiar el estilo de título	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12698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68B4FBE4-020A-4D9B-98BE-B05DF1B7BB99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12698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1269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9C7F26-FD5B-45C0-914F-320BBD03C9B5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spd="slow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92C425-A108-6B7B-41F6-9D7A4246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4" y="2924944"/>
            <a:ext cx="9123360" cy="3866285"/>
          </a:xfrm>
          <a:prstGeom prst="rect">
            <a:avLst/>
          </a:prstGeom>
        </p:spPr>
      </p:pic>
      <p:sp>
        <p:nvSpPr>
          <p:cNvPr id="4" name="20 Rectángulo">
            <a:extLst>
              <a:ext uri="{FF2B5EF4-FFF2-40B4-BE49-F238E27FC236}">
                <a16:creationId xmlns:a16="http://schemas.microsoft.com/office/drawing/2014/main" id="{1DDFF629-358C-49F0-F233-E2F9D052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99" y="6143260"/>
            <a:ext cx="3857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s-PE" altLang="es-PE" sz="2400" b="1" dirty="0">
                <a:solidFill>
                  <a:srgbClr val="FFFF00"/>
                </a:solidFill>
                <a:latin typeface="Eras Demi ITC" panose="020B0805030504020804" pitchFamily="34" charset="0"/>
              </a:rPr>
              <a:t>C.U.  agosto de  2024</a:t>
            </a:r>
            <a:endParaRPr lang="es-PE" altLang="es-PE" sz="2400" dirty="0">
              <a:solidFill>
                <a:srgbClr val="FFFF00"/>
              </a:solidFill>
              <a:latin typeface="Eras Demi ITC" panose="020B0805030504020804" pitchFamily="34" charset="0"/>
            </a:endParaRPr>
          </a:p>
        </p:txBody>
      </p:sp>
      <p:pic>
        <p:nvPicPr>
          <p:cNvPr id="5" name="Picture 49">
            <a:extLst>
              <a:ext uri="{FF2B5EF4-FFF2-40B4-BE49-F238E27FC236}">
                <a16:creationId xmlns:a16="http://schemas.microsoft.com/office/drawing/2014/main" id="{7E8362CE-C7FB-FA43-09D3-D9C936CC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597400"/>
            <a:ext cx="18430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4B194700-4CE2-A236-32A5-33D60444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157788"/>
            <a:ext cx="47736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53" tIns="48976" rIns="97953" bIns="48976" anchor="b"/>
          <a:lstStyle>
            <a:lvl1pPr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  <a:lvl2pPr marL="742950" indent="-28575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2pPr>
            <a:lvl3pPr marL="11430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3pPr>
            <a:lvl4pPr marL="16002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4pPr>
            <a:lvl5pPr marL="20574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endParaRPr lang="en-US" altLang="es-PE" sz="2000" b="1">
              <a:solidFill>
                <a:schemeClr val="accent1"/>
              </a:solidFill>
              <a:latin typeface="Swis721 BlkCn BT" pitchFamily="34" charset="0"/>
            </a:endParaRPr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E3483982-3E1F-6935-FF02-4DB9C9D7B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" y="44624"/>
            <a:ext cx="157162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7C55CDB6-1523-C5B7-7F15-08CD4EF34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028" y="5252368"/>
            <a:ext cx="9271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93FFF28-F5C4-CFEB-7BFC-6E2ADA91F6E7}"/>
              </a:ext>
            </a:extLst>
          </p:cNvPr>
          <p:cNvSpPr/>
          <p:nvPr/>
        </p:nvSpPr>
        <p:spPr>
          <a:xfrm>
            <a:off x="22770" y="1724615"/>
            <a:ext cx="91233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Facultad de Ingeniería Estadística e Informática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6FB05EE-E20D-9F41-DCF7-3D7953F20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040" y="5410200"/>
            <a:ext cx="6364560" cy="523862"/>
          </a:xfrm>
          <a:prstGeom prst="rect">
            <a:avLst/>
          </a:prstGeom>
          <a:solidFill>
            <a:srgbClr val="9933FF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800" dirty="0">
                <a:solidFill>
                  <a:schemeClr val="tx2"/>
                </a:solidFill>
                <a:latin typeface="Arial Black" panose="020B0A04020102020204" pitchFamily="34" charset="0"/>
              </a:rPr>
              <a:t>Vladimiro </a:t>
            </a:r>
            <a:r>
              <a:rPr lang="es-ES_tradnl" altLang="es-ES" sz="2800" dirty="0" err="1">
                <a:solidFill>
                  <a:schemeClr val="tx2"/>
                </a:solidFill>
                <a:latin typeface="Arial Black" panose="020B0A04020102020204" pitchFamily="34" charset="0"/>
              </a:rPr>
              <a:t>Ibañez</a:t>
            </a:r>
            <a:r>
              <a:rPr lang="es-ES_tradnl" altLang="es-ES" sz="2800" dirty="0">
                <a:solidFill>
                  <a:schemeClr val="tx2"/>
                </a:solidFill>
                <a:latin typeface="Arial Black" panose="020B0A04020102020204" pitchFamily="34" charset="0"/>
              </a:rPr>
              <a:t> Quispe, Dr. </a:t>
            </a:r>
            <a:endParaRPr lang="es-ES" altLang="es-E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352974-30E9-1E53-E2C3-26474121E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" y="2969141"/>
            <a:ext cx="8856663" cy="144719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81320" dir="2319588" algn="ctr" rotWithShape="0">
              <a:srgbClr val="3333FF"/>
            </a:outerShdw>
          </a:effectLst>
          <a:scene3d>
            <a:camera prst="obliqueBottomRight"/>
            <a:lightRig rig="glow" dir="t"/>
          </a:scene3d>
          <a:sp3d>
            <a:bevelT w="139700" prst="cross"/>
            <a:bevelB w="114300" prst="artDeco"/>
          </a:sp3d>
        </p:spPr>
        <p:txBody>
          <a:bodyPr wrap="square" lIns="92075" tIns="46038" rIns="92075" bIns="46038">
            <a:spAutoFit/>
          </a:bodyPr>
          <a:lstStyle/>
          <a:p>
            <a:pPr algn="ctr">
              <a:defRPr/>
            </a:pPr>
            <a:r>
              <a:rPr lang="es-E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METODOLOGÍA DE LA INVESTIGACIÓN</a:t>
            </a:r>
            <a:endParaRPr lang="es-E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B56354-B32D-E7D2-D5C6-662292BC8F61}"/>
              </a:ext>
            </a:extLst>
          </p:cNvPr>
          <p:cNvSpPr/>
          <p:nvPr/>
        </p:nvSpPr>
        <p:spPr>
          <a:xfrm>
            <a:off x="1400040" y="251895"/>
            <a:ext cx="6034006" cy="1231106"/>
          </a:xfrm>
          <a:prstGeom prst="rect">
            <a:avLst/>
          </a:prstGeom>
          <a:noFill/>
        </p:spPr>
        <p:txBody>
          <a:bodyPr wrap="square" lIns="36000" tIns="0" rIns="91440" bIns="0">
            <a:spAutoFit/>
          </a:bodyPr>
          <a:lstStyle/>
          <a:p>
            <a:pPr algn="ctr"/>
            <a:r>
              <a:rPr lang="es-PE" sz="4000" b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9999FF"/>
                  </a:outerShdw>
                </a:effectLst>
              </a:rPr>
              <a:t>UNIVERSIDAD NACIONAL </a:t>
            </a:r>
          </a:p>
          <a:p>
            <a:pPr algn="ctr"/>
            <a:r>
              <a:rPr lang="es-PE" sz="4000" b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9999FF"/>
                  </a:outerShdw>
                </a:effectLst>
              </a:rPr>
              <a:t>DEL ALTIPLANO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07CFB04-6686-DE16-4000-C5654A806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892" y="116632"/>
            <a:ext cx="1466604" cy="152468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56"/>
            <a:ext cx="9144000" cy="57606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982749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6363"/>
            <a:ext cx="9037637" cy="670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7949" y="115888"/>
            <a:ext cx="8856663" cy="60960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DISEÑO DE INVESTIGACIÓN</a:t>
            </a: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836613"/>
            <a:ext cx="8856663" cy="576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4925" y="115888"/>
            <a:ext cx="9037638" cy="609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s-ES_tradnl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DISEÑO DE INVESTIGACIÓN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908720"/>
            <a:ext cx="9037638" cy="584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46667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50825" y="115888"/>
            <a:ext cx="8791575" cy="6096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s-ES_tradnl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DISEÑO DE INVESTIGACIÓN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28675"/>
            <a:ext cx="8791575" cy="584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77046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7504" y="515144"/>
            <a:ext cx="8941728" cy="609600"/>
          </a:xfrm>
          <a:prstGeom prst="rect">
            <a:avLst/>
          </a:prstGeom>
          <a:solidFill>
            <a:srgbClr val="0099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DISEÑO DE INVESTIGACIÓN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8941728" cy="46805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V. </a:t>
            </a:r>
            <a:r>
              <a:rPr lang="es-MX" dirty="0" err="1"/>
              <a:t>Ibañez</a:t>
            </a:r>
            <a:endParaRPr lang="es-MX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fld id="{25D900A1-BD11-4D2E-82F5-E236086F4647}" type="slidenum">
              <a:rPr lang="es-MX" altLang="es-PE" smtClean="0">
                <a:latin typeface="Arial" panose="020B0604020202020204" pitchFamily="34" charset="0"/>
              </a:rPr>
              <a:pPr eaLnBrk="1" hangingPunct="1">
                <a:defRPr/>
              </a:pPr>
              <a:t>16</a:t>
            </a:fld>
            <a:endParaRPr lang="es-MX" altLang="es-PE">
              <a:latin typeface="Arial" panose="020B0604020202020204" pitchFamily="34" charset="0"/>
            </a:endParaRP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304800" y="620688"/>
            <a:ext cx="5429250" cy="433388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00FF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2800" b="1" dirty="0">
                <a:latin typeface="Times New Roman" panose="02020603050405020304" pitchFamily="18" charset="0"/>
              </a:rPr>
              <a:t>BIBLIOGRAFÍA CONSULTADA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24744"/>
            <a:ext cx="8610600" cy="4968156"/>
          </a:xfrm>
          <a:prstGeom prst="rect">
            <a:avLst/>
          </a:prstGeom>
          <a:solidFill>
            <a:schemeClr val="tx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Bernal, C. (2016). Metodología de la Investigación: administración, economía, humanidades y ciencias sociales. Cuarta edición. Edit. Pearson.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Cortés Cortés, M., &amp; Iglesias León, M. (2004). "Generalidades sobre Metodología de la Investigación". Ciudad del Carmen, Campeche, México: Universidad Autónoma del Carmen.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DE LA TORRE, C. (2015). “Seminario de Tesis I”. UNSAAC – Cusco – Perú.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DE LA TORRE, C. (2015). “Instrumentos en la Investigación Científica”. UNSAAC – Cusco – Perú.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Jorge Leal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Iga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 Docente del IEE Doctor en Filosofía con orientación en Trabajo Social y Políticas Comparadas de Bienestar Social por la U.A.N.L. Maestría en Administración de Empresas con especialidad en Mercadotecnia por la U.A.N.L. Arquitecto por la U.A.N.L. Catedrático de diversas Universidades públicas y privadas en el estado de Nuevo León.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IBAÑEZ, V. y ZEA, W. (1997). “Muestreo”. Edición Primera. FINESI - UNA-Puno.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Kant, I. (2005). "Crítica de la razón pura". México: Taurus. 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Melchor Aguilar, J., &amp; Martínez Revilla, A. (2002). "Los Sistemas de Investigación en México". Cinta de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Moebio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 No.14 , 180-189. 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Popper, K. (1980). "La lógica de la investigación científica". Madrid, España: Editorial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Tecnos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Ramírez González, A. (2014). "Metodología de la investigación científica". Bogotá, Colombia: Pontificia Universidad Javeriana.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7504" y="44624"/>
            <a:ext cx="8892480" cy="5048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_tradnl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DISEÑO DE INVESTIGACIÓN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49424"/>
            <a:ext cx="8892480" cy="622326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286048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332477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6935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97195231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480272"/>
            <a:ext cx="8928992" cy="181282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730592"/>
            <a:ext cx="8928992" cy="179475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1" y="410519"/>
            <a:ext cx="8949825" cy="157832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3427487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2" y="577809"/>
            <a:ext cx="8941549" cy="141103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2" y="2945046"/>
            <a:ext cx="8941549" cy="156407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4711405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7" y="3700054"/>
            <a:ext cx="9014827" cy="24652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6" y="603710"/>
            <a:ext cx="9014828" cy="253823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1999574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9" y="692696"/>
            <a:ext cx="8941548" cy="263554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9" y="4005064"/>
            <a:ext cx="8941548" cy="172819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5567719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4349"/>
            <a:ext cx="8928992" cy="648930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3664666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xtura">
  <a:themeElements>
    <a:clrScheme name="Textura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a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a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12795</TotalTime>
  <Words>351</Words>
  <Application>Microsoft Office PowerPoint</Application>
  <PresentationFormat>Presentación en pantalla (4:3)</PresentationFormat>
  <Paragraphs>31</Paragraphs>
  <Slides>16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Arial Narrow</vt:lpstr>
      <vt:lpstr>Eras Demi ITC</vt:lpstr>
      <vt:lpstr>Swis721 BlkCn BT</vt:lpstr>
      <vt:lpstr>Tahoma</vt:lpstr>
      <vt:lpstr>Times New Roman</vt:lpstr>
      <vt:lpstr>Wingdings</vt:lpstr>
      <vt:lpstr>Textura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DL1</dc:creator>
  <cp:lastModifiedBy>UNAP</cp:lastModifiedBy>
  <cp:revision>936</cp:revision>
  <cp:lastPrinted>1601-01-01T00:00:00Z</cp:lastPrinted>
  <dcterms:created xsi:type="dcterms:W3CDTF">1997-07-31T14:05:52Z</dcterms:created>
  <dcterms:modified xsi:type="dcterms:W3CDTF">2024-08-03T00:02:31Z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</Properties>
</file>