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4" autoAdjust="0"/>
    <p:restoredTop sz="86408" autoAdjust="0"/>
  </p:normalViewPr>
  <p:slideViewPr>
    <p:cSldViewPr snapToGrid="0" snapToObjects="1">
      <p:cViewPr varScale="1">
        <p:scale>
          <a:sx n="89" d="100"/>
          <a:sy n="89" d="100"/>
        </p:scale>
        <p:origin x="1090" y="72"/>
      </p:cViewPr>
      <p:guideLst>
        <p:guide orient="horz" pos="2160"/>
        <p:guide pos="2880"/>
      </p:guideLst>
    </p:cSldViewPr>
  </p:slideViewPr>
  <p:outlineViewPr>
    <p:cViewPr>
      <p:scale>
        <a:sx n="33" d="100"/>
        <a:sy n="33" d="100"/>
      </p:scale>
      <p:origin x="0" y="-707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90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631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062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849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01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980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992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852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329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510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10/2/2024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784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10/2/2024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888169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t>Árboles</a:t>
            </a:r>
            <a:r>
              <a:rPr dirty="0"/>
              <a:t> de </a:t>
            </a:r>
            <a:r>
              <a:rPr dirty="0" err="1"/>
              <a:t>Regresión</a:t>
            </a:r>
            <a:endParaRPr dirty="0"/>
          </a:p>
        </p:txBody>
      </p:sp>
      <p:sp>
        <p:nvSpPr>
          <p:cNvPr id="3" name="Subtitle 2"/>
          <p:cNvSpPr>
            <a:spLocks noGrp="1"/>
          </p:cNvSpPr>
          <p:nvPr>
            <p:ph type="subTitle" idx="1"/>
          </p:nvPr>
        </p:nvSpPr>
        <p:spPr/>
        <p:txBody>
          <a:bodyPr/>
          <a:lstStyle/>
          <a:p>
            <a:r>
              <a:t>Explicación y Aplicaciones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6215-BC81-564D-85F2-40855E5A0DFF}"/>
              </a:ext>
            </a:extLst>
          </p:cNvPr>
          <p:cNvSpPr>
            <a:spLocks noGrp="1"/>
          </p:cNvSpPr>
          <p:nvPr>
            <p:ph type="title"/>
          </p:nvPr>
        </p:nvSpPr>
        <p:spPr/>
        <p:txBody>
          <a:bodyPr/>
          <a:lstStyle/>
          <a:p>
            <a:r>
              <a:rPr lang="es-PE" dirty="0"/>
              <a:t>IMPORTAMOS LAS LIBRERIAS</a:t>
            </a:r>
          </a:p>
        </p:txBody>
      </p:sp>
      <p:sp>
        <p:nvSpPr>
          <p:cNvPr id="3" name="Content Placeholder 2">
            <a:extLst>
              <a:ext uri="{FF2B5EF4-FFF2-40B4-BE49-F238E27FC236}">
                <a16:creationId xmlns:a16="http://schemas.microsoft.com/office/drawing/2014/main" id="{E1AD9C91-E328-FD49-59B6-66946F778736}"/>
              </a:ext>
            </a:extLst>
          </p:cNvPr>
          <p:cNvSpPr>
            <a:spLocks noGrp="1"/>
          </p:cNvSpPr>
          <p:nvPr>
            <p:ph idx="1"/>
          </p:nvPr>
        </p:nvSpPr>
        <p:spPr/>
        <p:txBody>
          <a:bodyPr>
            <a:normAutofit fontScale="92500" lnSpcReduction="20000"/>
          </a:bodyPr>
          <a:lstStyle/>
          <a:p>
            <a:pPr marL="0" indent="0">
              <a:buNone/>
            </a:pPr>
            <a:r>
              <a:rPr lang="es-PE" dirty="0"/>
              <a:t>``` {r}</a:t>
            </a:r>
          </a:p>
          <a:p>
            <a:pPr marL="0" indent="0">
              <a:buNone/>
            </a:pPr>
            <a:r>
              <a:rPr lang="es-PE" dirty="0"/>
              <a:t># arboles de </a:t>
            </a:r>
            <a:r>
              <a:rPr lang="es-PE" dirty="0" err="1"/>
              <a:t>regresion</a:t>
            </a:r>
            <a:r>
              <a:rPr lang="es-PE" dirty="0"/>
              <a:t> </a:t>
            </a:r>
          </a:p>
          <a:p>
            <a:pPr marL="0" indent="0">
              <a:buNone/>
            </a:pPr>
            <a:r>
              <a:rPr lang="es-PE" dirty="0"/>
              <a:t># Tratamiento de datos </a:t>
            </a:r>
          </a:p>
          <a:p>
            <a:pPr marL="0" indent="0">
              <a:buNone/>
            </a:pPr>
            <a:r>
              <a:rPr lang="es-PE" dirty="0" err="1"/>
              <a:t>library</a:t>
            </a:r>
            <a:r>
              <a:rPr lang="es-PE" dirty="0"/>
              <a:t>(MASS)  # data Boston </a:t>
            </a:r>
          </a:p>
          <a:p>
            <a:pPr marL="0" indent="0">
              <a:buNone/>
            </a:pPr>
            <a:r>
              <a:rPr lang="es-PE" dirty="0" err="1"/>
              <a:t>library</a:t>
            </a:r>
            <a:r>
              <a:rPr lang="es-PE" dirty="0"/>
              <a:t>("</a:t>
            </a:r>
            <a:r>
              <a:rPr lang="es-PE" dirty="0" err="1"/>
              <a:t>easypackages</a:t>
            </a:r>
            <a:r>
              <a:rPr lang="es-PE" dirty="0"/>
              <a:t>") </a:t>
            </a:r>
          </a:p>
          <a:p>
            <a:pPr marL="0" indent="0">
              <a:buNone/>
            </a:pPr>
            <a:r>
              <a:rPr lang="es-PE" dirty="0" err="1"/>
              <a:t>paq</a:t>
            </a:r>
            <a:r>
              <a:rPr lang="es-PE" dirty="0"/>
              <a:t> &lt;- c("</a:t>
            </a:r>
            <a:r>
              <a:rPr lang="es-PE" dirty="0" err="1"/>
              <a:t>dplyr</a:t>
            </a:r>
            <a:r>
              <a:rPr lang="es-PE" dirty="0"/>
              <a:t>", "</a:t>
            </a:r>
            <a:r>
              <a:rPr lang="es-PE" dirty="0" err="1"/>
              <a:t>tidyr</a:t>
            </a:r>
            <a:r>
              <a:rPr lang="es-PE" dirty="0"/>
              <a:t>", "ggplot2", "</a:t>
            </a:r>
            <a:r>
              <a:rPr lang="es-PE" dirty="0" err="1"/>
              <a:t>ggpubr</a:t>
            </a:r>
            <a:r>
              <a:rPr lang="es-PE" dirty="0"/>
              <a:t>") </a:t>
            </a:r>
          </a:p>
          <a:p>
            <a:pPr marL="0" indent="0">
              <a:buNone/>
            </a:pPr>
            <a:r>
              <a:rPr lang="es-PE" dirty="0" err="1"/>
              <a:t>libraries</a:t>
            </a:r>
            <a:r>
              <a:rPr lang="es-PE" dirty="0"/>
              <a:t>(</a:t>
            </a:r>
            <a:r>
              <a:rPr lang="es-PE" dirty="0" err="1"/>
              <a:t>paq</a:t>
            </a:r>
            <a:r>
              <a:rPr lang="es-PE" dirty="0"/>
              <a:t>)</a:t>
            </a:r>
          </a:p>
          <a:p>
            <a:pPr marL="0" indent="0">
              <a:buNone/>
            </a:pPr>
            <a:r>
              <a:rPr lang="es-PE" dirty="0"/>
              <a:t>```</a:t>
            </a:r>
          </a:p>
        </p:txBody>
      </p:sp>
    </p:spTree>
    <p:extLst>
      <p:ext uri="{BB962C8B-B14F-4D97-AF65-F5344CB8AC3E}">
        <p14:creationId xmlns:p14="http://schemas.microsoft.com/office/powerpoint/2010/main" val="276959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370B-A59C-9128-2C36-C5DE144EC809}"/>
              </a:ext>
            </a:extLst>
          </p:cNvPr>
          <p:cNvSpPr>
            <a:spLocks noGrp="1"/>
          </p:cNvSpPr>
          <p:nvPr>
            <p:ph type="title"/>
          </p:nvPr>
        </p:nvSpPr>
        <p:spPr/>
        <p:txBody>
          <a:bodyPr/>
          <a:lstStyle/>
          <a:p>
            <a:r>
              <a:rPr lang="es-PE" dirty="0"/>
              <a:t>IMPORTAR EL ARCHIVO</a:t>
            </a:r>
          </a:p>
        </p:txBody>
      </p:sp>
      <p:sp>
        <p:nvSpPr>
          <p:cNvPr id="3" name="Content Placeholder 2">
            <a:extLst>
              <a:ext uri="{FF2B5EF4-FFF2-40B4-BE49-F238E27FC236}">
                <a16:creationId xmlns:a16="http://schemas.microsoft.com/office/drawing/2014/main" id="{402C9B69-B015-02A0-1B74-027DE536B9BB}"/>
              </a:ext>
            </a:extLst>
          </p:cNvPr>
          <p:cNvSpPr>
            <a:spLocks noGrp="1"/>
          </p:cNvSpPr>
          <p:nvPr>
            <p:ph idx="1"/>
          </p:nvPr>
        </p:nvSpPr>
        <p:spPr/>
        <p:txBody>
          <a:bodyPr/>
          <a:lstStyle/>
          <a:p>
            <a:pPr marL="0" indent="0">
              <a:buNone/>
            </a:pPr>
            <a:r>
              <a:rPr lang="es-PE" dirty="0"/>
              <a:t>```{r}</a:t>
            </a:r>
          </a:p>
          <a:p>
            <a:pPr marL="0" indent="0">
              <a:buNone/>
            </a:pPr>
            <a:r>
              <a:rPr lang="es-PE" dirty="0" err="1"/>
              <a:t>library</a:t>
            </a:r>
            <a:r>
              <a:rPr lang="es-PE" dirty="0"/>
              <a:t>(</a:t>
            </a:r>
            <a:r>
              <a:rPr lang="es-PE" dirty="0" err="1"/>
              <a:t>tree</a:t>
            </a:r>
            <a:r>
              <a:rPr lang="es-PE" dirty="0"/>
              <a:t>) </a:t>
            </a:r>
          </a:p>
          <a:p>
            <a:pPr marL="0" indent="0">
              <a:buNone/>
            </a:pPr>
            <a:r>
              <a:rPr lang="es-PE" dirty="0"/>
              <a:t># importando y conociendo datos </a:t>
            </a:r>
          </a:p>
          <a:p>
            <a:pPr marL="0" indent="0">
              <a:buNone/>
            </a:pPr>
            <a:r>
              <a:rPr lang="es-PE" dirty="0"/>
              <a:t>Boston &lt;- read.csv("Boston.</a:t>
            </a:r>
            <a:r>
              <a:rPr lang="es-PE" dirty="0" err="1"/>
              <a:t>csv</a:t>
            </a:r>
            <a:r>
              <a:rPr lang="es-PE" dirty="0"/>
              <a:t>",head=T, </a:t>
            </a:r>
            <a:r>
              <a:rPr lang="es-PE" dirty="0" err="1"/>
              <a:t>sep</a:t>
            </a:r>
            <a:r>
              <a:rPr lang="es-PE" dirty="0"/>
              <a:t>=";") head(Boston) </a:t>
            </a:r>
          </a:p>
          <a:p>
            <a:pPr marL="0" indent="0">
              <a:buNone/>
            </a:pPr>
            <a:r>
              <a:rPr lang="es-PE" dirty="0"/>
              <a:t>```</a:t>
            </a:r>
          </a:p>
          <a:p>
            <a:pPr marL="0" indent="0">
              <a:buNone/>
            </a:pPr>
            <a:endParaRPr lang="es-PE" dirty="0"/>
          </a:p>
        </p:txBody>
      </p:sp>
    </p:spTree>
    <p:extLst>
      <p:ext uri="{BB962C8B-B14F-4D97-AF65-F5344CB8AC3E}">
        <p14:creationId xmlns:p14="http://schemas.microsoft.com/office/powerpoint/2010/main" val="4099062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13FB-5DD2-DD7D-F63E-913A10566B9F}"/>
              </a:ext>
            </a:extLst>
          </p:cNvPr>
          <p:cNvSpPr>
            <a:spLocks noGrp="1"/>
          </p:cNvSpPr>
          <p:nvPr>
            <p:ph type="title"/>
          </p:nvPr>
        </p:nvSpPr>
        <p:spPr/>
        <p:txBody>
          <a:bodyPr/>
          <a:lstStyle/>
          <a:p>
            <a:r>
              <a:rPr lang="es-PE" dirty="0"/>
              <a:t>AJUSTE DEL MODELO PARA ENTRENARLO</a:t>
            </a:r>
          </a:p>
        </p:txBody>
      </p:sp>
      <p:sp>
        <p:nvSpPr>
          <p:cNvPr id="3" name="Content Placeholder 2">
            <a:extLst>
              <a:ext uri="{FF2B5EF4-FFF2-40B4-BE49-F238E27FC236}">
                <a16:creationId xmlns:a16="http://schemas.microsoft.com/office/drawing/2014/main" id="{9736C2CA-81E3-ECD9-1E1D-E306B0807751}"/>
              </a:ext>
            </a:extLst>
          </p:cNvPr>
          <p:cNvSpPr>
            <a:spLocks noGrp="1"/>
          </p:cNvSpPr>
          <p:nvPr>
            <p:ph idx="1"/>
          </p:nvPr>
        </p:nvSpPr>
        <p:spPr/>
        <p:txBody>
          <a:bodyPr>
            <a:normAutofit fontScale="85000" lnSpcReduction="20000"/>
          </a:bodyPr>
          <a:lstStyle/>
          <a:p>
            <a:pPr marL="0" indent="0">
              <a:buNone/>
            </a:pPr>
            <a:r>
              <a:rPr lang="es-PE" dirty="0"/>
              <a:t>```{r}</a:t>
            </a:r>
            <a:endParaRPr lang="en-US" dirty="0"/>
          </a:p>
          <a:p>
            <a:pPr marL="0" indent="0">
              <a:buNone/>
            </a:pPr>
            <a:r>
              <a:rPr lang="en-US" dirty="0"/>
              <a:t># </a:t>
            </a:r>
            <a:r>
              <a:rPr lang="en-US" dirty="0" err="1"/>
              <a:t>Ajuste</a:t>
            </a:r>
            <a:r>
              <a:rPr lang="en-US" dirty="0"/>
              <a:t> del </a:t>
            </a:r>
            <a:r>
              <a:rPr lang="en-US" dirty="0" err="1"/>
              <a:t>modelo</a:t>
            </a:r>
            <a:r>
              <a:rPr lang="en-US" dirty="0"/>
              <a:t> </a:t>
            </a:r>
          </a:p>
          <a:p>
            <a:pPr marL="0" indent="0">
              <a:buNone/>
            </a:pPr>
            <a:r>
              <a:rPr lang="en-US" dirty="0"/>
              <a:t>library(tree) </a:t>
            </a:r>
          </a:p>
          <a:p>
            <a:pPr marL="0" indent="0">
              <a:buNone/>
            </a:pPr>
            <a:r>
              <a:rPr lang="en-US" dirty="0" err="1"/>
              <a:t>set.seed</a:t>
            </a:r>
            <a:r>
              <a:rPr lang="en-US" dirty="0"/>
              <a:t>(123) # para </a:t>
            </a:r>
            <a:r>
              <a:rPr lang="en-US" dirty="0" err="1"/>
              <a:t>reproducir</a:t>
            </a:r>
            <a:r>
              <a:rPr lang="en-US" dirty="0"/>
              <a:t> </a:t>
            </a:r>
            <a:r>
              <a:rPr lang="en-US" dirty="0" err="1"/>
              <a:t>los</a:t>
            </a:r>
            <a:r>
              <a:rPr lang="en-US" dirty="0"/>
              <a:t> </a:t>
            </a:r>
            <a:r>
              <a:rPr lang="en-US" dirty="0" err="1"/>
              <a:t>mismos</a:t>
            </a:r>
            <a:r>
              <a:rPr lang="en-US" dirty="0"/>
              <a:t> </a:t>
            </a:r>
            <a:r>
              <a:rPr lang="en-US" dirty="0" err="1"/>
              <a:t>resultados</a:t>
            </a:r>
            <a:r>
              <a:rPr lang="en-US" dirty="0"/>
              <a:t> </a:t>
            </a:r>
          </a:p>
          <a:p>
            <a:pPr marL="0" indent="0">
              <a:buNone/>
            </a:pPr>
            <a:r>
              <a:rPr lang="en-US" dirty="0"/>
              <a:t># </a:t>
            </a:r>
            <a:r>
              <a:rPr lang="en-US" dirty="0" err="1"/>
              <a:t>creando</a:t>
            </a:r>
            <a:r>
              <a:rPr lang="en-US" dirty="0"/>
              <a:t> data training (80%) y data test 20% </a:t>
            </a:r>
          </a:p>
          <a:p>
            <a:pPr marL="0" indent="0">
              <a:buNone/>
            </a:pPr>
            <a:r>
              <a:rPr lang="en-US" dirty="0"/>
              <a:t>train &lt;- sample(1:nrow(Boston), size = </a:t>
            </a:r>
            <a:r>
              <a:rPr lang="en-US" dirty="0" err="1"/>
              <a:t>nrow</a:t>
            </a:r>
            <a:r>
              <a:rPr lang="en-US" dirty="0"/>
              <a:t>(Boston)*0.8) </a:t>
            </a:r>
          </a:p>
          <a:p>
            <a:pPr marL="0" indent="0">
              <a:buNone/>
            </a:pPr>
            <a:r>
              <a:rPr lang="en-US" dirty="0" err="1"/>
              <a:t>data_train</a:t>
            </a:r>
            <a:r>
              <a:rPr lang="en-US" dirty="0"/>
              <a:t> &lt;- Boston[train,] </a:t>
            </a:r>
          </a:p>
          <a:p>
            <a:pPr marL="0" indent="0">
              <a:buNone/>
            </a:pPr>
            <a:r>
              <a:rPr lang="en-US" dirty="0" err="1"/>
              <a:t>data_test</a:t>
            </a:r>
            <a:r>
              <a:rPr lang="en-US" dirty="0"/>
              <a:t> &lt;- Boston[-train,]</a:t>
            </a:r>
          </a:p>
          <a:p>
            <a:pPr marL="0" indent="0">
              <a:buNone/>
            </a:pPr>
            <a:r>
              <a:rPr lang="es-PE" dirty="0"/>
              <a:t>```</a:t>
            </a:r>
          </a:p>
        </p:txBody>
      </p:sp>
    </p:spTree>
    <p:extLst>
      <p:ext uri="{BB962C8B-B14F-4D97-AF65-F5344CB8AC3E}">
        <p14:creationId xmlns:p14="http://schemas.microsoft.com/office/powerpoint/2010/main" val="273094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3C1D-B48D-87C0-2DB1-EBE9FCF5F6AA}"/>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69700841-7CA3-EE80-ECBF-2E6C283FFEE4}"/>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27658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6091" y="1268898"/>
            <a:ext cx="2581384" cy="4361688"/>
          </a:xfrm>
        </p:spPr>
        <p:txBody>
          <a:bodyPr anchor="ctr">
            <a:normAutofit/>
          </a:bodyPr>
          <a:lstStyle/>
          <a:p>
            <a:r>
              <a:rPr lang="es-PE" sz="2200"/>
              <a:t>Introducción</a:t>
            </a:r>
          </a:p>
        </p:txBody>
      </p:sp>
      <p:grpSp>
        <p:nvGrpSpPr>
          <p:cNvPr id="10" name="Group 9">
            <a:extLst>
              <a:ext uri="{FF2B5EF4-FFF2-40B4-BE49-F238E27FC236}">
                <a16:creationId xmlns:a16="http://schemas.microsoft.com/office/drawing/2014/main" id="{F0A74D93-ED7F-4633-8594-99D9FA43DA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52253" y="676656"/>
            <a:ext cx="5209146" cy="5546173"/>
            <a:chOff x="4603005" y="1286439"/>
            <a:chExt cx="6292376" cy="4289488"/>
          </a:xfrm>
        </p:grpSpPr>
        <p:sp>
          <p:nvSpPr>
            <p:cNvPr id="11" name="Rectangle 10">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8822" y="1104306"/>
            <a:ext cx="4636008"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62266" y="1268898"/>
            <a:ext cx="4389120" cy="4361688"/>
          </a:xfrm>
        </p:spPr>
        <p:txBody>
          <a:bodyPr anchor="ctr">
            <a:normAutofit/>
          </a:bodyPr>
          <a:lstStyle/>
          <a:p>
            <a:r>
              <a:rPr lang="es-MX">
                <a:solidFill>
                  <a:schemeClr val="bg1"/>
                </a:solidFill>
              </a:rPr>
              <a:t>Los métodos predictivos como la regresión lineal generan modelos globales. Sin embargo, cuando los predictores interactúan de manera no lineal, se necesitan métodos más flexibles como los árboles de regresión. Los árboles de regresión dividen el espacio de predictores en regiones más manejables para predecir una variable continua.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Árboles grandes y viejos">
            <a:extLst>
              <a:ext uri="{FF2B5EF4-FFF2-40B4-BE49-F238E27FC236}">
                <a16:creationId xmlns:a16="http://schemas.microsoft.com/office/drawing/2014/main" id="{5620E9D8-A2B8-BE17-4569-5D91B8D93493}"/>
              </a:ext>
            </a:extLst>
          </p:cNvPr>
          <p:cNvPicPr>
            <a:picLocks noChangeAspect="1"/>
          </p:cNvPicPr>
          <p:nvPr/>
        </p:nvPicPr>
        <p:blipFill>
          <a:blip r:embed="rId2">
            <a:alphaModFix amt="50000"/>
            <a:grayscl/>
          </a:blip>
          <a:srcRect l="5729" r="9607"/>
          <a:stretch/>
        </p:blipFill>
        <p:spPr>
          <a:xfrm>
            <a:off x="228" y="10"/>
            <a:ext cx="9143772"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225" y="443732"/>
            <a:ext cx="608265"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477" y="540921"/>
            <a:ext cx="3730436"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9144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847703" y="1193800"/>
            <a:ext cx="2394787" cy="4699000"/>
          </a:xfrm>
        </p:spPr>
        <p:txBody>
          <a:bodyPr anchor="ctr">
            <a:normAutofit/>
          </a:bodyPr>
          <a:lstStyle/>
          <a:p>
            <a:r>
              <a:t>Árboles de Regresión</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477" y="1193800"/>
            <a:ext cx="4563818" cy="4699000"/>
          </a:xfrm>
        </p:spPr>
        <p:txBody>
          <a:bodyPr anchor="ctr">
            <a:normAutofit/>
          </a:bodyPr>
          <a:lstStyle/>
          <a:p>
            <a:r>
              <a:t>Los árboles de regresión dividen los datos de forma sucesiva en función de los valores de las variables predictoras. Cada nodo terminal del árbol predice el valor de la variable dependiente como la media de las observaciones en ese nodo. Un ejemplo simple sería predecir el salario de jugadores de béisbol según años de experiencia y bateos.</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421" y="6007878"/>
            <a:ext cx="2625537"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4FF48E-21C6-4ED1-8D57-5D27A7B76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E4EA73-B3EE-41C9-8DED-BFE895585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332546" y="4613198"/>
            <a:ext cx="6490891" cy="844697"/>
          </a:xfrm>
        </p:spPr>
        <p:txBody>
          <a:bodyPr>
            <a:normAutofit/>
          </a:bodyPr>
          <a:lstStyle/>
          <a:p>
            <a:r>
              <a:rPr lang="es-MX" sz="2700"/>
              <a:t>Ejemplo: Árbol de Regresión para Jugadores de Béisbol</a:t>
            </a:r>
          </a:p>
        </p:txBody>
      </p:sp>
      <p:pic>
        <p:nvPicPr>
          <p:cNvPr id="3" name="Picture 2" descr="arbol_ejemplo.png"/>
          <p:cNvPicPr>
            <a:picLocks noChangeAspect="1"/>
          </p:cNvPicPr>
          <p:nvPr/>
        </p:nvPicPr>
        <p:blipFill>
          <a:blip r:embed="rId2"/>
          <a:stretch>
            <a:fillRect/>
          </a:stretch>
        </p:blipFill>
        <p:spPr>
          <a:xfrm>
            <a:off x="1328352" y="775514"/>
            <a:ext cx="6486451" cy="3389170"/>
          </a:xfrm>
          <a:prstGeom prst="rect">
            <a:avLst/>
          </a:prstGeom>
        </p:spPr>
      </p:pic>
      <p:cxnSp>
        <p:nvCxnSpPr>
          <p:cNvPr id="12" name="Straight Connector 11">
            <a:extLst>
              <a:ext uri="{FF2B5EF4-FFF2-40B4-BE49-F238E27FC236}">
                <a16:creationId xmlns:a16="http://schemas.microsoft.com/office/drawing/2014/main" id="{5038F25F-EDEF-4677-BA06-9A0951D4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32546" y="4460798"/>
            <a:ext cx="6482257"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4" name="Picture 13">
            <a:extLst>
              <a:ext uri="{FF2B5EF4-FFF2-40B4-BE49-F238E27FC236}">
                <a16:creationId xmlns:a16="http://schemas.microsoft.com/office/drawing/2014/main" id="{CDD4A4E6-AE28-4022-81BD-8F9C976B2C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6" name="Straight Connector 15">
            <a:extLst>
              <a:ext uri="{FF2B5EF4-FFF2-40B4-BE49-F238E27FC236}">
                <a16:creationId xmlns:a16="http://schemas.microsoft.com/office/drawing/2014/main" id="{41206E84-DE07-4C15-AC7E-FB739A177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sta superior de cubos conectados con líneas negras">
            <a:extLst>
              <a:ext uri="{FF2B5EF4-FFF2-40B4-BE49-F238E27FC236}">
                <a16:creationId xmlns:a16="http://schemas.microsoft.com/office/drawing/2014/main" id="{CD765017-683C-E6CD-13F1-1735CD74F2A4}"/>
              </a:ext>
            </a:extLst>
          </p:cNvPr>
          <p:cNvPicPr>
            <a:picLocks noChangeAspect="1"/>
          </p:cNvPicPr>
          <p:nvPr/>
        </p:nvPicPr>
        <p:blipFill>
          <a:blip r:embed="rId2">
            <a:alphaModFix amt="50000"/>
            <a:grayscl/>
          </a:blip>
          <a:srcRect l="2"/>
          <a:stretch/>
        </p:blipFill>
        <p:spPr>
          <a:xfrm>
            <a:off x="228" y="10"/>
            <a:ext cx="9143772"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225" y="443732"/>
            <a:ext cx="608265"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477" y="540921"/>
            <a:ext cx="3730436"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9144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847703" y="1193800"/>
            <a:ext cx="2394787" cy="4699000"/>
          </a:xfrm>
        </p:spPr>
        <p:txBody>
          <a:bodyPr anchor="ctr">
            <a:normAutofit/>
          </a:bodyPr>
          <a:lstStyle/>
          <a:p>
            <a:r>
              <a:rPr lang="es-PE" sz="2000"/>
              <a:t>Entrenamiento del Árbol</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477" y="1193800"/>
            <a:ext cx="4563818" cy="4699000"/>
          </a:xfrm>
        </p:spPr>
        <p:txBody>
          <a:bodyPr anchor="ctr">
            <a:normAutofit/>
          </a:bodyPr>
          <a:lstStyle/>
          <a:p>
            <a:r>
              <a:t>El proceso de construcción de un árbol de regresión implica dividir sucesivamente el espacio de predictores en regiones simples. El objetivo es minimizar la suma residual de cuadrados (RSS) en cada nodo. Este proceso se conoce como 'Recursive Binary Splitting'.</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421" y="6007878"/>
            <a:ext cx="2625537"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a balanza digital usando círculos">
            <a:extLst>
              <a:ext uri="{FF2B5EF4-FFF2-40B4-BE49-F238E27FC236}">
                <a16:creationId xmlns:a16="http://schemas.microsoft.com/office/drawing/2014/main" id="{4CC25FBC-F35E-B325-8A48-D6C7A61CF894}"/>
              </a:ext>
            </a:extLst>
          </p:cNvPr>
          <p:cNvPicPr>
            <a:picLocks noChangeAspect="1"/>
          </p:cNvPicPr>
          <p:nvPr/>
        </p:nvPicPr>
        <p:blipFill>
          <a:blip r:embed="rId2">
            <a:alphaModFix amt="50000"/>
          </a:blip>
          <a:srcRect l="10977" r="8359" b="1"/>
          <a:stretch/>
        </p:blipFill>
        <p:spPr>
          <a:xfrm>
            <a:off x="228" y="10"/>
            <a:ext cx="9143772"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225" y="443732"/>
            <a:ext cx="608265"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477" y="540921"/>
            <a:ext cx="3730436"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9144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847703" y="1193800"/>
            <a:ext cx="2394787" cy="4699000"/>
          </a:xfrm>
        </p:spPr>
        <p:txBody>
          <a:bodyPr anchor="ctr">
            <a:normAutofit/>
          </a:bodyPr>
          <a:lstStyle/>
          <a:p>
            <a:r>
              <a:rPr lang="es-PE" sz="2700" err="1"/>
              <a:t>Ventajas</a:t>
            </a:r>
            <a:r>
              <a:rPr lang="es-PE" sz="2700"/>
              <a:t> y </a:t>
            </a:r>
            <a:r>
              <a:rPr lang="es-PE" sz="2700" err="1"/>
              <a:t>Desventajas</a:t>
            </a:r>
            <a:endParaRPr lang="es-PE" sz="2700"/>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477" y="1193800"/>
            <a:ext cx="4563818" cy="4699000"/>
          </a:xfrm>
        </p:spPr>
        <p:txBody>
          <a:bodyPr anchor="ctr">
            <a:normAutofit/>
          </a:bodyPr>
          <a:lstStyle/>
          <a:p>
            <a:pPr>
              <a:lnSpc>
                <a:spcPct val="110000"/>
              </a:lnSpc>
            </a:pPr>
            <a:r>
              <a:rPr lang="es-MX" sz="1700" err="1"/>
              <a:t>Ventajas</a:t>
            </a:r>
            <a:r>
              <a:rPr lang="es-MX" sz="1700"/>
              <a:t>:</a:t>
            </a:r>
          </a:p>
          <a:p>
            <a:pPr>
              <a:lnSpc>
                <a:spcPct val="110000"/>
              </a:lnSpc>
            </a:pPr>
            <a:r>
              <a:rPr lang="es-MX" sz="1700"/>
              <a:t>- </a:t>
            </a:r>
            <a:r>
              <a:rPr lang="es-MX" sz="1700" err="1"/>
              <a:t>Fácil</a:t>
            </a:r>
            <a:r>
              <a:rPr lang="es-MX" sz="1700"/>
              <a:t> </a:t>
            </a:r>
            <a:r>
              <a:rPr lang="es-MX" sz="1700" err="1"/>
              <a:t>interpretación</a:t>
            </a:r>
            <a:r>
              <a:rPr lang="es-MX" sz="1700"/>
              <a:t>.</a:t>
            </a:r>
          </a:p>
          <a:p>
            <a:pPr>
              <a:lnSpc>
                <a:spcPct val="110000"/>
              </a:lnSpc>
            </a:pPr>
            <a:r>
              <a:rPr lang="es-MX" sz="1700"/>
              <a:t>- </a:t>
            </a:r>
            <a:r>
              <a:rPr lang="es-MX" sz="1700" err="1"/>
              <a:t>Capturan</a:t>
            </a:r>
            <a:r>
              <a:rPr lang="es-MX" sz="1700"/>
              <a:t> </a:t>
            </a:r>
            <a:r>
              <a:rPr lang="es-MX" sz="1700" err="1"/>
              <a:t>relaciones</a:t>
            </a:r>
            <a:r>
              <a:rPr lang="es-MX" sz="1700"/>
              <a:t> no </a:t>
            </a:r>
            <a:r>
              <a:rPr lang="es-MX" sz="1700" err="1"/>
              <a:t>lineales</a:t>
            </a:r>
            <a:r>
              <a:rPr lang="es-MX" sz="1700"/>
              <a:t> entre </a:t>
            </a:r>
            <a:r>
              <a:rPr lang="es-MX" sz="1700" err="1"/>
              <a:t>predictores</a:t>
            </a:r>
            <a:r>
              <a:rPr lang="es-MX" sz="1700"/>
              <a:t>.</a:t>
            </a:r>
          </a:p>
          <a:p>
            <a:pPr>
              <a:lnSpc>
                <a:spcPct val="110000"/>
              </a:lnSpc>
            </a:pPr>
            <a:r>
              <a:rPr lang="es-MX" sz="1700"/>
              <a:t>- </a:t>
            </a:r>
            <a:r>
              <a:rPr lang="es-MX" sz="1700" err="1"/>
              <a:t>Pueden</a:t>
            </a:r>
            <a:r>
              <a:rPr lang="es-MX" sz="1700"/>
              <a:t> </a:t>
            </a:r>
            <a:r>
              <a:rPr lang="es-MX" sz="1700" err="1"/>
              <a:t>manejar</a:t>
            </a:r>
            <a:r>
              <a:rPr lang="es-MX" sz="1700"/>
              <a:t> </a:t>
            </a:r>
            <a:r>
              <a:rPr lang="es-MX" sz="1700" err="1"/>
              <a:t>datos</a:t>
            </a:r>
            <a:r>
              <a:rPr lang="es-MX" sz="1700"/>
              <a:t> </a:t>
            </a:r>
            <a:r>
              <a:rPr lang="es-MX" sz="1700" err="1"/>
              <a:t>cualitativos</a:t>
            </a:r>
            <a:r>
              <a:rPr lang="es-MX" sz="1700"/>
              <a:t> y </a:t>
            </a:r>
            <a:r>
              <a:rPr lang="es-MX" sz="1700" err="1"/>
              <a:t>cuantitativos</a:t>
            </a:r>
            <a:r>
              <a:rPr lang="es-MX" sz="1700"/>
              <a:t>.</a:t>
            </a:r>
          </a:p>
          <a:p>
            <a:pPr>
              <a:lnSpc>
                <a:spcPct val="110000"/>
              </a:lnSpc>
            </a:pPr>
            <a:endParaRPr lang="es-MX" sz="1700"/>
          </a:p>
          <a:p>
            <a:pPr>
              <a:lnSpc>
                <a:spcPct val="110000"/>
              </a:lnSpc>
            </a:pPr>
            <a:r>
              <a:rPr lang="es-MX" sz="1700" err="1"/>
              <a:t>Desventajas</a:t>
            </a:r>
            <a:r>
              <a:rPr lang="es-MX" sz="1700"/>
              <a:t>:</a:t>
            </a:r>
          </a:p>
          <a:p>
            <a:pPr>
              <a:lnSpc>
                <a:spcPct val="110000"/>
              </a:lnSpc>
            </a:pPr>
            <a:r>
              <a:rPr lang="es-MX" sz="1700"/>
              <a:t>- </a:t>
            </a:r>
            <a:r>
              <a:rPr lang="es-MX" sz="1700" err="1"/>
              <a:t>Tendencia</a:t>
            </a:r>
            <a:r>
              <a:rPr lang="es-MX" sz="1700"/>
              <a:t> al </a:t>
            </a:r>
            <a:r>
              <a:rPr lang="es-MX" sz="1700" err="1"/>
              <a:t>sobreajuste</a:t>
            </a:r>
            <a:r>
              <a:rPr lang="es-MX" sz="1700"/>
              <a:t> (overfitting).</a:t>
            </a:r>
          </a:p>
          <a:p>
            <a:pPr>
              <a:lnSpc>
                <a:spcPct val="110000"/>
              </a:lnSpc>
            </a:pPr>
            <a:r>
              <a:rPr lang="es-MX" sz="1700"/>
              <a:t>- Menor </a:t>
            </a:r>
            <a:r>
              <a:rPr lang="es-MX" sz="1700" err="1"/>
              <a:t>precisión</a:t>
            </a:r>
            <a:r>
              <a:rPr lang="es-MX" sz="1700"/>
              <a:t> que </a:t>
            </a:r>
            <a:r>
              <a:rPr lang="es-MX" sz="1700" err="1"/>
              <a:t>otros</a:t>
            </a:r>
            <a:r>
              <a:rPr lang="es-MX" sz="1700"/>
              <a:t> </a:t>
            </a:r>
            <a:r>
              <a:rPr lang="es-MX" sz="1700" err="1"/>
              <a:t>métodos</a:t>
            </a:r>
            <a:r>
              <a:rPr lang="es-MX" sz="1700"/>
              <a:t> </a:t>
            </a:r>
            <a:r>
              <a:rPr lang="es-MX" sz="1700" err="1"/>
              <a:t>más</a:t>
            </a:r>
            <a:r>
              <a:rPr lang="es-MX" sz="1700"/>
              <a:t> </a:t>
            </a:r>
            <a:r>
              <a:rPr lang="es-MX" sz="1700" err="1"/>
              <a:t>avanzados</a:t>
            </a:r>
            <a:r>
              <a:rPr lang="es-MX" sz="1700"/>
              <a:t> </a:t>
            </a:r>
            <a:r>
              <a:rPr lang="es-MX" sz="1700" err="1"/>
              <a:t>como</a:t>
            </a:r>
            <a:r>
              <a:rPr lang="es-MX" sz="1700"/>
              <a:t> Random Forest o Boosting.</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421" y="6007878"/>
            <a:ext cx="2625537"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54B8-0432-A118-8D98-FFBE1B0C1665}"/>
              </a:ext>
            </a:extLst>
          </p:cNvPr>
          <p:cNvSpPr>
            <a:spLocks noGrp="1"/>
          </p:cNvSpPr>
          <p:nvPr>
            <p:ph type="title"/>
          </p:nvPr>
        </p:nvSpPr>
        <p:spPr/>
        <p:txBody>
          <a:bodyPr/>
          <a:lstStyle/>
          <a:p>
            <a:r>
              <a:rPr lang="es-PE" dirty="0"/>
              <a:t>Paquetes R para </a:t>
            </a:r>
            <a:r>
              <a:rPr lang="es-PE" dirty="0" err="1"/>
              <a:t>Random</a:t>
            </a:r>
            <a:r>
              <a:rPr lang="es-PE" dirty="0"/>
              <a:t> Forest y </a:t>
            </a:r>
            <a:r>
              <a:rPr lang="es-PE" dirty="0" err="1"/>
              <a:t>Gradient</a:t>
            </a:r>
            <a:r>
              <a:rPr lang="es-PE" dirty="0"/>
              <a:t> </a:t>
            </a:r>
            <a:r>
              <a:rPr lang="es-PE" dirty="0" err="1"/>
              <a:t>Boosting</a:t>
            </a:r>
            <a:endParaRPr lang="es-PE" dirty="0"/>
          </a:p>
        </p:txBody>
      </p:sp>
      <p:sp>
        <p:nvSpPr>
          <p:cNvPr id="5" name="Rectangle 2">
            <a:extLst>
              <a:ext uri="{FF2B5EF4-FFF2-40B4-BE49-F238E27FC236}">
                <a16:creationId xmlns:a16="http://schemas.microsoft.com/office/drawing/2014/main" id="{F0C3B0DC-DB19-2B33-0ADC-2B96A3C298E8}"/>
              </a:ext>
            </a:extLst>
          </p:cNvPr>
          <p:cNvSpPr>
            <a:spLocks noGrp="1" noChangeArrowheads="1"/>
          </p:cNvSpPr>
          <p:nvPr>
            <p:ph idx="1"/>
          </p:nvPr>
        </p:nvSpPr>
        <p:spPr bwMode="auto">
          <a:xfrm>
            <a:off x="872621" y="2031540"/>
            <a:ext cx="764958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err="1">
                <a:ln>
                  <a:noFill/>
                </a:ln>
                <a:solidFill>
                  <a:schemeClr val="tx1"/>
                </a:solidFill>
                <a:effectLst/>
                <a:latin typeface="Arial" panose="020B0604020202020204" pitchFamily="34" charset="0"/>
              </a:rPr>
              <a:t>tree</a:t>
            </a:r>
            <a:r>
              <a:rPr kumimoji="0" lang="es-PE" altLang="es-PE" sz="1800" b="1" i="0" u="none" strike="noStrike" cap="none" normalizeH="0" baseline="0" dirty="0">
                <a:ln>
                  <a:noFill/>
                </a:ln>
                <a:solidFill>
                  <a:schemeClr val="tx1"/>
                </a:solidFill>
                <a:effectLst/>
                <a:latin typeface="Arial" panose="020B0604020202020204" pitchFamily="34" charset="0"/>
              </a:rPr>
              <a:t> y </a:t>
            </a:r>
            <a:r>
              <a:rPr kumimoji="0" lang="es-PE" altLang="es-PE" sz="1800" b="1" i="0" u="none" strike="noStrike" cap="none" normalizeH="0" baseline="0" dirty="0" err="1">
                <a:ln>
                  <a:noFill/>
                </a:ln>
                <a:solidFill>
                  <a:schemeClr val="tx1"/>
                </a:solidFill>
                <a:effectLst/>
                <a:latin typeface="Arial" panose="020B0604020202020204" pitchFamily="34" charset="0"/>
              </a:rPr>
              <a:t>rpart</a:t>
            </a:r>
            <a:r>
              <a:rPr kumimoji="0" lang="es-PE" altLang="es-PE" sz="1800" b="0" i="0" u="none" strike="noStrike" cap="none" normalizeH="0" baseline="0" dirty="0">
                <a:ln>
                  <a:noFill/>
                </a:ln>
                <a:solidFill>
                  <a:schemeClr val="tx1"/>
                </a:solidFill>
                <a:effectLst/>
                <a:latin typeface="Arial" panose="020B0604020202020204" pitchFamily="34" charset="0"/>
              </a:rPr>
              <a:t>: Crean y representan árboles de regresión y clasificación.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err="1">
                <a:ln>
                  <a:noFill/>
                </a:ln>
                <a:solidFill>
                  <a:schemeClr val="tx1"/>
                </a:solidFill>
                <a:effectLst/>
                <a:latin typeface="Arial" panose="020B0604020202020204" pitchFamily="34" charset="0"/>
              </a:rPr>
              <a:t>rpart.plot</a:t>
            </a:r>
            <a:r>
              <a:rPr kumimoji="0" lang="es-PE" altLang="es-PE" sz="1800" b="0" i="0" u="none" strike="noStrike" cap="none" normalizeH="0" baseline="0" dirty="0">
                <a:ln>
                  <a:noFill/>
                </a:ln>
                <a:solidFill>
                  <a:schemeClr val="tx1"/>
                </a:solidFill>
                <a:effectLst/>
                <a:latin typeface="Arial" panose="020B0604020202020204" pitchFamily="34" charset="0"/>
              </a:rPr>
              <a:t>: Genera representaciones detalladas de modelos creados con </a:t>
            </a:r>
            <a:r>
              <a:rPr kumimoji="0" lang="es-PE" altLang="es-PE" sz="1800" b="0" i="0" u="none" strike="noStrike" cap="none" normalizeH="0" baseline="0" dirty="0" err="1">
                <a:ln>
                  <a:noFill/>
                </a:ln>
                <a:solidFill>
                  <a:schemeClr val="tx1"/>
                </a:solidFill>
                <a:effectLst/>
                <a:latin typeface="Arial" panose="020B0604020202020204" pitchFamily="34" charset="0"/>
              </a:rPr>
              <a:t>rpart</a:t>
            </a:r>
            <a:r>
              <a:rPr kumimoji="0" lang="es-PE" altLang="es-PE"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err="1">
                <a:ln>
                  <a:noFill/>
                </a:ln>
                <a:solidFill>
                  <a:schemeClr val="tx1"/>
                </a:solidFill>
                <a:effectLst/>
                <a:latin typeface="Arial" panose="020B0604020202020204" pitchFamily="34" charset="0"/>
              </a:rPr>
              <a:t>randomForest</a:t>
            </a:r>
            <a:r>
              <a:rPr kumimoji="0" lang="es-PE" altLang="es-PE" sz="1800" b="0" i="0" u="none" strike="noStrike" cap="none" normalizeH="0" baseline="0" dirty="0">
                <a:ln>
                  <a:noFill/>
                </a:ln>
                <a:solidFill>
                  <a:schemeClr val="tx1"/>
                </a:solidFill>
                <a:effectLst/>
                <a:latin typeface="Arial" panose="020B0604020202020204" pitchFamily="34" charset="0"/>
              </a:rPr>
              <a:t>: Modelos </a:t>
            </a:r>
            <a:r>
              <a:rPr kumimoji="0" lang="es-PE" altLang="es-PE" sz="1800" b="0" i="0" u="none" strike="noStrike" cap="none" normalizeH="0" baseline="0" dirty="0" err="1">
                <a:ln>
                  <a:noFill/>
                </a:ln>
                <a:solidFill>
                  <a:schemeClr val="tx1"/>
                </a:solidFill>
                <a:effectLst/>
                <a:latin typeface="Arial" panose="020B0604020202020204" pitchFamily="34" charset="0"/>
              </a:rPr>
              <a:t>Random</a:t>
            </a:r>
            <a:r>
              <a:rPr kumimoji="0" lang="es-PE" altLang="es-PE" sz="1800" b="0" i="0" u="none" strike="noStrike" cap="none" normalizeH="0" baseline="0" dirty="0">
                <a:ln>
                  <a:noFill/>
                </a:ln>
                <a:solidFill>
                  <a:schemeClr val="tx1"/>
                </a:solidFill>
                <a:effectLst/>
                <a:latin typeface="Arial" panose="020B0604020202020204" pitchFamily="34" charset="0"/>
              </a:rPr>
              <a:t> Forest, fácil de usar pero lento.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err="1">
                <a:ln>
                  <a:noFill/>
                </a:ln>
                <a:solidFill>
                  <a:schemeClr val="tx1"/>
                </a:solidFill>
                <a:effectLst/>
                <a:latin typeface="Arial" panose="020B0604020202020204" pitchFamily="34" charset="0"/>
              </a:rPr>
              <a:t>ranger</a:t>
            </a:r>
            <a:r>
              <a:rPr kumimoji="0" lang="es-PE" altLang="es-PE" sz="1800" b="0" i="0" u="none" strike="noStrike" cap="none" normalizeH="0" baseline="0" dirty="0">
                <a:ln>
                  <a:noFill/>
                </a:ln>
                <a:solidFill>
                  <a:schemeClr val="tx1"/>
                </a:solidFill>
                <a:effectLst/>
                <a:latin typeface="Arial" panose="020B0604020202020204" pitchFamily="34" charset="0"/>
              </a:rPr>
              <a:t>: Modelos </a:t>
            </a:r>
            <a:r>
              <a:rPr kumimoji="0" lang="es-PE" altLang="es-PE" sz="1800" b="0" i="0" u="none" strike="noStrike" cap="none" normalizeH="0" baseline="0" dirty="0" err="1">
                <a:ln>
                  <a:noFill/>
                </a:ln>
                <a:solidFill>
                  <a:schemeClr val="tx1"/>
                </a:solidFill>
                <a:effectLst/>
                <a:latin typeface="Arial" panose="020B0604020202020204" pitchFamily="34" charset="0"/>
              </a:rPr>
              <a:t>Random</a:t>
            </a:r>
            <a:r>
              <a:rPr kumimoji="0" lang="es-PE" altLang="es-PE" sz="1800" b="0" i="0" u="none" strike="noStrike" cap="none" normalizeH="0" baseline="0" dirty="0">
                <a:ln>
                  <a:noFill/>
                </a:ln>
                <a:solidFill>
                  <a:schemeClr val="tx1"/>
                </a:solidFill>
                <a:effectLst/>
                <a:latin typeface="Arial" panose="020B0604020202020204" pitchFamily="34" charset="0"/>
              </a:rPr>
              <a:t> Forest más rápidos, incluye </a:t>
            </a:r>
            <a:r>
              <a:rPr kumimoji="0" lang="es-PE" altLang="es-PE" sz="1800" b="0" i="0" u="none" strike="noStrike" cap="none" normalizeH="0" baseline="0" dirty="0" err="1">
                <a:ln>
                  <a:noFill/>
                </a:ln>
                <a:solidFill>
                  <a:schemeClr val="tx1"/>
                </a:solidFill>
                <a:effectLst/>
                <a:latin typeface="Arial" panose="020B0604020202020204" pitchFamily="34" charset="0"/>
              </a:rPr>
              <a:t>Extremely</a:t>
            </a:r>
            <a:r>
              <a:rPr kumimoji="0" lang="es-PE" altLang="es-PE" sz="1800" b="0" i="0" u="none" strike="noStrike" cap="none" normalizeH="0" baseline="0" dirty="0">
                <a:ln>
                  <a:noFill/>
                </a:ln>
                <a:solidFill>
                  <a:schemeClr val="tx1"/>
                </a:solidFill>
                <a:effectLst/>
                <a:latin typeface="Arial" panose="020B0604020202020204" pitchFamily="34" charset="0"/>
              </a:rPr>
              <a:t> </a:t>
            </a:r>
            <a:r>
              <a:rPr kumimoji="0" lang="es-PE" altLang="es-PE" sz="1800" b="0" i="0" u="none" strike="noStrike" cap="none" normalizeH="0" baseline="0" dirty="0" err="1">
                <a:ln>
                  <a:noFill/>
                </a:ln>
                <a:solidFill>
                  <a:schemeClr val="tx1"/>
                </a:solidFill>
                <a:effectLst/>
                <a:latin typeface="Arial" panose="020B0604020202020204" pitchFamily="34" charset="0"/>
              </a:rPr>
              <a:t>Randomized</a:t>
            </a:r>
            <a:r>
              <a:rPr kumimoji="0" lang="es-PE" altLang="es-PE" sz="1800" b="0" i="0" u="none" strike="noStrike" cap="none" normalizeH="0" baseline="0" dirty="0">
                <a:ln>
                  <a:noFill/>
                </a:ln>
                <a:solidFill>
                  <a:schemeClr val="tx1"/>
                </a:solidFill>
                <a:effectLst/>
                <a:latin typeface="Arial" panose="020B0604020202020204" pitchFamily="34" charset="0"/>
              </a:rPr>
              <a:t> </a:t>
            </a:r>
            <a:r>
              <a:rPr kumimoji="0" lang="es-PE" altLang="es-PE" sz="1800" b="0" i="0" u="none" strike="noStrike" cap="none" normalizeH="0" baseline="0" dirty="0" err="1">
                <a:ln>
                  <a:noFill/>
                </a:ln>
                <a:solidFill>
                  <a:schemeClr val="tx1"/>
                </a:solidFill>
                <a:effectLst/>
                <a:latin typeface="Arial" panose="020B0604020202020204" pitchFamily="34" charset="0"/>
              </a:rPr>
              <a:t>Trees</a:t>
            </a:r>
            <a:r>
              <a:rPr kumimoji="0" lang="es-PE" altLang="es-PE" sz="1800" b="0" i="0" u="none" strike="noStrike" cap="none" normalizeH="0" baseline="0" dirty="0">
                <a:ln>
                  <a:noFill/>
                </a:ln>
                <a:solidFill>
                  <a:schemeClr val="tx1"/>
                </a:solidFill>
                <a:effectLst/>
                <a:latin typeface="Arial" panose="020B0604020202020204" pitchFamily="34" charset="0"/>
              </a:rPr>
              <a:t> y </a:t>
            </a:r>
            <a:r>
              <a:rPr kumimoji="0" lang="es-PE" altLang="es-PE" sz="1800" b="0" i="0" u="none" strike="noStrike" cap="none" normalizeH="0" baseline="0" dirty="0" err="1">
                <a:ln>
                  <a:noFill/>
                </a:ln>
                <a:solidFill>
                  <a:schemeClr val="tx1"/>
                </a:solidFill>
                <a:effectLst/>
                <a:latin typeface="Arial" panose="020B0604020202020204" pitchFamily="34" charset="0"/>
              </a:rPr>
              <a:t>Quantile</a:t>
            </a:r>
            <a:r>
              <a:rPr kumimoji="0" lang="es-PE" altLang="es-PE" sz="1800" b="0" i="0" u="none" strike="noStrike" cap="none" normalizeH="0" baseline="0" dirty="0">
                <a:ln>
                  <a:noFill/>
                </a:ln>
                <a:solidFill>
                  <a:schemeClr val="tx1"/>
                </a:solidFill>
                <a:effectLst/>
                <a:latin typeface="Arial" panose="020B0604020202020204" pitchFamily="34" charset="0"/>
              </a:rPr>
              <a:t> </a:t>
            </a:r>
            <a:r>
              <a:rPr kumimoji="0" lang="es-PE" altLang="es-PE" sz="1800" b="0" i="0" u="none" strike="noStrike" cap="none" normalizeH="0" baseline="0" dirty="0" err="1">
                <a:ln>
                  <a:noFill/>
                </a:ln>
                <a:solidFill>
                  <a:schemeClr val="tx1"/>
                </a:solidFill>
                <a:effectLst/>
                <a:latin typeface="Arial" panose="020B0604020202020204" pitchFamily="34" charset="0"/>
              </a:rPr>
              <a:t>Regression</a:t>
            </a:r>
            <a:r>
              <a:rPr kumimoji="0" lang="es-PE" altLang="es-PE" sz="1800" b="0" i="0" u="none" strike="noStrike" cap="none" normalizeH="0" baseline="0" dirty="0">
                <a:ln>
                  <a:noFill/>
                </a:ln>
                <a:solidFill>
                  <a:schemeClr val="tx1"/>
                </a:solidFill>
                <a:effectLst/>
                <a:latin typeface="Arial" panose="020B0604020202020204" pitchFamily="34" charset="0"/>
              </a:rPr>
              <a:t> </a:t>
            </a:r>
            <a:r>
              <a:rPr kumimoji="0" lang="es-PE" altLang="es-PE" sz="1800" b="0" i="0" u="none" strike="noStrike" cap="none" normalizeH="0" baseline="0" dirty="0" err="1">
                <a:ln>
                  <a:noFill/>
                </a:ln>
                <a:solidFill>
                  <a:schemeClr val="tx1"/>
                </a:solidFill>
                <a:effectLst/>
                <a:latin typeface="Arial" panose="020B0604020202020204" pitchFamily="34" charset="0"/>
              </a:rPr>
              <a:t>Forests</a:t>
            </a:r>
            <a:r>
              <a:rPr kumimoji="0" lang="es-PE" altLang="es-PE"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err="1">
                <a:ln>
                  <a:noFill/>
                </a:ln>
                <a:solidFill>
                  <a:schemeClr val="tx1"/>
                </a:solidFill>
                <a:effectLst/>
                <a:latin typeface="Arial" panose="020B0604020202020204" pitchFamily="34" charset="0"/>
              </a:rPr>
              <a:t>gbm</a:t>
            </a:r>
            <a:r>
              <a:rPr kumimoji="0" lang="es-PE" altLang="es-PE" sz="1800" b="0" i="0" u="none" strike="noStrike" cap="none" normalizeH="0" baseline="0" dirty="0">
                <a:ln>
                  <a:noFill/>
                </a:ln>
                <a:solidFill>
                  <a:schemeClr val="tx1"/>
                </a:solidFill>
                <a:effectLst/>
                <a:latin typeface="Arial" panose="020B0604020202020204" pitchFamily="34" charset="0"/>
              </a:rPr>
              <a:t>: Algoritmos de </a:t>
            </a:r>
            <a:r>
              <a:rPr kumimoji="0" lang="es-PE" altLang="es-PE" sz="1800" b="0" i="0" u="none" strike="noStrike" cap="none" normalizeH="0" baseline="0" dirty="0" err="1">
                <a:ln>
                  <a:noFill/>
                </a:ln>
                <a:solidFill>
                  <a:schemeClr val="tx1"/>
                </a:solidFill>
                <a:effectLst/>
                <a:latin typeface="Arial" panose="020B0604020202020204" pitchFamily="34" charset="0"/>
              </a:rPr>
              <a:t>Boosting</a:t>
            </a:r>
            <a:r>
              <a:rPr kumimoji="0" lang="es-PE" altLang="es-PE" sz="1800" b="0" i="0" u="none" strike="noStrike" cap="none" normalizeH="0" baseline="0" dirty="0">
                <a:ln>
                  <a:noFill/>
                </a:ln>
                <a:solidFill>
                  <a:schemeClr val="tx1"/>
                </a:solidFill>
                <a:effectLst/>
                <a:latin typeface="Arial" panose="020B0604020202020204" pitchFamily="34" charset="0"/>
              </a:rPr>
              <a:t>, útil para aprendizaje, no recomendado en producción.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err="1">
                <a:ln>
                  <a:noFill/>
                </a:ln>
                <a:solidFill>
                  <a:schemeClr val="tx1"/>
                </a:solidFill>
                <a:effectLst/>
                <a:latin typeface="Arial" panose="020B0604020202020204" pitchFamily="34" charset="0"/>
              </a:rPr>
              <a:t>XGBoost</a:t>
            </a:r>
            <a:r>
              <a:rPr kumimoji="0" lang="es-PE" altLang="es-PE" sz="1800" b="0" i="0" u="none" strike="noStrike" cap="none" normalizeH="0" baseline="0" dirty="0">
                <a:ln>
                  <a:noFill/>
                </a:ln>
                <a:solidFill>
                  <a:schemeClr val="tx1"/>
                </a:solidFill>
                <a:effectLst/>
                <a:latin typeface="Arial" panose="020B0604020202020204" pitchFamily="34" charset="0"/>
              </a:rPr>
              <a:t>: Implementa Extra </a:t>
            </a:r>
            <a:r>
              <a:rPr kumimoji="0" lang="es-PE" altLang="es-PE" sz="1800" b="0" i="0" u="none" strike="noStrike" cap="none" normalizeH="0" baseline="0" dirty="0" err="1">
                <a:ln>
                  <a:noFill/>
                </a:ln>
                <a:solidFill>
                  <a:schemeClr val="tx1"/>
                </a:solidFill>
                <a:effectLst/>
                <a:latin typeface="Arial" panose="020B0604020202020204" pitchFamily="34" charset="0"/>
              </a:rPr>
              <a:t>Gradient</a:t>
            </a:r>
            <a:r>
              <a:rPr kumimoji="0" lang="es-PE" altLang="es-PE" sz="1800" b="0" i="0" u="none" strike="noStrike" cap="none" normalizeH="0" baseline="0" dirty="0">
                <a:ln>
                  <a:noFill/>
                </a:ln>
                <a:solidFill>
                  <a:schemeClr val="tx1"/>
                </a:solidFill>
                <a:effectLst/>
                <a:latin typeface="Arial" panose="020B0604020202020204" pitchFamily="34" charset="0"/>
              </a:rPr>
              <a:t> </a:t>
            </a:r>
            <a:r>
              <a:rPr kumimoji="0" lang="es-PE" altLang="es-PE" sz="1800" b="0" i="0" u="none" strike="noStrike" cap="none" normalizeH="0" baseline="0" dirty="0" err="1">
                <a:ln>
                  <a:noFill/>
                </a:ln>
                <a:solidFill>
                  <a:schemeClr val="tx1"/>
                </a:solidFill>
                <a:effectLst/>
                <a:latin typeface="Arial" panose="020B0604020202020204" pitchFamily="34" charset="0"/>
              </a:rPr>
              <a:t>Boosting</a:t>
            </a:r>
            <a:r>
              <a:rPr kumimoji="0" lang="es-PE" altLang="es-PE" sz="1800" b="0" i="0" u="none" strike="noStrike" cap="none" normalizeH="0" baseline="0" dirty="0">
                <a:ln>
                  <a:noFill/>
                </a:ln>
                <a:solidFill>
                  <a:schemeClr val="tx1"/>
                </a:solidFill>
                <a:effectLst/>
                <a:latin typeface="Arial" panose="020B0604020202020204" pitchFamily="34" charset="0"/>
              </a:rPr>
              <a:t>, conocido por su eficiencia y rapidez.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H2O</a:t>
            </a:r>
            <a:r>
              <a:rPr kumimoji="0" lang="es-PE" altLang="es-PE" sz="1800" b="0" i="0" u="none" strike="noStrike" cap="none" normalizeH="0" baseline="0" dirty="0">
                <a:ln>
                  <a:noFill/>
                </a:ln>
                <a:solidFill>
                  <a:schemeClr val="tx1"/>
                </a:solidFill>
                <a:effectLst/>
                <a:latin typeface="Arial" panose="020B0604020202020204" pitchFamily="34" charset="0"/>
              </a:rPr>
              <a:t>: Implementa algoritmos optimizados de machine learning, incluyendo </a:t>
            </a:r>
            <a:r>
              <a:rPr kumimoji="0" lang="es-PE" altLang="es-PE" sz="1800" b="0" i="0" u="none" strike="noStrike" cap="none" normalizeH="0" baseline="0" dirty="0" err="1">
                <a:ln>
                  <a:noFill/>
                </a:ln>
                <a:solidFill>
                  <a:schemeClr val="tx1"/>
                </a:solidFill>
                <a:effectLst/>
                <a:latin typeface="Arial" panose="020B0604020202020204" pitchFamily="34" charset="0"/>
              </a:rPr>
              <a:t>Random</a:t>
            </a:r>
            <a:r>
              <a:rPr kumimoji="0" lang="es-PE" altLang="es-PE" sz="1800" b="0" i="0" u="none" strike="noStrike" cap="none" normalizeH="0" baseline="0" dirty="0">
                <a:ln>
                  <a:noFill/>
                </a:ln>
                <a:solidFill>
                  <a:schemeClr val="tx1"/>
                </a:solidFill>
                <a:effectLst/>
                <a:latin typeface="Arial" panose="020B0604020202020204" pitchFamily="34" charset="0"/>
              </a:rPr>
              <a:t> Forest, </a:t>
            </a:r>
            <a:r>
              <a:rPr kumimoji="0" lang="es-PE" altLang="es-PE" sz="1800" b="0" i="0" u="none" strike="noStrike" cap="none" normalizeH="0" baseline="0" dirty="0" err="1">
                <a:ln>
                  <a:noFill/>
                </a:ln>
                <a:solidFill>
                  <a:schemeClr val="tx1"/>
                </a:solidFill>
                <a:effectLst/>
                <a:latin typeface="Arial" panose="020B0604020202020204" pitchFamily="34" charset="0"/>
              </a:rPr>
              <a:t>Gradient</a:t>
            </a:r>
            <a:r>
              <a:rPr kumimoji="0" lang="es-PE" altLang="es-PE" sz="1800" b="0" i="0" u="none" strike="noStrike" cap="none" normalizeH="0" baseline="0" dirty="0">
                <a:ln>
                  <a:noFill/>
                </a:ln>
                <a:solidFill>
                  <a:schemeClr val="tx1"/>
                </a:solidFill>
                <a:effectLst/>
                <a:latin typeface="Arial" panose="020B0604020202020204" pitchFamily="34" charset="0"/>
              </a:rPr>
              <a:t> </a:t>
            </a:r>
            <a:r>
              <a:rPr kumimoji="0" lang="es-PE" altLang="es-PE" sz="1800" b="0" i="0" u="none" strike="noStrike" cap="none" normalizeH="0" baseline="0" dirty="0" err="1">
                <a:ln>
                  <a:noFill/>
                </a:ln>
                <a:solidFill>
                  <a:schemeClr val="tx1"/>
                </a:solidFill>
                <a:effectLst/>
                <a:latin typeface="Arial" panose="020B0604020202020204" pitchFamily="34" charset="0"/>
              </a:rPr>
              <a:t>Boosting</a:t>
            </a:r>
            <a:r>
              <a:rPr kumimoji="0" lang="es-PE" altLang="es-PE" sz="1800" b="0" i="0" u="none" strike="noStrike" cap="none" normalizeH="0" baseline="0" dirty="0">
                <a:ln>
                  <a:noFill/>
                </a:ln>
                <a:solidFill>
                  <a:schemeClr val="tx1"/>
                </a:solidFill>
                <a:effectLst/>
                <a:latin typeface="Arial" panose="020B0604020202020204" pitchFamily="34" charset="0"/>
              </a:rPr>
              <a:t> y </a:t>
            </a:r>
            <a:r>
              <a:rPr kumimoji="0" lang="es-PE" altLang="es-PE" sz="1800" b="0" i="0" u="none" strike="noStrike" cap="none" normalizeH="0" baseline="0" dirty="0" err="1">
                <a:ln>
                  <a:noFill/>
                </a:ln>
                <a:solidFill>
                  <a:schemeClr val="tx1"/>
                </a:solidFill>
                <a:effectLst/>
                <a:latin typeface="Arial" panose="020B0604020202020204" pitchFamily="34" charset="0"/>
              </a:rPr>
              <a:t>XGBoost</a:t>
            </a:r>
            <a:r>
              <a:rPr kumimoji="0" lang="es-PE" altLang="es-PE"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C50</a:t>
            </a:r>
            <a:r>
              <a:rPr kumimoji="0" lang="es-PE" altLang="es-PE" sz="1800" b="0" i="0" u="none" strike="noStrike" cap="none" normalizeH="0" baseline="0" dirty="0">
                <a:ln>
                  <a:noFill/>
                </a:ln>
                <a:solidFill>
                  <a:schemeClr val="tx1"/>
                </a:solidFill>
                <a:effectLst/>
                <a:latin typeface="Arial" panose="020B0604020202020204" pitchFamily="34" charset="0"/>
              </a:rPr>
              <a:t>: Implementación de árboles de clasificación C5.0. </a:t>
            </a:r>
          </a:p>
        </p:txBody>
      </p:sp>
    </p:spTree>
    <p:extLst>
      <p:ext uri="{BB962C8B-B14F-4D97-AF65-F5344CB8AC3E}">
        <p14:creationId xmlns:p14="http://schemas.microsoft.com/office/powerpoint/2010/main" val="150014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3DBA-FCB4-2F6A-545F-15B85BEFE384}"/>
              </a:ext>
            </a:extLst>
          </p:cNvPr>
          <p:cNvSpPr>
            <a:spLocks noGrp="1"/>
          </p:cNvSpPr>
          <p:nvPr>
            <p:ph type="title"/>
          </p:nvPr>
        </p:nvSpPr>
        <p:spPr/>
        <p:txBody>
          <a:bodyPr/>
          <a:lstStyle/>
          <a:p>
            <a:r>
              <a:rPr lang="es-MX" dirty="0"/>
              <a:t>Ejemplo regresión:</a:t>
            </a:r>
            <a:endParaRPr lang="es-PE" dirty="0"/>
          </a:p>
        </p:txBody>
      </p:sp>
      <p:sp>
        <p:nvSpPr>
          <p:cNvPr id="3" name="Content Placeholder 2">
            <a:extLst>
              <a:ext uri="{FF2B5EF4-FFF2-40B4-BE49-F238E27FC236}">
                <a16:creationId xmlns:a16="http://schemas.microsoft.com/office/drawing/2014/main" id="{B4783F2A-D69B-FD01-D706-3FB9E0D46AB4}"/>
              </a:ext>
            </a:extLst>
          </p:cNvPr>
          <p:cNvSpPr>
            <a:spLocks noGrp="1"/>
          </p:cNvSpPr>
          <p:nvPr>
            <p:ph idx="1"/>
          </p:nvPr>
        </p:nvSpPr>
        <p:spPr/>
        <p:txBody>
          <a:bodyPr/>
          <a:lstStyle/>
          <a:p>
            <a:r>
              <a:rPr lang="es-MX" dirty="0"/>
              <a:t>El data set Boston contiene información sobre viviendas de la ciudad de Boston, así como información sobre el barrio en el que se encuentran. Se pretende ajustar un árbol de regresión que permita predecir el precio medio de una vivienda (</a:t>
            </a:r>
            <a:r>
              <a:rPr lang="es-MX" dirty="0" err="1"/>
              <a:t>medv</a:t>
            </a:r>
            <a:r>
              <a:rPr lang="es-MX" dirty="0"/>
              <a:t>) en función de las variables disponibles.</a:t>
            </a:r>
            <a:endParaRPr lang="es-PE" dirty="0"/>
          </a:p>
        </p:txBody>
      </p:sp>
    </p:spTree>
    <p:extLst>
      <p:ext uri="{BB962C8B-B14F-4D97-AF65-F5344CB8AC3E}">
        <p14:creationId xmlns:p14="http://schemas.microsoft.com/office/powerpoint/2010/main" val="1926507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4E33-009E-9A5A-80C6-C59027EA0728}"/>
              </a:ext>
            </a:extLst>
          </p:cNvPr>
          <p:cNvSpPr>
            <a:spLocks noGrp="1"/>
          </p:cNvSpPr>
          <p:nvPr>
            <p:ph type="title"/>
          </p:nvPr>
        </p:nvSpPr>
        <p:spPr/>
        <p:txBody>
          <a:bodyPr/>
          <a:lstStyle/>
          <a:p>
            <a:r>
              <a:rPr lang="es-PE" dirty="0"/>
              <a:t>Descripción de variables</a:t>
            </a:r>
          </a:p>
        </p:txBody>
      </p:sp>
      <p:sp>
        <p:nvSpPr>
          <p:cNvPr id="3" name="Content Placeholder 2">
            <a:extLst>
              <a:ext uri="{FF2B5EF4-FFF2-40B4-BE49-F238E27FC236}">
                <a16:creationId xmlns:a16="http://schemas.microsoft.com/office/drawing/2014/main" id="{A3CFCC59-BB66-F0A0-F79D-73F5618BEABD}"/>
              </a:ext>
            </a:extLst>
          </p:cNvPr>
          <p:cNvSpPr>
            <a:spLocks noGrp="1"/>
          </p:cNvSpPr>
          <p:nvPr>
            <p:ph idx="1"/>
          </p:nvPr>
        </p:nvSpPr>
        <p:spPr>
          <a:xfrm>
            <a:off x="438281" y="1853755"/>
            <a:ext cx="8267437" cy="3450613"/>
          </a:xfrm>
        </p:spPr>
        <p:txBody>
          <a:bodyPr numCol="3">
            <a:noAutofit/>
          </a:bodyPr>
          <a:lstStyle/>
          <a:p>
            <a:pPr>
              <a:lnSpc>
                <a:spcPct val="100000"/>
              </a:lnSpc>
            </a:pPr>
            <a:r>
              <a:rPr lang="es-MX" sz="1600" dirty="0" err="1"/>
              <a:t>crim</a:t>
            </a:r>
            <a:r>
              <a:rPr lang="es-MX" sz="1600" dirty="0"/>
              <a:t>: Tasa de criminalidad per cápita por poblado.</a:t>
            </a:r>
          </a:p>
          <a:p>
            <a:pPr>
              <a:lnSpc>
                <a:spcPct val="100000"/>
              </a:lnSpc>
            </a:pPr>
            <a:r>
              <a:rPr lang="es-MX" sz="1600" dirty="0" err="1"/>
              <a:t>zn</a:t>
            </a:r>
            <a:r>
              <a:rPr lang="es-MX" sz="1600" dirty="0"/>
              <a:t>: proporción de tierra residencial zonificada para lotes de más de 25,000 pies cuadrados.</a:t>
            </a:r>
          </a:p>
          <a:p>
            <a:pPr>
              <a:lnSpc>
                <a:spcPct val="100000"/>
              </a:lnSpc>
            </a:pPr>
            <a:r>
              <a:rPr lang="es-MX" sz="1600" dirty="0" err="1"/>
              <a:t>indus</a:t>
            </a:r>
            <a:r>
              <a:rPr lang="es-MX" sz="1600" dirty="0"/>
              <a:t>: Proporción de acres de negocios no minoristas por ciudad.</a:t>
            </a:r>
          </a:p>
          <a:p>
            <a:pPr>
              <a:lnSpc>
                <a:spcPct val="100000"/>
              </a:lnSpc>
            </a:pPr>
            <a:r>
              <a:rPr lang="es-MX" sz="1600" dirty="0"/>
              <a:t>chas: Variable ficticia del río Charles (= 1 si el trecho limita al río; 0 en caso contrario).</a:t>
            </a:r>
          </a:p>
          <a:p>
            <a:pPr>
              <a:lnSpc>
                <a:spcPct val="100000"/>
              </a:lnSpc>
            </a:pPr>
            <a:r>
              <a:rPr lang="es-MX" sz="1600" dirty="0" err="1"/>
              <a:t>nox</a:t>
            </a:r>
            <a:r>
              <a:rPr lang="es-MX" sz="1600" dirty="0"/>
              <a:t>: Concentración de óxidos de nitrógeno (partes por 10 millones).</a:t>
            </a:r>
          </a:p>
          <a:p>
            <a:pPr>
              <a:lnSpc>
                <a:spcPct val="100000"/>
              </a:lnSpc>
            </a:pPr>
            <a:r>
              <a:rPr lang="es-MX" sz="1600" dirty="0" err="1"/>
              <a:t>rm</a:t>
            </a:r>
            <a:r>
              <a:rPr lang="es-MX" sz="1600" dirty="0"/>
              <a:t>: promedio de habitaciones por vivienda.</a:t>
            </a:r>
          </a:p>
          <a:p>
            <a:pPr>
              <a:lnSpc>
                <a:spcPct val="100000"/>
              </a:lnSpc>
            </a:pPr>
            <a:r>
              <a:rPr lang="es-MX" sz="1600" dirty="0" err="1"/>
              <a:t>age</a:t>
            </a:r>
            <a:r>
              <a:rPr lang="es-MX" sz="1600" dirty="0"/>
              <a:t>: Proporción de unidades ocupadas por el propietario construidas antes de 1940.</a:t>
            </a:r>
          </a:p>
          <a:p>
            <a:pPr>
              <a:lnSpc>
                <a:spcPct val="100000"/>
              </a:lnSpc>
            </a:pPr>
            <a:r>
              <a:rPr lang="es-MX" sz="1600" dirty="0" err="1"/>
              <a:t>dis</a:t>
            </a:r>
            <a:r>
              <a:rPr lang="es-MX" sz="1600" dirty="0"/>
              <a:t>: media ponderada de distancias a cinco centros de empleo de Boston.</a:t>
            </a:r>
          </a:p>
          <a:p>
            <a:pPr>
              <a:lnSpc>
                <a:spcPct val="100000"/>
              </a:lnSpc>
            </a:pPr>
            <a:r>
              <a:rPr lang="es-MX" sz="1600" dirty="0"/>
              <a:t>rad: </a:t>
            </a:r>
            <a:r>
              <a:rPr lang="es-MX" sz="1600" dirty="0" err="1"/>
              <a:t>Indice</a:t>
            </a:r>
            <a:r>
              <a:rPr lang="es-MX" sz="1600" dirty="0"/>
              <a:t> de accesibilidad a autopistas.</a:t>
            </a:r>
          </a:p>
          <a:p>
            <a:pPr>
              <a:lnSpc>
                <a:spcPct val="100000"/>
              </a:lnSpc>
            </a:pPr>
            <a:r>
              <a:rPr lang="es-MX" sz="1600" dirty="0" err="1"/>
              <a:t>tax</a:t>
            </a:r>
            <a:r>
              <a:rPr lang="es-MX" sz="1600" dirty="0"/>
              <a:t>: tasa de impuesto a la propiedad de valor total por \ $ 10,000.</a:t>
            </a:r>
          </a:p>
          <a:p>
            <a:pPr>
              <a:lnSpc>
                <a:spcPct val="100000"/>
              </a:lnSpc>
            </a:pPr>
            <a:r>
              <a:rPr lang="es-MX" sz="1600" dirty="0" err="1"/>
              <a:t>ptratio</a:t>
            </a:r>
            <a:r>
              <a:rPr lang="es-MX" sz="1600" dirty="0"/>
              <a:t>: Proporción alumno-profesor por ciudad.</a:t>
            </a:r>
          </a:p>
          <a:p>
            <a:pPr>
              <a:lnSpc>
                <a:spcPct val="100000"/>
              </a:lnSpc>
            </a:pPr>
            <a:r>
              <a:rPr lang="es-MX" sz="1600" dirty="0" err="1"/>
              <a:t>black</a:t>
            </a:r>
            <a:r>
              <a:rPr lang="es-MX" sz="1600" dirty="0"/>
              <a:t>: 1000 (Bk - 0,63) ^ 2 donde Bk es la proporción de negros por ciudad.</a:t>
            </a:r>
          </a:p>
          <a:p>
            <a:pPr>
              <a:lnSpc>
                <a:spcPct val="100000"/>
              </a:lnSpc>
            </a:pPr>
            <a:r>
              <a:rPr lang="es-MX" sz="1600" dirty="0" err="1"/>
              <a:t>lstat</a:t>
            </a:r>
            <a:r>
              <a:rPr lang="es-MX" sz="1600" dirty="0"/>
              <a:t>: porcentaje de personas en estado de pobreza (porcentaje).</a:t>
            </a:r>
          </a:p>
          <a:p>
            <a:pPr>
              <a:lnSpc>
                <a:spcPct val="100000"/>
              </a:lnSpc>
            </a:pPr>
            <a:r>
              <a:rPr lang="es-MX" sz="1600" dirty="0" err="1"/>
              <a:t>medv</a:t>
            </a:r>
            <a:r>
              <a:rPr lang="es-MX" sz="1600" dirty="0"/>
              <a:t>: precio medio de las viviendas ocupadas en \ $ 1000s. (variable de respuesta)</a:t>
            </a:r>
            <a:endParaRPr lang="es-PE" sz="1600" dirty="0"/>
          </a:p>
        </p:txBody>
      </p:sp>
    </p:spTree>
    <p:extLst>
      <p:ext uri="{BB962C8B-B14F-4D97-AF65-F5344CB8AC3E}">
        <p14:creationId xmlns:p14="http://schemas.microsoft.com/office/powerpoint/2010/main" val="41219624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1892</TotalTime>
  <Words>751</Words>
  <Application>Microsoft Office PowerPoint</Application>
  <PresentationFormat>On-screen Show (4:3)</PresentationFormat>
  <Paragraphs>69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Árboles de Regresión</vt:lpstr>
      <vt:lpstr>Introducción</vt:lpstr>
      <vt:lpstr>Árboles de Regresión</vt:lpstr>
      <vt:lpstr>Ejemplo: Árbol de Regresión para Jugadores de Béisbol</vt:lpstr>
      <vt:lpstr>Entrenamiento del Árbol</vt:lpstr>
      <vt:lpstr>Ventajas y Desventajas</vt:lpstr>
      <vt:lpstr>Paquetes R para Random Forest y Gradient Boosting</vt:lpstr>
      <vt:lpstr>Ejemplo regresión:</vt:lpstr>
      <vt:lpstr>Descripción de variables</vt:lpstr>
      <vt:lpstr>IMPORTAMOS LAS LIBRERIAS</vt:lpstr>
      <vt:lpstr>IMPORTAR EL ARCHIVO</vt:lpstr>
      <vt:lpstr>AJUSTE DEL MODELO PARA ENTRENARLO</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Daniel Ccopa</cp:lastModifiedBy>
  <cp:revision>4</cp:revision>
  <dcterms:created xsi:type="dcterms:W3CDTF">2013-01-27T09:14:16Z</dcterms:created>
  <dcterms:modified xsi:type="dcterms:W3CDTF">2024-10-03T05:57:15Z</dcterms:modified>
  <cp:category/>
</cp:coreProperties>
</file>