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32AA-5813-3E33-202A-3B6F4614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DF306-6645-186F-223E-3F7499CC4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07141-11C8-E441-7F95-6C3D1909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C62F5-602D-35BD-B5DD-42BE904B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83852-9DE8-F866-6511-E644477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29C8-E15A-A3D0-ABE8-6F5F534D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3937F-618A-127B-8A18-EADBBB09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BDBB7-9845-378B-C7F8-CBCF2E4D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ED29E-A675-E53E-72E5-2FFA1E7E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3ED3A-7009-2D2E-7560-BE158985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46B70E-CB9A-5956-CC67-0F93A0D9C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C3D094-8950-1BA7-2065-91A5C7D3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8C035-D1C9-ABDC-FD48-220D93B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56D36-4E6C-40B7-63DE-6058386E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09F46-F105-3BFB-9AE7-0265EE98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5A7F-10D7-AB5B-0143-73114247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EDA68-5710-8164-ACAA-1D0F1038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99EC9-FA0C-A199-0710-C2AD3C55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53066-1A80-F5FD-3E6E-64CE45D7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A9137-25FB-A490-E219-51EB593D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77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4E724-3510-EC05-FE1C-2C211A58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225BD4-63ED-4839-FAD4-B6079058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D65AE-2C74-B0F9-E6AF-BB0CF0AF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E2C53-1E45-092A-2DD3-ED9052C3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236C61-C271-7BCD-3802-319188DA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8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C3D68-4380-5B9C-BAB0-06A8A6D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39DDC-039B-03AA-F45E-BDCF6C8F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D57661-CBB3-F8C1-C332-F83259726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1AB96-A4E1-7B60-3AD1-816A05E5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830ED-FF5B-5C56-99B9-C2C0D9C7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B41E33-A4D8-31C7-8E1E-CB2B9002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49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7D47-7A5D-E925-8491-A44F83CE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46493-F4F9-BAA7-CCCD-07B182F0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21A26-E0F2-9C5A-6465-1C037F2E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A84876-D355-BAE7-50B0-6D0C4732B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D0827C-76FC-DE9A-0A3B-B0C467932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6B6C3A-009A-28CA-3D59-14085879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3C1AD-7F69-E60F-8136-C712FC3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C4BD5-1407-EF82-4145-6F66F9EA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79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B8C19-02A5-81AC-EF27-32489DCF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AE2EA-B73E-A75E-2483-AF32490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E076B9-7B2D-3DC1-A80C-C438183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C81781-7A48-F19A-444C-CD12738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9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D859AF-9F49-65A2-F34D-91FEA48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DB6613-AB85-67E5-826F-0594B24C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7FE843-916E-4E42-1086-39EF2761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75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6972-1BCA-8B99-37D9-536EDEF6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E4DCF-F6D4-3137-8628-A0012C02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AD00FA-A3CD-CBF0-72B5-C45956B5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CC910-C357-2B47-509E-F0D69F8A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17D8A-1A87-DBD1-4B20-888123B8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4A93F-12A4-A96F-840B-D01FCBF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49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3538-EB3B-5116-ACC3-B8B69E49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A56216-66B9-EB78-5B4C-C69D8D7A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CCD2B-1D98-3AD3-C151-C26393BF8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629D8-00B1-6C25-8236-7643A34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28A0E-ABB4-5B28-D503-9C61A07A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938A9-C81C-B28D-1F29-AF8935B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2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1F3AEC-9122-09F6-BEBA-14AD0502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4E85D-E3D3-A2CF-FE66-11CE1E3A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4D6B4-05BE-826C-EAC9-EAB80187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5D6F-32CF-4173-9953-4140AC9B083D}" type="datetimeFigureOut">
              <a:rPr lang="es-PE" smtClean="0"/>
              <a:t>24/08/2024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F851E-4E5F-C71A-0B97-F06A6033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87BBA-6967-C0DB-6761-216DB23B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0FF5-5379-4C3C-BC8F-811CE0C766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72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0FAB15-5B9F-3DE8-E3AB-B20D801A6A87}"/>
              </a:ext>
            </a:extLst>
          </p:cNvPr>
          <p:cNvSpPr txBox="1"/>
          <p:nvPr/>
        </p:nvSpPr>
        <p:spPr>
          <a:xfrm>
            <a:off x="3329051" y="284111"/>
            <a:ext cx="493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33CC"/>
                </a:solidFill>
              </a:rPr>
              <a:t>Aprendizaje Supervisado</a:t>
            </a:r>
            <a:endParaRPr lang="es-PE" sz="3600" b="1" dirty="0">
              <a:solidFill>
                <a:srgbClr val="FF33CC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B236BD-F96C-94EF-D4D8-166C29CB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2" t="41125" r="39638" b="38955"/>
          <a:stretch/>
        </p:blipFill>
        <p:spPr>
          <a:xfrm>
            <a:off x="2387803" y="1115453"/>
            <a:ext cx="7416393" cy="1751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81C037-073A-CB96-3F55-F52CEF3EE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30" t="38554" r="32862" b="22903"/>
          <a:stretch/>
        </p:blipFill>
        <p:spPr>
          <a:xfrm>
            <a:off x="2603217" y="3052146"/>
            <a:ext cx="6740468" cy="34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408D7A-295D-C166-F687-ED3CBFADC1C0}"/>
              </a:ext>
            </a:extLst>
          </p:cNvPr>
          <p:cNvSpPr txBox="1"/>
          <p:nvPr/>
        </p:nvSpPr>
        <p:spPr>
          <a:xfrm>
            <a:off x="1316004" y="495759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33CC"/>
                </a:solidFill>
                <a:latin typeface="Georgia" panose="02040502050405020303" pitchFamily="18" charset="0"/>
              </a:rPr>
              <a:t>Regresión Binaria</a:t>
            </a:r>
            <a:endParaRPr lang="es-PE" sz="2400" b="1" dirty="0">
              <a:solidFill>
                <a:srgbClr val="FF33CC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671289-A546-9963-10D4-46B15BA42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1" t="40803" r="13072" b="50844"/>
          <a:stretch/>
        </p:blipFill>
        <p:spPr>
          <a:xfrm>
            <a:off x="4032349" y="941241"/>
            <a:ext cx="4315223" cy="837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A61A3D-4B46-EB8B-06C2-45796AC69F6A}"/>
              </a:ext>
            </a:extLst>
          </p:cNvPr>
          <p:cNvSpPr txBox="1"/>
          <p:nvPr/>
        </p:nvSpPr>
        <p:spPr>
          <a:xfrm>
            <a:off x="1476260" y="2032773"/>
            <a:ext cx="6093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Georgia" panose="02040502050405020303" pitchFamily="18" charset="0"/>
              </a:rPr>
              <a:t>Entiéndase dos variables :</a:t>
            </a:r>
          </a:p>
          <a:p>
            <a:r>
              <a:rPr lang="es-ES" sz="2000" dirty="0">
                <a:latin typeface="Georgia" panose="02040502050405020303" pitchFamily="18" charset="0"/>
              </a:rPr>
              <a:t>Y: Dependiente cuantitativa</a:t>
            </a:r>
          </a:p>
          <a:p>
            <a:r>
              <a:rPr lang="es-ES" sz="2000" dirty="0">
                <a:latin typeface="Georgia" panose="02040502050405020303" pitchFamily="18" charset="0"/>
              </a:rPr>
              <a:t>X: Independiente cuantitativo o cualitativa(</a:t>
            </a:r>
            <a:r>
              <a:rPr lang="es-ES" sz="2000" dirty="0" err="1">
                <a:latin typeface="Georgia" panose="02040502050405020303" pitchFamily="18" charset="0"/>
              </a:rPr>
              <a:t>dummy</a:t>
            </a:r>
            <a:r>
              <a:rPr lang="es-ES" sz="2000" dirty="0">
                <a:latin typeface="Georgia" panose="02040502050405020303" pitchFamily="18" charset="0"/>
              </a:rPr>
              <a:t>)</a:t>
            </a:r>
            <a:endParaRPr lang="es-PE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A899F2-2F8A-462A-648A-AECE6E310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9" t="52852" r="43162" b="24031"/>
          <a:stretch/>
        </p:blipFill>
        <p:spPr>
          <a:xfrm>
            <a:off x="1476260" y="3272033"/>
            <a:ext cx="9427403" cy="3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C003CB-5C74-D9EF-FC72-46E8218D1FFB}"/>
              </a:ext>
            </a:extLst>
          </p:cNvPr>
          <p:cNvSpPr txBox="1"/>
          <p:nvPr/>
        </p:nvSpPr>
        <p:spPr>
          <a:xfrm>
            <a:off x="965622" y="508609"/>
            <a:ext cx="870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Georgia" panose="02040502050405020303" pitchFamily="18" charset="0"/>
              </a:rPr>
              <a:t>El problema de regresión es encontrar el mejor modelo, gráficamente la mejor recta</a:t>
            </a:r>
            <a:endParaRPr lang="es-PE" dirty="0">
              <a:latin typeface="Georgia" panose="02040502050405020303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4D17D-5CAA-21B2-59EF-6A361AFBF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2" t="45301" r="47139" b="30281"/>
          <a:stretch/>
        </p:blipFill>
        <p:spPr>
          <a:xfrm>
            <a:off x="2724839" y="974254"/>
            <a:ext cx="6742322" cy="287068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4EAA84B-3E33-95B8-D1B3-B25DEBBFB760}"/>
              </a:ext>
            </a:extLst>
          </p:cNvPr>
          <p:cNvSpPr/>
          <p:nvPr/>
        </p:nvSpPr>
        <p:spPr>
          <a:xfrm>
            <a:off x="2654839" y="2664492"/>
            <a:ext cx="2214390" cy="605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C378F-2C99-31E7-8472-5F7112B32848}"/>
              </a:ext>
            </a:extLst>
          </p:cNvPr>
          <p:cNvSpPr txBox="1"/>
          <p:nvPr/>
        </p:nvSpPr>
        <p:spPr>
          <a:xfrm>
            <a:off x="782198" y="4272956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33CC"/>
                </a:solidFill>
                <a:latin typeface="Georgia" panose="02040502050405020303" pitchFamily="18" charset="0"/>
              </a:rPr>
              <a:t>Regresión Múltiple</a:t>
            </a:r>
            <a:endParaRPr lang="es-PE" sz="2400" b="1" dirty="0">
              <a:solidFill>
                <a:srgbClr val="FF33CC"/>
              </a:solidFill>
              <a:latin typeface="Georgia" panose="020405020504050203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76D6EC-C7B1-26DF-2FE9-1F2D31595A52}"/>
              </a:ext>
            </a:extLst>
          </p:cNvPr>
          <p:cNvSpPr txBox="1"/>
          <p:nvPr/>
        </p:nvSpPr>
        <p:spPr>
          <a:xfrm>
            <a:off x="782198" y="498380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Georgia" panose="02040502050405020303" pitchFamily="18" charset="0"/>
              </a:rPr>
              <a:t>Y: Dependiente cuantitativa</a:t>
            </a:r>
          </a:p>
          <a:p>
            <a:r>
              <a:rPr lang="es-ES" sz="1800" dirty="0">
                <a:latin typeface="Georgia" panose="02040502050405020303" pitchFamily="18" charset="0"/>
              </a:rPr>
              <a:t>X: Independientes cuantitativas o cualitativas(</a:t>
            </a:r>
            <a:r>
              <a:rPr lang="es-ES" sz="1800" dirty="0" err="1">
                <a:latin typeface="Georgia" panose="02040502050405020303" pitchFamily="18" charset="0"/>
              </a:rPr>
              <a:t>dummy</a:t>
            </a:r>
            <a:r>
              <a:rPr lang="es-ES" sz="1800" dirty="0">
                <a:latin typeface="Georgia" panose="02040502050405020303" pitchFamily="18" charset="0"/>
              </a:rPr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06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AD25D53-2322-F6F8-A7FE-BA4449468F88}"/>
              </a:ext>
            </a:extLst>
          </p:cNvPr>
          <p:cNvSpPr txBox="1"/>
          <p:nvPr/>
        </p:nvSpPr>
        <p:spPr>
          <a:xfrm>
            <a:off x="1090670" y="1741485"/>
            <a:ext cx="6989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Georgia" panose="02040502050405020303" pitchFamily="18" charset="0"/>
              </a:rPr>
              <a:t>Entiéndase </a:t>
            </a:r>
            <a:r>
              <a:rPr lang="es-ES" sz="2000" dirty="0">
                <a:solidFill>
                  <a:srgbClr val="FF33CC"/>
                </a:solidFill>
                <a:latin typeface="Georgia" panose="02040502050405020303" pitchFamily="18" charset="0"/>
              </a:rPr>
              <a:t>dos categorías de respuesta en la variable target:</a:t>
            </a:r>
          </a:p>
          <a:p>
            <a:r>
              <a:rPr lang="es-ES" sz="2000" dirty="0">
                <a:latin typeface="Georgia" panose="02040502050405020303" pitchFamily="18" charset="0"/>
              </a:rPr>
              <a:t>Y: Dependiente cualitativa</a:t>
            </a:r>
          </a:p>
          <a:p>
            <a:r>
              <a:rPr lang="es-ES" sz="2000" dirty="0">
                <a:latin typeface="Georgia" panose="02040502050405020303" pitchFamily="18" charset="0"/>
              </a:rPr>
              <a:t>X: Independiente cualitativa</a:t>
            </a:r>
            <a:endParaRPr lang="es-PE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06D5A9-3A2A-78C1-C6A7-C81092FD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5" t="45171" r="48675" b="42169"/>
          <a:stretch/>
        </p:blipFill>
        <p:spPr>
          <a:xfrm>
            <a:off x="4026089" y="767407"/>
            <a:ext cx="4184573" cy="10156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593D19-585F-73DB-C436-05A83F76C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47" t="37546" r="42800" b="42490"/>
          <a:stretch/>
        </p:blipFill>
        <p:spPr>
          <a:xfrm>
            <a:off x="1163332" y="2796240"/>
            <a:ext cx="9318582" cy="25677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6D8723D-6766-E30C-5F1E-6EAEFB3B0EB6}"/>
              </a:ext>
            </a:extLst>
          </p:cNvPr>
          <p:cNvSpPr txBox="1"/>
          <p:nvPr/>
        </p:nvSpPr>
        <p:spPr>
          <a:xfrm>
            <a:off x="7388446" y="2131572"/>
            <a:ext cx="384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Buscamos una recta que divida las categorías de respuesta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7FC353-E762-659B-2A07-0CADFBE3FE2E}"/>
              </a:ext>
            </a:extLst>
          </p:cNvPr>
          <p:cNvSpPr txBox="1"/>
          <p:nvPr/>
        </p:nvSpPr>
        <p:spPr>
          <a:xfrm>
            <a:off x="1090670" y="5363956"/>
            <a:ext cx="865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33CC"/>
                </a:solidFill>
                <a:latin typeface="Georgia" panose="02040502050405020303" pitchFamily="18" charset="0"/>
              </a:rPr>
              <a:t>Clasificación multiclase: </a:t>
            </a:r>
            <a:r>
              <a:rPr lang="es-ES" dirty="0">
                <a:latin typeface="Georgia" panose="02040502050405020303" pitchFamily="18" charset="0"/>
              </a:rPr>
              <a:t>varias categorías de respuesta de la variable target</a:t>
            </a:r>
            <a:endParaRPr lang="es-PE" dirty="0">
              <a:latin typeface="Georgia" panose="020405020504050203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5E22C0-0F6E-5145-CACF-D02C0A9E9C44}"/>
              </a:ext>
            </a:extLst>
          </p:cNvPr>
          <p:cNvSpPr txBox="1"/>
          <p:nvPr/>
        </p:nvSpPr>
        <p:spPr>
          <a:xfrm>
            <a:off x="1090670" y="367297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33CC"/>
                </a:solidFill>
                <a:latin typeface="Georgia" panose="02040502050405020303" pitchFamily="18" charset="0"/>
              </a:rPr>
              <a:t>Clasificación Binaria</a:t>
            </a:r>
            <a:endParaRPr lang="es-PE" sz="2000" b="1" dirty="0">
              <a:solidFill>
                <a:srgbClr val="FF33CC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6D0073-FE97-8364-FF11-FCB4BD357D7A}"/>
              </a:ext>
            </a:extLst>
          </p:cNvPr>
          <p:cNvSpPr txBox="1"/>
          <p:nvPr/>
        </p:nvSpPr>
        <p:spPr>
          <a:xfrm>
            <a:off x="8804637" y="6089491"/>
            <a:ext cx="307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33CC"/>
                </a:solidFill>
              </a:rPr>
              <a:t>1_A_regresion_simple.ipynb</a:t>
            </a:r>
          </a:p>
        </p:txBody>
      </p:sp>
    </p:spTree>
    <p:extLst>
      <p:ext uri="{BB962C8B-B14F-4D97-AF65-F5344CB8AC3E}">
        <p14:creationId xmlns:p14="http://schemas.microsoft.com/office/powerpoint/2010/main" val="20043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098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99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8</cp:revision>
  <dcterms:created xsi:type="dcterms:W3CDTF">2024-08-22T17:44:10Z</dcterms:created>
  <dcterms:modified xsi:type="dcterms:W3CDTF">2024-08-25T11:02:58Z</dcterms:modified>
</cp:coreProperties>
</file>